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8"/>
  </p:notesMasterIdLst>
  <p:sldIdLst>
    <p:sldId id="256" r:id="rId2"/>
    <p:sldId id="355" r:id="rId3"/>
    <p:sldId id="320" r:id="rId4"/>
    <p:sldId id="336" r:id="rId5"/>
    <p:sldId id="337" r:id="rId6"/>
    <p:sldId id="338" r:id="rId7"/>
    <p:sldId id="343" r:id="rId8"/>
    <p:sldId id="339" r:id="rId9"/>
    <p:sldId id="349" r:id="rId10"/>
    <p:sldId id="340" r:id="rId11"/>
    <p:sldId id="342" r:id="rId12"/>
    <p:sldId id="356" r:id="rId13"/>
    <p:sldId id="345" r:id="rId14"/>
    <p:sldId id="348" r:id="rId15"/>
    <p:sldId id="346" r:id="rId16"/>
    <p:sldId id="359" r:id="rId17"/>
    <p:sldId id="361" r:id="rId18"/>
    <p:sldId id="360" r:id="rId19"/>
    <p:sldId id="358" r:id="rId20"/>
    <p:sldId id="347" r:id="rId21"/>
    <p:sldId id="350" r:id="rId22"/>
    <p:sldId id="357" r:id="rId23"/>
    <p:sldId id="351" r:id="rId24"/>
    <p:sldId id="352" r:id="rId25"/>
    <p:sldId id="330" r:id="rId26"/>
    <p:sldId id="331" r:id="rId27"/>
    <p:sldId id="333" r:id="rId28"/>
    <p:sldId id="354" r:id="rId29"/>
    <p:sldId id="324" r:id="rId30"/>
    <p:sldId id="302" r:id="rId31"/>
    <p:sldId id="353" r:id="rId32"/>
    <p:sldId id="305" r:id="rId33"/>
    <p:sldId id="304" r:id="rId34"/>
    <p:sldId id="308" r:id="rId35"/>
    <p:sldId id="310" r:id="rId36"/>
    <p:sldId id="311"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6A0C57-AF2E-4F39-A31D-B3C5243AD5E7}" type="datetimeFigureOut">
              <a:rPr lang="fr-FR" smtClean="0"/>
              <a:pPr/>
              <a:t>19/01/2024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FB5BFB-7AF4-4E2C-AC4C-A44CA9EA7943}" type="slidenum">
              <a:rPr lang="fr-FR" smtClean="0"/>
              <a:pPr/>
              <a:t>‹N°›</a:t>
            </a:fld>
            <a:endParaRPr lang="fr-FR"/>
          </a:p>
        </p:txBody>
      </p:sp>
    </p:spTree>
    <p:extLst>
      <p:ext uri="{BB962C8B-B14F-4D97-AF65-F5344CB8AC3E}">
        <p14:creationId xmlns:p14="http://schemas.microsoft.com/office/powerpoint/2010/main" val="9404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a:p>
        </p:txBody>
      </p:sp>
      <p:sp>
        <p:nvSpPr>
          <p:cNvPr id="4" name="Rectangle 4"/>
          <p:cNvSpPr>
            <a:spLocks noGrp="1"/>
          </p:cNvSpPr>
          <p:nvPr>
            <p:ph type="sldNum" sz="quarter" idx="10"/>
          </p:nvPr>
        </p:nvSpPr>
        <p:spPr/>
        <p:txBody>
          <a:bodyPr/>
          <a:lstStyle>
            <a:extLst/>
          </a:lstStyle>
          <a:p>
            <a:fld id="{61807874-5299-41B2-A37A-6AA3547857F4}" type="slidenum">
              <a:rPr lang="fr-FR" smtClean="0"/>
              <a:pPr/>
              <a:t>16</a:t>
            </a:fld>
            <a:endParaRPr lang="fr-FR"/>
          </a:p>
        </p:txBody>
      </p:sp>
    </p:spTree>
    <p:extLst>
      <p:ext uri="{BB962C8B-B14F-4D97-AF65-F5344CB8AC3E}">
        <p14:creationId xmlns:p14="http://schemas.microsoft.com/office/powerpoint/2010/main" val="29233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a:p>
        </p:txBody>
      </p:sp>
      <p:sp>
        <p:nvSpPr>
          <p:cNvPr id="4" name="Rectangle 4"/>
          <p:cNvSpPr>
            <a:spLocks noGrp="1"/>
          </p:cNvSpPr>
          <p:nvPr>
            <p:ph type="sldNum" sz="quarter" idx="10"/>
          </p:nvPr>
        </p:nvSpPr>
        <p:spPr/>
        <p:txBody>
          <a:bodyPr/>
          <a:lstStyle>
            <a:extLst/>
          </a:lstStyle>
          <a:p>
            <a:fld id="{61807874-5299-41B2-A37A-6AA3547857F4}" type="slidenum">
              <a:rPr lang="fr-FR" smtClean="0"/>
              <a:pPr/>
              <a:t>17</a:t>
            </a:fld>
            <a:endParaRPr lang="fr-FR"/>
          </a:p>
        </p:txBody>
      </p:sp>
    </p:spTree>
    <p:extLst>
      <p:ext uri="{BB962C8B-B14F-4D97-AF65-F5344CB8AC3E}">
        <p14:creationId xmlns:p14="http://schemas.microsoft.com/office/powerpoint/2010/main" val="2923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EFB5BFB-7AF4-4E2C-AC4C-A44CA9EA7943}" type="slidenum">
              <a:rPr lang="fr-FR" smtClean="0"/>
              <a:pPr/>
              <a:t>20</a:t>
            </a:fld>
            <a:endParaRPr lang="fr-FR"/>
          </a:p>
        </p:txBody>
      </p:sp>
    </p:spTree>
    <p:extLst>
      <p:ext uri="{BB962C8B-B14F-4D97-AF65-F5344CB8AC3E}">
        <p14:creationId xmlns:p14="http://schemas.microsoft.com/office/powerpoint/2010/main" val="411623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807874-5299-41B2-A37A-6AA3547857F4}" type="slidenum">
              <a:rPr lang="fr-FR" smtClean="0"/>
              <a:pPr/>
              <a:t>31</a:t>
            </a:fld>
            <a:endParaRPr lang="fr-FR" dirty="0"/>
          </a:p>
        </p:txBody>
      </p:sp>
    </p:spTree>
    <p:extLst>
      <p:ext uri="{BB962C8B-B14F-4D97-AF65-F5344CB8AC3E}">
        <p14:creationId xmlns:p14="http://schemas.microsoft.com/office/powerpoint/2010/main" val="1409991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15E03084-3919-4314-BE2D-8ACDC6C7E6C0}" type="datetimeFigureOut">
              <a:rPr lang="fr-FR" smtClean="0"/>
              <a:pPr/>
              <a:t>19/01/2024</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36A95ABD-D70E-450B-9297-E8620CD940C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5E03084-3919-4314-BE2D-8ACDC6C7E6C0}"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A95ABD-D70E-450B-9297-E8620CD940C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5E03084-3919-4314-BE2D-8ACDC6C7E6C0}"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A95ABD-D70E-450B-9297-E8620CD940CA}"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n-tête de section">
    <p:spTree>
      <p:nvGrpSpPr>
        <p:cNvPr id="1" name=""/>
        <p:cNvGrpSpPr/>
        <p:nvPr/>
      </p:nvGrpSpPr>
      <p:grpSpPr>
        <a:xfrm>
          <a:off x="0" y="0"/>
          <a:ext cx="0" cy="0"/>
          <a:chOff x="0" y="0"/>
          <a:chExt cx="0" cy="0"/>
        </a:xfrm>
      </p:grpSpPr>
      <p:sp>
        <p:nvSpPr>
          <p:cNvPr id="29" name="Rectangle 3"/>
          <p:cNvSpPr>
            <a:spLocks noGrp="1"/>
          </p:cNvSpPr>
          <p:nvPr>
            <p:ph type="dt" sz="half" idx="10"/>
          </p:nvPr>
        </p:nvSpPr>
        <p:spPr/>
        <p:txBody>
          <a:bodyPr rtlCol="0"/>
          <a:lstStyle>
            <a:extLst/>
          </a:lstStyle>
          <a:p>
            <a:pPr algn="r"/>
            <a:fld id="{8F67D422-08A8-451B-9A67-21962FC4B660}" type="datetimeFigureOut">
              <a:rPr kumimoji="0" lang="fr-FR" sz="1100"/>
              <a:pPr algn="r"/>
              <a:t>19/01/2024</a:t>
            </a:fld>
            <a:endParaRPr kumimoji="0" lang="fr-FR" dirty="0"/>
          </a:p>
        </p:txBody>
      </p:sp>
      <p:sp>
        <p:nvSpPr>
          <p:cNvPr id="26" name="Rectangle 4"/>
          <p:cNvSpPr>
            <a:spLocks noGrp="1"/>
          </p:cNvSpPr>
          <p:nvPr>
            <p:ph type="ftr" sz="quarter" idx="11"/>
          </p:nvPr>
        </p:nvSpPr>
        <p:spPr/>
        <p:txBody>
          <a:bodyPr rtlCol="0"/>
          <a:lstStyle>
            <a:extLst/>
          </a:lstStyle>
          <a:p>
            <a:endParaRPr kumimoji="0" lang="fr-FR" dirty="0"/>
          </a:p>
        </p:txBody>
      </p:sp>
      <p:sp>
        <p:nvSpPr>
          <p:cNvPr id="12" name="Rectangle 5"/>
          <p:cNvSpPr>
            <a:spLocks noGrp="1"/>
          </p:cNvSpPr>
          <p:nvPr>
            <p:ph type="sldNum" sz="quarter" idx="12"/>
          </p:nvPr>
        </p:nvSpPr>
        <p:spPr/>
        <p:txBody>
          <a:bodyPr rtlCol="0"/>
          <a:lstStyle>
            <a:extLst/>
          </a:lstStyle>
          <a:p>
            <a:fld id="{169B2101-2E9F-420A-91A3-890890D84497}" type="slidenum">
              <a:rPr kumimoji="0" lang="fr-FR" sz="1200"/>
              <a:pPr/>
              <a:t>‹N°›</a:t>
            </a:fld>
            <a:endParaRPr kumimoji="0" lang="fr-FR" dirty="0"/>
          </a:p>
        </p:txBody>
      </p:sp>
      <p:sp>
        <p:nvSpPr>
          <p:cNvPr id="27" name="Rectangle 6"/>
          <p:cNvSpPr>
            <a:spLocks noGrp="1"/>
          </p:cNvSpPr>
          <p:nvPr>
            <p:ph type="title" hasCustomPrompt="1"/>
          </p:nvPr>
        </p:nvSpPr>
        <p:spPr>
          <a:xfrm>
            <a:off x="228600" y="1676400"/>
            <a:ext cx="8229600" cy="1143000"/>
          </a:xfrm>
        </p:spPr>
        <p:txBody>
          <a:bodyPr rtlCol="0" anchor="ctr">
            <a:normAutofit/>
          </a:bodyPr>
          <a:lstStyle>
            <a:lvl1pPr eaLnBrk="1" latinLnBrk="0" hangingPunct="1">
              <a:defRPr kumimoji="0" lang="fr-FR"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extLst/>
          </a:lstStyle>
          <a:p>
            <a:r>
              <a:rPr kumimoji="0" lang="fr-FR"/>
              <a:t>Cliquez pour ajouter un titre de section</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5E03084-3919-4314-BE2D-8ACDC6C7E6C0}"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A95ABD-D70E-450B-9297-E8620CD940C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5E03084-3919-4314-BE2D-8ACDC6C7E6C0}"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A95ABD-D70E-450B-9297-E8620CD940C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5E03084-3919-4314-BE2D-8ACDC6C7E6C0}" type="datetimeFigureOut">
              <a:rPr lang="fr-FR" smtClean="0"/>
              <a:pPr/>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A95ABD-D70E-450B-9297-E8620CD940C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5E03084-3919-4314-BE2D-8ACDC6C7E6C0}" type="datetimeFigureOut">
              <a:rPr lang="fr-FR" smtClean="0"/>
              <a:pPr/>
              <a:t>19/01/2024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6A95ABD-D70E-450B-9297-E8620CD940C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5E03084-3919-4314-BE2D-8ACDC6C7E6C0}" type="datetimeFigureOut">
              <a:rPr lang="fr-FR" smtClean="0"/>
              <a:pPr/>
              <a:t>19/01/2024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6A95ABD-D70E-450B-9297-E8620CD940C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5E03084-3919-4314-BE2D-8ACDC6C7E6C0}" type="datetimeFigureOut">
              <a:rPr lang="fr-FR" smtClean="0"/>
              <a:pPr/>
              <a:t>19/01/2024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6A95ABD-D70E-450B-9297-E8620CD940C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5E03084-3919-4314-BE2D-8ACDC6C7E6C0}" type="datetimeFigureOut">
              <a:rPr lang="fr-FR" smtClean="0"/>
              <a:pPr/>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A95ABD-D70E-450B-9297-E8620CD940C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5E03084-3919-4314-BE2D-8ACDC6C7E6C0}" type="datetimeFigureOut">
              <a:rPr lang="fr-FR" smtClean="0"/>
              <a:pPr/>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36A95ABD-D70E-450B-9297-E8620CD940CA}"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5E03084-3919-4314-BE2D-8ACDC6C7E6C0}" type="datetimeFigureOut">
              <a:rPr lang="fr-FR" smtClean="0"/>
              <a:pPr/>
              <a:t>19/01/2024</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A95ABD-D70E-450B-9297-E8620CD940CA}"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214290"/>
            <a:ext cx="8715436" cy="5016758"/>
          </a:xfrm>
          <a:prstGeom prst="rect">
            <a:avLst/>
          </a:prstGeom>
        </p:spPr>
        <p:txBody>
          <a:bodyPr wrap="square">
            <a:spAutoFit/>
          </a:bodyPr>
          <a:lstStyle/>
          <a:p>
            <a:pPr algn="ctr"/>
            <a:r>
              <a:rPr lang="fr-FR" sz="3200" i="1" dirty="0" smtClean="0"/>
              <a:t>Centre Universitaire </a:t>
            </a:r>
            <a:r>
              <a:rPr lang="fr-FR" sz="3200" i="1" smtClean="0"/>
              <a:t>de Tipaza</a:t>
            </a:r>
            <a:endParaRPr lang="fr-FR" sz="3200" i="1" dirty="0" smtClean="0"/>
          </a:p>
          <a:p>
            <a:pPr algn="ctr"/>
            <a:endParaRPr lang="fr-FR" sz="3200" i="1" dirty="0" smtClean="0"/>
          </a:p>
          <a:p>
            <a:pPr algn="ctr"/>
            <a:r>
              <a:rPr lang="fr-FR" sz="3200" i="1" dirty="0" smtClean="0"/>
              <a:t>Cours 7 de</a:t>
            </a:r>
          </a:p>
          <a:p>
            <a:pPr algn="ctr"/>
            <a:r>
              <a:rPr lang="fr-FR" sz="3200" i="1" dirty="0" smtClean="0"/>
              <a:t>Microbiologie Générale</a:t>
            </a:r>
          </a:p>
          <a:p>
            <a:pPr algn="ctr"/>
            <a:endParaRPr lang="fr-FR" sz="3200" i="1" dirty="0" smtClean="0"/>
          </a:p>
          <a:p>
            <a:pPr algn="ctr"/>
            <a:r>
              <a:rPr lang="fr-FR" sz="3200" b="1" dirty="0"/>
              <a:t>ROLE DES MICROORGANISMES</a:t>
            </a:r>
            <a:endParaRPr lang="fr-FR" sz="3200" b="1" i="1" dirty="0" smtClean="0"/>
          </a:p>
          <a:p>
            <a:pPr algn="ctr"/>
            <a:endParaRPr lang="fr-FR" sz="3200" i="1" dirty="0" smtClean="0"/>
          </a:p>
          <a:p>
            <a:pPr algn="ctr"/>
            <a:r>
              <a:rPr lang="fr-FR" sz="3200" i="1" dirty="0" smtClean="0"/>
              <a:t>Préparé par</a:t>
            </a:r>
          </a:p>
          <a:p>
            <a:pPr algn="ctr"/>
            <a:r>
              <a:rPr lang="fr-FR" sz="3200" i="1" dirty="0" smtClean="0"/>
              <a:t>Mme DEBIB Aicha et </a:t>
            </a:r>
            <a:r>
              <a:rPr lang="fr-FR" sz="3200" i="1" dirty="0" err="1" smtClean="0"/>
              <a:t>Meklat</a:t>
            </a:r>
            <a:r>
              <a:rPr lang="fr-FR" sz="3200" i="1" dirty="0" smtClean="0"/>
              <a:t> Atika</a:t>
            </a:r>
            <a:endParaRPr lang="fr-FR" sz="3200" dirty="0" smtClean="0"/>
          </a:p>
          <a:p>
            <a:endParaRPr lang="fr-FR"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643966" cy="3693319"/>
          </a:xfrm>
          <a:prstGeom prst="rect">
            <a:avLst/>
          </a:prstGeom>
        </p:spPr>
        <p:txBody>
          <a:bodyPr wrap="square">
            <a:spAutoFit/>
          </a:bodyPr>
          <a:lstStyle/>
          <a:p>
            <a:r>
              <a:rPr lang="fr-FR" b="1" dirty="0" smtClean="0">
                <a:latin typeface="Times New Roman" pitchFamily="18" charset="0"/>
                <a:cs typeface="Times New Roman" pitchFamily="18" charset="0"/>
              </a:rPr>
              <a:t>2. Industrie chimique: </a:t>
            </a:r>
          </a:p>
          <a:p>
            <a:r>
              <a:rPr lang="fr-FR" b="1" dirty="0" smtClean="0">
                <a:latin typeface="Times New Roman" pitchFamily="18" charset="0"/>
                <a:cs typeface="Times New Roman" pitchFamily="18" charset="0"/>
              </a:rPr>
              <a:t>2.1. Les</a:t>
            </a:r>
            <a:r>
              <a:rPr lang="fr-FR"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polyhydroxyalcanoates</a:t>
            </a:r>
            <a:r>
              <a:rPr lang="fr-FR" dirty="0" smtClean="0">
                <a:latin typeface="Times New Roman" pitchFamily="18" charset="0"/>
                <a:cs typeface="Times New Roman" pitchFamily="18" charset="0"/>
              </a:rPr>
              <a:t> ou </a:t>
            </a:r>
            <a:r>
              <a:rPr lang="fr-FR" dirty="0" err="1" smtClean="0">
                <a:latin typeface="Times New Roman" pitchFamily="18" charset="0"/>
                <a:cs typeface="Times New Roman" pitchFamily="18" charset="0"/>
              </a:rPr>
              <a:t>PHAs</a:t>
            </a:r>
            <a:r>
              <a:rPr lang="fr-FR" dirty="0" smtClean="0">
                <a:latin typeface="Times New Roman" pitchFamily="18" charset="0"/>
                <a:cs typeface="Times New Roman" pitchFamily="18" charset="0"/>
              </a:rPr>
              <a:t> sont des polyesters biodégradables produits naturellement par fermentation bactérienne de sucres ou lipides. </a:t>
            </a:r>
          </a:p>
          <a:p>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les </a:t>
            </a:r>
            <a:r>
              <a:rPr lang="fr-FR" dirty="0" err="1" smtClean="0">
                <a:latin typeface="Times New Roman" pitchFamily="18" charset="0"/>
                <a:cs typeface="Times New Roman" pitchFamily="18" charset="0"/>
              </a:rPr>
              <a:t>polyhydroxyalcanoates</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PHAs</a:t>
            </a:r>
            <a:r>
              <a:rPr lang="fr-FR" dirty="0" smtClean="0">
                <a:latin typeface="Times New Roman" pitchFamily="18" charset="0"/>
                <a:cs typeface="Times New Roman" pitchFamily="18" charset="0"/>
              </a:rPr>
              <a:t>) dotés de plusieurs propriétés  thermoplastiques et biodégradables apparaissent comme des candidats prometteurs pour offrir une  alternative aux polymères issus de la pétrochimie, ces propriétés physiques sont remarquablement semblables à celle de polypropylène (PP). Ces biomatériaux sont  produits par une grande variété de bactéries qui le stockent comme réserve énergétique  intracellulaire,</a:t>
            </a:r>
          </a:p>
          <a:p>
            <a:r>
              <a:rPr lang="fr-FR" dirty="0" smtClean="0">
                <a:latin typeface="Times New Roman" pitchFamily="18" charset="0"/>
                <a:cs typeface="Times New Roman" pitchFamily="18" charset="0"/>
              </a:rPr>
              <a:t>En général, les propriétés des PHA comme plastiques trouvent des applications ciblées </a:t>
            </a:r>
          </a:p>
          <a:p>
            <a:r>
              <a:rPr lang="fr-FR" dirty="0" smtClean="0">
                <a:latin typeface="Times New Roman" pitchFamily="18" charset="0"/>
                <a:cs typeface="Times New Roman" pitchFamily="18" charset="0"/>
              </a:rPr>
              <a:t>dans des domaines très variés notamment dans les secteurs de l'emballage, du textile, de  l'agriculture , la pharmacie , la médecine, l'électronique, de l'automobile </a:t>
            </a:r>
          </a:p>
          <a:p>
            <a:r>
              <a:rPr lang="fr-FR" dirty="0" smtClean="0">
                <a:latin typeface="Times New Roman" pitchFamily="18" charset="0"/>
                <a:cs typeface="Times New Roman" pitchFamily="18" charset="0"/>
              </a:rPr>
              <a:t>…etc.</a:t>
            </a:r>
            <a:endParaRPr lang="fr-FR" dirty="0">
              <a:latin typeface="Times New Roman" pitchFamily="18" charset="0"/>
              <a:cs typeface="Times New Roman" pitchFamily="18" charset="0"/>
            </a:endParaRPr>
          </a:p>
        </p:txBody>
      </p:sp>
      <p:pic>
        <p:nvPicPr>
          <p:cNvPr id="104450" name="Picture 2" descr="http://upload.wikimedia.org/wikipedia/commons/4/47/PHAs.png"/>
          <p:cNvPicPr>
            <a:picLocks noChangeAspect="1" noChangeArrowheads="1"/>
          </p:cNvPicPr>
          <p:nvPr/>
        </p:nvPicPr>
        <p:blipFill>
          <a:blip r:embed="rId2"/>
          <a:srcRect/>
          <a:stretch>
            <a:fillRect/>
          </a:stretch>
        </p:blipFill>
        <p:spPr bwMode="auto">
          <a:xfrm>
            <a:off x="928662" y="4214818"/>
            <a:ext cx="1590675" cy="2181226"/>
          </a:xfrm>
          <a:prstGeom prst="rect">
            <a:avLst/>
          </a:prstGeom>
          <a:noFill/>
        </p:spPr>
      </p:pic>
      <p:pic>
        <p:nvPicPr>
          <p:cNvPr id="104451" name="Picture 3"/>
          <p:cNvPicPr>
            <a:picLocks noChangeAspect="1" noChangeArrowheads="1"/>
          </p:cNvPicPr>
          <p:nvPr/>
        </p:nvPicPr>
        <p:blipFill>
          <a:blip r:embed="rId3"/>
          <a:srcRect/>
          <a:stretch>
            <a:fillRect/>
          </a:stretch>
        </p:blipFill>
        <p:spPr bwMode="auto">
          <a:xfrm>
            <a:off x="3571868" y="4143380"/>
            <a:ext cx="3643338" cy="23743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p:cNvPicPr>
            <a:picLocks noChangeAspect="1" noChangeArrowheads="1"/>
          </p:cNvPicPr>
          <p:nvPr/>
        </p:nvPicPr>
        <p:blipFill>
          <a:blip r:embed="rId2"/>
          <a:srcRect/>
          <a:stretch>
            <a:fillRect/>
          </a:stretch>
        </p:blipFill>
        <p:spPr bwMode="auto">
          <a:xfrm>
            <a:off x="47625" y="1709738"/>
            <a:ext cx="9048750" cy="3438525"/>
          </a:xfrm>
          <a:prstGeom prst="rect">
            <a:avLst/>
          </a:prstGeom>
          <a:noFill/>
          <a:ln w="9525">
            <a:noFill/>
            <a:miter lim="800000"/>
            <a:headEnd/>
            <a:tailEnd/>
          </a:ln>
          <a:effectLst/>
        </p:spPr>
      </p:pic>
      <p:sp>
        <p:nvSpPr>
          <p:cNvPr id="3" name="Rectangle 2"/>
          <p:cNvSpPr/>
          <p:nvPr/>
        </p:nvSpPr>
        <p:spPr>
          <a:xfrm>
            <a:off x="1357290" y="1857364"/>
            <a:ext cx="588623" cy="369332"/>
          </a:xfrm>
          <a:prstGeom prst="rect">
            <a:avLst/>
          </a:prstGeom>
        </p:spPr>
        <p:txBody>
          <a:bodyPr wrap="none">
            <a:spAutoFit/>
          </a:bodyPr>
          <a:lstStyle/>
          <a:p>
            <a:r>
              <a:rPr lang="fr-FR" b="1" dirty="0" smtClean="0">
                <a:latin typeface="Times New Roman" pitchFamily="18" charset="0"/>
                <a:cs typeface="Times New Roman" pitchFamily="18" charset="0"/>
              </a:rPr>
              <a:t>2.2. </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57422" y="3071810"/>
            <a:ext cx="4357718" cy="461665"/>
          </a:xfrm>
          <a:prstGeom prst="rect">
            <a:avLst/>
          </a:prstGeom>
          <a:solidFill>
            <a:srgbClr val="FFC000"/>
          </a:solidFill>
          <a:ln>
            <a:solidFill>
              <a:srgbClr val="FFC000"/>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b="1" dirty="0" smtClean="0">
                <a:solidFill>
                  <a:schemeClr val="tx1"/>
                </a:solidFill>
              </a:rPr>
              <a:t>Microorganismes agriculture</a:t>
            </a:r>
            <a:endParaRPr lang="fr-FR" sz="2400"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srcRect/>
          <a:stretch>
            <a:fillRect/>
          </a:stretch>
        </p:blipFill>
        <p:spPr bwMode="auto">
          <a:xfrm>
            <a:off x="1071538" y="1071546"/>
            <a:ext cx="6715172" cy="5545211"/>
          </a:xfrm>
          <a:prstGeom prst="rect">
            <a:avLst/>
          </a:prstGeom>
          <a:noFill/>
          <a:ln w="9525">
            <a:noFill/>
            <a:miter lim="800000"/>
            <a:headEnd/>
            <a:tailEnd/>
          </a:ln>
          <a:effectLst/>
        </p:spPr>
      </p:pic>
      <p:sp>
        <p:nvSpPr>
          <p:cNvPr id="3" name="Rectangle 2"/>
          <p:cNvSpPr/>
          <p:nvPr/>
        </p:nvSpPr>
        <p:spPr>
          <a:xfrm>
            <a:off x="857224" y="642918"/>
            <a:ext cx="4415889" cy="369332"/>
          </a:xfrm>
          <a:prstGeom prst="rect">
            <a:avLst/>
          </a:prstGeom>
        </p:spPr>
        <p:txBody>
          <a:bodyPr wrap="none">
            <a:spAutoFit/>
          </a:bodyPr>
          <a:lstStyle/>
          <a:p>
            <a:r>
              <a:rPr lang="fr-FR" b="1" dirty="0" smtClean="0"/>
              <a:t>3. Les microorganismes et l’agriculture </a:t>
            </a:r>
            <a:endParaRPr lang="fr-FR"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42910" y="357166"/>
            <a:ext cx="8001056" cy="60007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srcRect/>
          <a:stretch>
            <a:fillRect/>
          </a:stretch>
        </p:blipFill>
        <p:spPr bwMode="auto">
          <a:xfrm>
            <a:off x="285720" y="2143116"/>
            <a:ext cx="8366819" cy="2286016"/>
          </a:xfrm>
          <a:prstGeom prst="rect">
            <a:avLst/>
          </a:prstGeom>
          <a:noFill/>
          <a:ln w="9525">
            <a:noFill/>
            <a:miter lim="800000"/>
            <a:headEnd/>
            <a:tailEnd/>
          </a:ln>
          <a:effectLst/>
        </p:spPr>
      </p:pic>
      <p:pic>
        <p:nvPicPr>
          <p:cNvPr id="107523" name="Picture 3"/>
          <p:cNvPicPr>
            <a:picLocks noChangeAspect="1" noChangeArrowheads="1"/>
          </p:cNvPicPr>
          <p:nvPr/>
        </p:nvPicPr>
        <p:blipFill>
          <a:blip r:embed="rId3"/>
          <a:srcRect/>
          <a:stretch>
            <a:fillRect/>
          </a:stretch>
        </p:blipFill>
        <p:spPr bwMode="auto">
          <a:xfrm>
            <a:off x="357158" y="4286256"/>
            <a:ext cx="8072494" cy="6923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fr-FR" sz="2800"/>
          </a:p>
        </p:txBody>
      </p:sp>
      <p:sp>
        <p:nvSpPr>
          <p:cNvPr id="28" name="Rectangle 6"/>
          <p:cNvSpPr>
            <a:spLocks noGrp="1"/>
          </p:cNvSpPr>
          <p:nvPr>
            <p:ph type="title"/>
          </p:nvPr>
        </p:nvSpPr>
        <p:spPr/>
        <p:txBody>
          <a:bodyPr>
            <a:normAutofit fontScale="90000"/>
          </a:bodyPr>
          <a:lstStyle>
            <a:extLst/>
          </a:lstStyle>
          <a:p>
            <a:pPr algn="ctr"/>
            <a:r>
              <a:rPr lang="fr-FR" b="1" i="1" u="sng" dirty="0">
                <a:solidFill>
                  <a:schemeClr val="tx1"/>
                </a:solidFill>
              </a:rPr>
              <a:t>Champignons </a:t>
            </a:r>
            <a:r>
              <a:rPr lang="fr-FR" b="1" i="1" u="sng" dirty="0" err="1">
                <a:solidFill>
                  <a:schemeClr val="tx1"/>
                </a:solidFill>
              </a:rPr>
              <a:t>mycorhiziens</a:t>
            </a:r>
            <a:r>
              <a:rPr lang="fr-FR" b="1" i="1" u="sng" dirty="0">
                <a:solidFill>
                  <a:schemeClr val="tx1"/>
                </a:solidFill>
              </a:rPr>
              <a:t/>
            </a:r>
            <a:br>
              <a:rPr lang="fr-FR" b="1" i="1" u="sng" dirty="0">
                <a:solidFill>
                  <a:schemeClr val="tx1"/>
                </a:solidFill>
              </a:rPr>
            </a:br>
            <a:endParaRPr lang="fr-FR" b="1" i="1" u="sng" dirty="0">
              <a:solidFill>
                <a:schemeClr val="tx1"/>
              </a:solidFill>
            </a:endParaRPr>
          </a:p>
        </p:txBody>
      </p:sp>
      <p:sp>
        <p:nvSpPr>
          <p:cNvPr id="17" name="Rectangle 8"/>
          <p:cNvSpPr>
            <a:spLocks noGrp="1"/>
          </p:cNvSpPr>
          <p:nvPr>
            <p:ph idx="1"/>
          </p:nvPr>
        </p:nvSpPr>
        <p:spPr>
          <a:xfrm>
            <a:off x="914400" y="1905000"/>
            <a:ext cx="7618040" cy="4836368"/>
          </a:xfrm>
        </p:spPr>
        <p:txBody>
          <a:bodyPr/>
          <a:lstStyle>
            <a:extLst/>
          </a:lstStyle>
          <a:p>
            <a:pPr marL="0" indent="0">
              <a:buNone/>
            </a:pPr>
            <a:r>
              <a:rPr lang="fr-FR" dirty="0"/>
              <a:t>•	</a:t>
            </a:r>
            <a:r>
              <a:rPr lang="fr-FR" sz="2400" dirty="0"/>
              <a:t>Les champignons </a:t>
            </a:r>
            <a:r>
              <a:rPr lang="fr-FR" sz="2400" dirty="0" err="1"/>
              <a:t>mycorhiziens</a:t>
            </a:r>
            <a:r>
              <a:rPr lang="fr-FR" sz="2400" dirty="0"/>
              <a:t> colonisent le système racinaire des végétaux et développent une association symbiotique appelée “</a:t>
            </a:r>
            <a:r>
              <a:rPr lang="fr-FR" sz="2400" dirty="0">
                <a:solidFill>
                  <a:schemeClr val="accent6">
                    <a:lumMod val="75000"/>
                  </a:schemeClr>
                </a:solidFill>
              </a:rPr>
              <a:t>Mycorhize</a:t>
            </a:r>
            <a:r>
              <a:rPr lang="fr-FR" sz="2400" dirty="0"/>
              <a:t>”</a:t>
            </a:r>
          </a:p>
          <a:p>
            <a:pPr marL="0" indent="0">
              <a:buNone/>
            </a:pPr>
            <a:r>
              <a:rPr lang="fr-FR" sz="2400" dirty="0"/>
              <a:t> </a:t>
            </a:r>
          </a:p>
          <a:p>
            <a:pPr marL="0" indent="0">
              <a:buNone/>
            </a:pPr>
            <a:r>
              <a:rPr lang="fr-FR" sz="2400" dirty="0"/>
              <a:t>•	Les mycorhizes forment un réseau de filaments reliés aux racines des végétaux qui puisent dans le sol les nutriments inaccessibles autrement au système racinaire.</a:t>
            </a:r>
          </a:p>
          <a:p>
            <a:pPr marL="0" indent="0">
              <a:buNone/>
            </a:pPr>
            <a:r>
              <a:rPr lang="fr-FR" sz="2400" dirty="0"/>
              <a:t> </a:t>
            </a:r>
          </a:p>
          <a:p>
            <a:pPr marL="0" indent="0">
              <a:buNone/>
            </a:pPr>
            <a:r>
              <a:rPr lang="fr-FR" sz="2400" dirty="0"/>
              <a:t/>
            </a:r>
            <a:br>
              <a:rPr lang="fr-FR" sz="2400" dirty="0"/>
            </a:br>
            <a:endParaRPr lang="fr-FR" sz="2400" dirty="0"/>
          </a:p>
          <a:p>
            <a:pPr marL="0" indent="0">
              <a:buNone/>
            </a:pPr>
            <a:endParaRPr lang="fr-FR" dirty="0"/>
          </a:p>
        </p:txBody>
      </p:sp>
    </p:spTree>
    <p:extLst>
      <p:ext uri="{BB962C8B-B14F-4D97-AF65-F5344CB8AC3E}">
        <p14:creationId xmlns:p14="http://schemas.microsoft.com/office/powerpoint/2010/main" val="304706096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fr-FR" sz="2800"/>
          </a:p>
        </p:txBody>
      </p:sp>
      <p:sp>
        <p:nvSpPr>
          <p:cNvPr id="28" name="Rectangle 6"/>
          <p:cNvSpPr>
            <a:spLocks noGrp="1"/>
          </p:cNvSpPr>
          <p:nvPr>
            <p:ph type="title"/>
          </p:nvPr>
        </p:nvSpPr>
        <p:spPr>
          <a:xfrm>
            <a:off x="357158" y="357166"/>
            <a:ext cx="8229600" cy="1500198"/>
          </a:xfrm>
        </p:spPr>
        <p:txBody>
          <a:bodyPr>
            <a:normAutofit fontScale="90000"/>
          </a:bodyPr>
          <a:lstStyle>
            <a:extLst/>
          </a:lstStyle>
          <a:p>
            <a:pPr algn="ctr"/>
            <a:r>
              <a:rPr lang="fr-FR" b="1" i="1" u="sng" dirty="0">
                <a:solidFill>
                  <a:schemeClr val="tx1"/>
                </a:solidFill>
              </a:rPr>
              <a:t>Principe de fonctionnement des </a:t>
            </a:r>
            <a:r>
              <a:rPr lang="fr-FR" b="1" i="1" u="sng" dirty="0" smtClean="0">
                <a:solidFill>
                  <a:schemeClr val="tx1"/>
                </a:solidFill>
              </a:rPr>
              <a:t>mycorhizes</a:t>
            </a:r>
            <a:endParaRPr lang="fr-FR" b="1" i="1" u="sng" dirty="0">
              <a:solidFill>
                <a:schemeClr val="tx1"/>
              </a:solidFill>
            </a:endParaRPr>
          </a:p>
        </p:txBody>
      </p:sp>
      <p:sp>
        <p:nvSpPr>
          <p:cNvPr id="17" name="Rectangle 8"/>
          <p:cNvSpPr>
            <a:spLocks noGrp="1"/>
          </p:cNvSpPr>
          <p:nvPr>
            <p:ph idx="1"/>
          </p:nvPr>
        </p:nvSpPr>
        <p:spPr>
          <a:xfrm>
            <a:off x="914400" y="1916832"/>
            <a:ext cx="7467600" cy="4221163"/>
          </a:xfrm>
        </p:spPr>
        <p:txBody>
          <a:bodyPr>
            <a:normAutofit fontScale="77500" lnSpcReduction="20000"/>
          </a:bodyPr>
          <a:lstStyle>
            <a:extLst/>
          </a:lstStyle>
          <a:p>
            <a:r>
              <a:rPr lang="fr-FR" dirty="0" smtClean="0"/>
              <a:t>Les </a:t>
            </a:r>
            <a:r>
              <a:rPr lang="fr-FR" dirty="0"/>
              <a:t>mycorhizes vivent à l’intérieur et à l’extérieur des racines des plantes. Elles reçoivent de la plante les sucres indispensables à leur croissance. En échange de cette source d’énergie, elles absorbent l’eau et les éléments nutritifs et les transmettent à l’arbre ou à la plante, en fonction de ses besoins.</a:t>
            </a:r>
          </a:p>
          <a:p>
            <a:r>
              <a:rPr lang="fr-FR" dirty="0"/>
              <a:t>Contrairement aux racines, dont le fonctionnement est analogue à celui d’une éponge (diffusion passive d’éléments nutritifs), les filaments fongiques des champignons </a:t>
            </a:r>
            <a:r>
              <a:rPr lang="fr-FR" dirty="0" err="1"/>
              <a:t>mycorhiziens</a:t>
            </a:r>
            <a:r>
              <a:rPr lang="fr-FR" dirty="0"/>
              <a:t> disposent d’enzymes capables de solubiliser les substances minérales ou organiques insolubles et de les transporter vers les racines. </a:t>
            </a:r>
          </a:p>
          <a:p>
            <a:r>
              <a:rPr lang="fr-FR" dirty="0"/>
              <a:t>Grâce à ces symbiotes naturels, la plante peut ainsi mieux utiliser son énergie pour sa croissance, sa propre protection et son alimentation en eau.</a:t>
            </a:r>
          </a:p>
          <a:p>
            <a:pPr marL="0" indent="0">
              <a:buNone/>
            </a:pPr>
            <a:r>
              <a:rPr lang="fr-FR" dirty="0"/>
              <a:t/>
            </a:r>
            <a:br>
              <a:rPr lang="fr-FR" dirty="0"/>
            </a:br>
            <a:r>
              <a:rPr lang="fr-FR" dirty="0"/>
              <a:t> </a:t>
            </a:r>
          </a:p>
          <a:p>
            <a:pPr marL="0" indent="0">
              <a:buNone/>
            </a:pPr>
            <a:endParaRPr lang="fr-FR" dirty="0"/>
          </a:p>
        </p:txBody>
      </p:sp>
    </p:spTree>
    <p:extLst>
      <p:ext uri="{BB962C8B-B14F-4D97-AF65-F5344CB8AC3E}">
        <p14:creationId xmlns:p14="http://schemas.microsoft.com/office/powerpoint/2010/main" val="1711007572"/>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8" y="4000504"/>
            <a:ext cx="3099194" cy="261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F:\Yassmine\téléchargement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5429288" cy="39469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0"/>
            <a:ext cx="8572560" cy="6740307"/>
          </a:xfrm>
          <a:prstGeom prst="rect">
            <a:avLst/>
          </a:prstGeom>
        </p:spPr>
        <p:txBody>
          <a:bodyPr wrap="square">
            <a:spAutoFit/>
          </a:bodyPr>
          <a:lstStyle/>
          <a:p>
            <a:pPr algn="just" fontAlgn="base">
              <a:lnSpc>
                <a:spcPct val="150000"/>
              </a:lnSpc>
            </a:pPr>
            <a:endParaRPr lang="fr-FR" dirty="0" smtClean="0">
              <a:latin typeface="Times New Roman" pitchFamily="18" charset="0"/>
              <a:cs typeface="Times New Roman" pitchFamily="18" charset="0"/>
            </a:endParaRPr>
          </a:p>
          <a:p>
            <a:pPr algn="just" fontAlgn="base">
              <a:lnSpc>
                <a:spcPct val="150000"/>
              </a:lnSpc>
            </a:pPr>
            <a:r>
              <a:rPr lang="fr-FR" b="1" dirty="0" smtClean="0">
                <a:latin typeface="Times New Roman" pitchFamily="18" charset="0"/>
                <a:cs typeface="Times New Roman" pitchFamily="18" charset="0"/>
              </a:rPr>
              <a:t>Le Compost</a:t>
            </a:r>
            <a:r>
              <a:rPr lang="fr-FR" dirty="0" smtClean="0">
                <a:latin typeface="Times New Roman" pitchFamily="18" charset="0"/>
                <a:cs typeface="Times New Roman" pitchFamily="18" charset="0"/>
              </a:rPr>
              <a:t> : </a:t>
            </a:r>
            <a:r>
              <a:rPr lang="fr-FR" b="1" dirty="0" smtClean="0"/>
              <a:t>Engrais naturel de très grande qualité:</a:t>
            </a:r>
            <a:endParaRPr lang="fr-FR" dirty="0" smtClean="0">
              <a:latin typeface="Times New Roman" pitchFamily="18" charset="0"/>
              <a:cs typeface="Times New Roman" pitchFamily="18" charset="0"/>
            </a:endParaRPr>
          </a:p>
          <a:p>
            <a:pPr algn="just" fontAlgn="base">
              <a:lnSpc>
                <a:spcPct val="150000"/>
              </a:lnSpc>
            </a:pPr>
            <a:r>
              <a:rPr lang="fr-FR" dirty="0" smtClean="0">
                <a:latin typeface="Times New Roman" pitchFamily="18" charset="0"/>
                <a:cs typeface="Times New Roman" pitchFamily="18" charset="0"/>
              </a:rPr>
              <a:t>Parmi tous les processus de recyclage et de valorisation des déchets, le compostage est très certainement l’une des opérations les plus naturelles qui soit. En effet, elle se déroule à l’air libre (en fosse ou en tas) ou en enceinte close (silos, etc.) et consiste simplement en la dégradation des déchets organiques en présence de l’oxygène de l’air. D’une durée globale de 6 mois (en général pendant le printemps et l’été), celle-ci se fait en deux temps :</a:t>
            </a:r>
          </a:p>
          <a:p>
            <a:pPr algn="just" fontAlgn="base">
              <a:lnSpc>
                <a:spcPct val="150000"/>
              </a:lnSpc>
            </a:pP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La dégradation</a:t>
            </a:r>
            <a:r>
              <a:rPr lang="fr-FR" dirty="0" smtClean="0">
                <a:latin typeface="Times New Roman" pitchFamily="18" charset="0"/>
                <a:cs typeface="Times New Roman" pitchFamily="18" charset="0"/>
              </a:rPr>
              <a:t> au cours de laquelle la matière organique encore fraîche subit l’effet des bactéries à haute température (50° à 70°).</a:t>
            </a:r>
          </a:p>
          <a:p>
            <a:pPr algn="just" fontAlgn="base">
              <a:lnSpc>
                <a:spcPct val="150000"/>
              </a:lnSpc>
            </a:pP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La maturation</a:t>
            </a:r>
            <a:r>
              <a:rPr lang="fr-FR" dirty="0" smtClean="0">
                <a:latin typeface="Times New Roman" pitchFamily="18" charset="0"/>
                <a:cs typeface="Times New Roman" pitchFamily="18" charset="0"/>
              </a:rPr>
              <a:t> au cours de laquelle le compost frais se transforme petit à petit en compost mûr riche en humus grâce à l’action de champignons à basse température (35° à 45°).</a:t>
            </a:r>
          </a:p>
          <a:p>
            <a:pPr algn="just" fontAlgn="base">
              <a:lnSpc>
                <a:spcPct val="150000"/>
              </a:lnSpc>
            </a:pPr>
            <a:r>
              <a:rPr lang="fr-FR" dirty="0" smtClean="0">
                <a:latin typeface="Times New Roman" pitchFamily="18" charset="0"/>
                <a:cs typeface="Times New Roman" pitchFamily="18" charset="0"/>
              </a:rPr>
              <a:t>Une fois le processus arrivé à terme, le compost est ainsi prêt à l’utilisation. Pour l’agriculture, il peut servir d’engrais, ce qui lui permet d’améliorer considérablement la structure des sols ainsi que la biodiversité.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57356" y="3071810"/>
            <a:ext cx="4572032" cy="461665"/>
          </a:xfrm>
          <a:prstGeom prst="rect">
            <a:avLst/>
          </a:prstGeom>
          <a:solidFill>
            <a:srgbClr val="FFC000"/>
          </a:solidFill>
          <a:ln>
            <a:solidFill>
              <a:srgbClr val="FFC000"/>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b="1" dirty="0" smtClean="0">
                <a:solidFill>
                  <a:schemeClr val="tx1"/>
                </a:solidFill>
              </a:rPr>
              <a:t>Microorganismes et industrie</a:t>
            </a:r>
            <a:endParaRPr lang="fr-FR" sz="24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789745"/>
            <a:ext cx="8572560" cy="4662815"/>
          </a:xfrm>
          <a:prstGeom prst="rect">
            <a:avLst/>
          </a:prstGeom>
        </p:spPr>
        <p:txBody>
          <a:bodyPr wrap="square">
            <a:spAutoFit/>
          </a:bodyPr>
          <a:lstStyle/>
          <a:p>
            <a:pPr>
              <a:lnSpc>
                <a:spcPct val="150000"/>
              </a:lnSpc>
            </a:pPr>
            <a:r>
              <a:rPr lang="fr-FR" b="1" dirty="0" smtClean="0">
                <a:latin typeface="Times New Roman" pitchFamily="18" charset="0"/>
                <a:cs typeface="Times New Roman" pitchFamily="18" charset="0"/>
              </a:rPr>
              <a:t>Lutte biologique </a:t>
            </a:r>
          </a:p>
          <a:p>
            <a:pPr>
              <a:lnSpc>
                <a:spcPct val="150000"/>
              </a:lnSpc>
            </a:pPr>
            <a:r>
              <a:rPr lang="fr-FR" dirty="0" smtClean="0">
                <a:latin typeface="Times New Roman" pitchFamily="18" charset="0"/>
                <a:cs typeface="Times New Roman" pitchFamily="18" charset="0"/>
              </a:rPr>
              <a:t> Les micro-organismes sont utilisés en protection des plantes pour lutter contre des ravageurs et des maladies ou, dans certains cas, pour renforcer leurs défenses contre des </a:t>
            </a:r>
            <a:r>
              <a:rPr lang="fr-FR" dirty="0" err="1" smtClean="0">
                <a:latin typeface="Times New Roman" pitchFamily="18" charset="0"/>
                <a:cs typeface="Times New Roman" pitchFamily="18" charset="0"/>
              </a:rPr>
              <a:t>bioagresseurs</a:t>
            </a:r>
            <a:r>
              <a:rPr lang="fr-FR" dirty="0" smtClean="0">
                <a:latin typeface="Times New Roman" pitchFamily="18" charset="0"/>
                <a:cs typeface="Times New Roman" pitchFamily="18" charset="0"/>
              </a:rPr>
              <a:t>. </a:t>
            </a:r>
          </a:p>
          <a:p>
            <a:pPr>
              <a:lnSpc>
                <a:spcPct val="150000"/>
              </a:lnSpc>
            </a:pPr>
            <a:r>
              <a:rPr lang="fr-FR" dirty="0" smtClean="0">
                <a:latin typeface="Times New Roman" pitchFamily="18" charset="0"/>
                <a:cs typeface="Times New Roman" pitchFamily="18" charset="0"/>
              </a:rPr>
              <a:t>Ce groupe </a:t>
            </a:r>
            <a:r>
              <a:rPr lang="fr-FR" dirty="0" err="1" smtClean="0">
                <a:latin typeface="Times New Roman" pitchFamily="18" charset="0"/>
                <a:cs typeface="Times New Roman" pitchFamily="18" charset="0"/>
              </a:rPr>
              <a:t>rasseble</a:t>
            </a:r>
            <a:r>
              <a:rPr lang="fr-FR" dirty="0" smtClean="0">
                <a:latin typeface="Times New Roman" pitchFamily="18" charset="0"/>
                <a:cs typeface="Times New Roman" pitchFamily="18" charset="0"/>
              </a:rPr>
              <a:t> des champignons microscopiques, des bactéries, des virus…</a:t>
            </a:r>
          </a:p>
          <a:p>
            <a:pPr>
              <a:lnSpc>
                <a:spcPct val="150000"/>
              </a:lnSpc>
            </a:pPr>
            <a:r>
              <a:rPr lang="fr-FR" b="1" dirty="0" smtClean="0">
                <a:latin typeface="Times New Roman" pitchFamily="18" charset="0"/>
                <a:cs typeface="Times New Roman" pitchFamily="18" charset="0"/>
              </a:rPr>
              <a:t>Les virus</a:t>
            </a:r>
          </a:p>
          <a:p>
            <a:pPr>
              <a:lnSpc>
                <a:spcPct val="150000"/>
              </a:lnSpc>
            </a:pPr>
            <a:r>
              <a:rPr lang="fr-FR" dirty="0" smtClean="0">
                <a:latin typeface="Times New Roman" pitchFamily="18" charset="0"/>
                <a:cs typeface="Times New Roman" pitchFamily="18" charset="0"/>
              </a:rPr>
              <a:t>Les virus sont principalement utilisés pour lutter contre des Lépidoptères (insecte) , on peut citer l’exemple du virus de de la </a:t>
            </a:r>
            <a:r>
              <a:rPr lang="fr-FR" dirty="0" err="1" smtClean="0">
                <a:latin typeface="Times New Roman" pitchFamily="18" charset="0"/>
                <a:cs typeface="Times New Roman" pitchFamily="18" charset="0"/>
              </a:rPr>
              <a:t>granulose</a:t>
            </a:r>
            <a:r>
              <a:rPr lang="fr-FR" dirty="0" smtClean="0">
                <a:latin typeface="Times New Roman" pitchFamily="18" charset="0"/>
                <a:cs typeface="Times New Roman" pitchFamily="18" charset="0"/>
              </a:rPr>
              <a:t> du carpocapse qui attaque les larves après ingestion en se multipliant dans les cellules du système digestif de l’insecte puis dans tout l’organisme.</a:t>
            </a:r>
          </a:p>
          <a:p>
            <a:pPr>
              <a:lnSpc>
                <a:spcPct val="150000"/>
              </a:lnSpc>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493827"/>
            <a:ext cx="8643998" cy="3693319"/>
          </a:xfrm>
          <a:prstGeom prst="rect">
            <a:avLst/>
          </a:prstGeom>
        </p:spPr>
        <p:txBody>
          <a:bodyPr wrap="square">
            <a:spAutoFit/>
          </a:bodyPr>
          <a:lstStyle/>
          <a:p>
            <a:pPr algn="just"/>
            <a:r>
              <a:rPr lang="fr-FR" b="1" dirty="0" smtClean="0">
                <a:latin typeface="Times New Roman" pitchFamily="18" charset="0"/>
                <a:cs typeface="Times New Roman" pitchFamily="18" charset="0"/>
              </a:rPr>
              <a:t>Les bactéries</a:t>
            </a:r>
          </a:p>
          <a:p>
            <a:pPr algn="just"/>
            <a:r>
              <a:rPr lang="fr-FR" dirty="0" smtClean="0">
                <a:latin typeface="Times New Roman" pitchFamily="18" charset="0"/>
                <a:cs typeface="Times New Roman" pitchFamily="18" charset="0"/>
              </a:rPr>
              <a:t>Parmi les bactéries utilisables en protection des plantes, on peut citer le genre le plus répandu qui est </a:t>
            </a:r>
            <a:r>
              <a:rPr lang="fr-FR" i="1" dirty="0" err="1" smtClean="0">
                <a:latin typeface="Times New Roman" pitchFamily="18" charset="0"/>
                <a:cs typeface="Times New Roman" pitchFamily="18" charset="0"/>
              </a:rPr>
              <a:t>Bacillus</a:t>
            </a:r>
            <a:r>
              <a:rPr lang="fr-FR" dirty="0" smtClean="0">
                <a:latin typeface="Times New Roman" pitchFamily="18" charset="0"/>
                <a:cs typeface="Times New Roman" pitchFamily="18" charset="0"/>
              </a:rPr>
              <a:t> et notamment </a:t>
            </a:r>
            <a:r>
              <a:rPr lang="fr-FR" i="1" dirty="0" err="1" smtClean="0">
                <a:latin typeface="Times New Roman" pitchFamily="18" charset="0"/>
                <a:cs typeface="Times New Roman" pitchFamily="18" charset="0"/>
              </a:rPr>
              <a:t>Bacillus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thuringiensis</a:t>
            </a:r>
            <a:r>
              <a:rPr lang="fr-FR" dirty="0" smtClean="0">
                <a:latin typeface="Times New Roman" pitchFamily="18" charset="0"/>
                <a:cs typeface="Times New Roman" pitchFamily="18" charset="0"/>
              </a:rPr>
              <a:t>. Cette bactérie agit après ingestion par l’action de toxines et il en existe plusieurs types spécifiques de certains groupes de ravageurs. Il est par contre peu spécifique et va par exemple tuer toutes les chenilles de Lépidoptères, qu’il s’agisse de ravageurs ou non.</a:t>
            </a:r>
          </a:p>
          <a:p>
            <a:pPr algn="just"/>
            <a:r>
              <a:rPr lang="fr-FR" dirty="0" smtClean="0">
                <a:latin typeface="Times New Roman" pitchFamily="18" charset="0"/>
                <a:cs typeface="Times New Roman" pitchFamily="18" charset="0"/>
              </a:rPr>
              <a:t>La toxine majeure de </a:t>
            </a:r>
            <a:r>
              <a:rPr lang="fr-FR" i="1" dirty="0" err="1" smtClean="0">
                <a:latin typeface="Times New Roman" pitchFamily="18" charset="0"/>
                <a:cs typeface="Times New Roman" pitchFamily="18" charset="0"/>
              </a:rPr>
              <a:t>Bacillus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thuringiensis</a:t>
            </a:r>
            <a:r>
              <a:rPr lang="fr-FR" dirty="0" smtClean="0">
                <a:latin typeface="Times New Roman" pitchFamily="18" charset="0"/>
                <a:cs typeface="Times New Roman" pitchFamily="18" charset="0"/>
              </a:rPr>
              <a:t> peut être extraite et purifiée, il s’agit alors du </a:t>
            </a:r>
            <a:r>
              <a:rPr lang="fr-FR" dirty="0" err="1" smtClean="0">
                <a:latin typeface="Times New Roman" pitchFamily="18" charset="0"/>
                <a:cs typeface="Times New Roman" pitchFamily="18" charset="0"/>
              </a:rPr>
              <a:t>biopesticide</a:t>
            </a:r>
            <a:endParaRPr lang="fr-FR" dirty="0" smtClean="0">
              <a:latin typeface="Times New Roman" pitchFamily="18" charset="0"/>
              <a:cs typeface="Times New Roman" pitchFamily="18" charset="0"/>
            </a:endParaRPr>
          </a:p>
          <a:p>
            <a:pPr algn="just"/>
            <a:r>
              <a:rPr lang="fr-FR" b="1" dirty="0" smtClean="0">
                <a:latin typeface="Times New Roman" pitchFamily="18" charset="0"/>
                <a:cs typeface="Times New Roman" pitchFamily="18" charset="0"/>
              </a:rPr>
              <a:t>Les champignons</a:t>
            </a:r>
          </a:p>
          <a:p>
            <a:pPr algn="just"/>
            <a:r>
              <a:rPr lang="fr-FR" dirty="0" smtClean="0">
                <a:latin typeface="Times New Roman" pitchFamily="18" charset="0"/>
                <a:cs typeface="Times New Roman" pitchFamily="18" charset="0"/>
              </a:rPr>
              <a:t>Les champignons sont les seules solutions envisageables pour la lutte microbiologique contre les insectes piqueurs. Ils agissent par contact en traversant le tégument des insectes. </a:t>
            </a:r>
          </a:p>
          <a:p>
            <a:pPr algn="just"/>
            <a:r>
              <a:rPr lang="fr-FR" dirty="0" smtClean="0">
                <a:latin typeface="Times New Roman" pitchFamily="18" charset="0"/>
                <a:cs typeface="Times New Roman" pitchFamily="18" charset="0"/>
              </a:rPr>
              <a:t>L’efficacité des micro-organismes est bien souvent dépendante des conditions du milieu (température et humidité en particulier), leur utilisation n’est donc pas toujours évidente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5984" y="2714620"/>
            <a:ext cx="4357718" cy="461665"/>
          </a:xfrm>
          <a:prstGeom prst="rect">
            <a:avLst/>
          </a:prstGeom>
          <a:solidFill>
            <a:srgbClr val="FFC000"/>
          </a:solidFill>
          <a:ln>
            <a:solidFill>
              <a:srgbClr val="FFC000"/>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2400" b="1" dirty="0" smtClean="0">
                <a:solidFill>
                  <a:schemeClr val="tx1"/>
                </a:solidFill>
              </a:rPr>
              <a:t>Microorganismes et santé</a:t>
            </a:r>
            <a:endParaRPr lang="fr-FR" sz="2400"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457401"/>
            <a:ext cx="8643998" cy="5493812"/>
          </a:xfrm>
          <a:prstGeom prst="rect">
            <a:avLst/>
          </a:prstGeom>
        </p:spPr>
        <p:txBody>
          <a:bodyPr wrap="square">
            <a:spAutoFit/>
          </a:bodyPr>
          <a:lstStyle/>
          <a:p>
            <a:pPr algn="just">
              <a:lnSpc>
                <a:spcPct val="150000"/>
              </a:lnSpc>
            </a:pPr>
            <a:r>
              <a:rPr lang="fr-FR" b="1" dirty="0" smtClean="0">
                <a:latin typeface="Times New Roman" pitchFamily="18" charset="0"/>
                <a:cs typeface="Times New Roman" pitchFamily="18" charset="0"/>
              </a:rPr>
              <a:t>3. Microorganisme et santé </a:t>
            </a:r>
          </a:p>
          <a:p>
            <a:pPr algn="just">
              <a:lnSpc>
                <a:spcPct val="150000"/>
              </a:lnSpc>
            </a:pPr>
            <a:r>
              <a:rPr lang="fr-FR" dirty="0" smtClean="0">
                <a:latin typeface="Times New Roman" pitchFamily="18" charset="0"/>
                <a:cs typeface="Times New Roman" pitchFamily="18" charset="0"/>
              </a:rPr>
              <a:t>Fleming en 1928 a découvert le premier « vrai » antibiotique (la pénicilline) produit par</a:t>
            </a:r>
          </a:p>
          <a:p>
            <a:pPr algn="just">
              <a:lnSpc>
                <a:spcPct val="150000"/>
              </a:lnSpc>
            </a:pPr>
            <a:r>
              <a:rPr lang="fr-FR" i="1" dirty="0" smtClean="0">
                <a:latin typeface="Times New Roman" pitchFamily="18" charset="0"/>
                <a:cs typeface="Times New Roman" pitchFamily="18" charset="0"/>
              </a:rPr>
              <a:t>Penicillium </a:t>
            </a:r>
            <a:r>
              <a:rPr lang="fr-FR" i="1" dirty="0" err="1" smtClean="0">
                <a:latin typeface="Times New Roman" pitchFamily="18" charset="0"/>
                <a:cs typeface="Times New Roman" pitchFamily="18" charset="0"/>
              </a:rPr>
              <a:t>notatum</a:t>
            </a:r>
            <a:r>
              <a:rPr lang="fr-FR" i="1" dirty="0" smtClean="0">
                <a:latin typeface="Times New Roman" pitchFamily="18" charset="0"/>
                <a:cs typeface="Times New Roman" pitchFamily="18" charset="0"/>
              </a:rPr>
              <a:t> et par la suite, Waksman et </a:t>
            </a:r>
            <a:r>
              <a:rPr lang="fr-FR" i="1" dirty="0" err="1" smtClean="0">
                <a:latin typeface="Times New Roman" pitchFamily="18" charset="0"/>
                <a:cs typeface="Times New Roman" pitchFamily="18" charset="0"/>
              </a:rPr>
              <a:t>Woodruff</a:t>
            </a:r>
            <a:r>
              <a:rPr lang="fr-FR" i="1" dirty="0" smtClean="0">
                <a:latin typeface="Times New Roman" pitchFamily="18" charset="0"/>
                <a:cs typeface="Times New Roman" pitchFamily="18" charset="0"/>
              </a:rPr>
              <a:t> (1940) découvrirent l'</a:t>
            </a:r>
            <a:r>
              <a:rPr lang="fr-FR" i="1" dirty="0" err="1" smtClean="0">
                <a:latin typeface="Times New Roman" pitchFamily="18" charset="0"/>
                <a:cs typeface="Times New Roman" pitchFamily="18" charset="0"/>
              </a:rPr>
              <a:t>actinomycine</a:t>
            </a:r>
            <a:r>
              <a:rPr lang="fr-FR" i="1" dirty="0" smtClean="0">
                <a:latin typeface="Times New Roman" pitchFamily="18" charset="0"/>
                <a:cs typeface="Times New Roman" pitchFamily="18" charset="0"/>
              </a:rPr>
              <a:t> dans </a:t>
            </a:r>
            <a:r>
              <a:rPr lang="fr-FR" dirty="0" smtClean="0">
                <a:latin typeface="Times New Roman" pitchFamily="18" charset="0"/>
                <a:cs typeface="Times New Roman" pitchFamily="18" charset="0"/>
              </a:rPr>
              <a:t>des cultures d’une souche d’</a:t>
            </a:r>
            <a:r>
              <a:rPr lang="fr-FR" i="1" dirty="0" err="1" smtClean="0">
                <a:latin typeface="Times New Roman" pitchFamily="18" charset="0"/>
                <a:cs typeface="Times New Roman" pitchFamily="18" charset="0"/>
              </a:rPr>
              <a:t>Actinomyces</a:t>
            </a:r>
            <a:r>
              <a:rPr lang="fr-FR" i="1" dirty="0" smtClean="0">
                <a:latin typeface="Times New Roman" pitchFamily="18" charset="0"/>
                <a:cs typeface="Times New Roman" pitchFamily="18" charset="0"/>
              </a:rPr>
              <a:t> qu’il nomma en 1941 </a:t>
            </a:r>
            <a:r>
              <a:rPr lang="fr-FR" i="1" dirty="0" err="1" smtClean="0">
                <a:latin typeface="Times New Roman" pitchFamily="18" charset="0"/>
                <a:cs typeface="Times New Roman" pitchFamily="18" charset="0"/>
              </a:rPr>
              <a:t>Actinomyces</a:t>
            </a:r>
            <a:r>
              <a:rPr lang="fr-FR" i="1" dirty="0" smtClean="0">
                <a:latin typeface="Times New Roman" pitchFamily="18" charset="0"/>
                <a:cs typeface="Times New Roman" pitchFamily="18" charset="0"/>
              </a:rPr>
              <a:t> (actuellement </a:t>
            </a:r>
            <a:r>
              <a:rPr lang="fr-FR" i="1" dirty="0" err="1" smtClean="0">
                <a:latin typeface="Times New Roman" pitchFamily="18" charset="0"/>
                <a:cs typeface="Times New Roman" pitchFamily="18" charset="0"/>
              </a:rPr>
              <a:t>Streptomyces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antibioticus</a:t>
            </a:r>
            <a:r>
              <a:rPr lang="fr-FR" i="1" dirty="0" smtClean="0">
                <a:latin typeface="Times New Roman" pitchFamily="18" charset="0"/>
                <a:cs typeface="Times New Roman" pitchFamily="18" charset="0"/>
              </a:rPr>
              <a:t>. Quelques années plus tard, Waksman découvrit plus de 20 autres </a:t>
            </a:r>
            <a:r>
              <a:rPr lang="fr-FR" dirty="0" smtClean="0">
                <a:latin typeface="Times New Roman" pitchFamily="18" charset="0"/>
                <a:cs typeface="Times New Roman" pitchFamily="18" charset="0"/>
              </a:rPr>
              <a:t>substances inhibitrices naturelles telles que la streptomycine et la néomycine </a:t>
            </a:r>
            <a:endParaRPr lang="fr-FR" i="1" dirty="0" smtClean="0">
              <a:latin typeface="Times New Roman" pitchFamily="18" charset="0"/>
              <a:cs typeface="Times New Roman" pitchFamily="18" charset="0"/>
            </a:endParaRPr>
          </a:p>
          <a:p>
            <a:pPr algn="just">
              <a:lnSpc>
                <a:spcPct val="150000"/>
              </a:lnSpc>
            </a:pPr>
            <a:r>
              <a:rPr lang="fr-FR" dirty="0" smtClean="0">
                <a:latin typeface="Times New Roman" pitchFamily="18" charset="0"/>
                <a:cs typeface="Times New Roman" pitchFamily="18" charset="0"/>
              </a:rPr>
              <a:t>Depuis ces découvertes, de nombreux composés antibactériens produits par les actinomycètes ont été décrits, tels que le chloramphénicol (1948) sécrété par </a:t>
            </a:r>
            <a:r>
              <a:rPr lang="fr-FR" i="1" dirty="0" err="1" smtClean="0">
                <a:latin typeface="Times New Roman" pitchFamily="18" charset="0"/>
                <a:cs typeface="Times New Roman" pitchFamily="18" charset="0"/>
              </a:rPr>
              <a:t>Streptomyces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venezuelae</a:t>
            </a:r>
            <a:r>
              <a:rPr lang="fr-FR" i="1" dirty="0" smtClean="0">
                <a:latin typeface="Times New Roman" pitchFamily="18" charset="0"/>
                <a:cs typeface="Times New Roman" pitchFamily="18" charset="0"/>
              </a:rPr>
              <a:t>, la tétracycline </a:t>
            </a:r>
            <a:r>
              <a:rPr lang="fr-FR" dirty="0" smtClean="0">
                <a:latin typeface="Times New Roman" pitchFamily="18" charset="0"/>
                <a:cs typeface="Times New Roman" pitchFamily="18" charset="0"/>
              </a:rPr>
              <a:t>(1948), l’érythromycine (1952), la </a:t>
            </a:r>
            <a:r>
              <a:rPr lang="fr-FR" dirty="0" err="1" smtClean="0">
                <a:latin typeface="Times New Roman" pitchFamily="18" charset="0"/>
                <a:cs typeface="Times New Roman" pitchFamily="18" charset="0"/>
              </a:rPr>
              <a:t>vancomycine</a:t>
            </a:r>
            <a:r>
              <a:rPr lang="fr-FR" dirty="0" smtClean="0">
                <a:latin typeface="Times New Roman" pitchFamily="18" charset="0"/>
                <a:cs typeface="Times New Roman" pitchFamily="18" charset="0"/>
              </a:rPr>
              <a:t> (1956), la </a:t>
            </a:r>
            <a:r>
              <a:rPr lang="fr-FR" dirty="0" err="1" smtClean="0">
                <a:latin typeface="Times New Roman" pitchFamily="18" charset="0"/>
                <a:cs typeface="Times New Roman" pitchFamily="18" charset="0"/>
              </a:rPr>
              <a:t>kanamycine</a:t>
            </a:r>
            <a:r>
              <a:rPr lang="fr-FR" dirty="0" smtClean="0">
                <a:latin typeface="Times New Roman" pitchFamily="18" charset="0"/>
                <a:cs typeface="Times New Roman" pitchFamily="18" charset="0"/>
              </a:rPr>
              <a:t> (1957), la </a:t>
            </a:r>
            <a:r>
              <a:rPr lang="fr-FR" dirty="0" err="1" smtClean="0">
                <a:latin typeface="Times New Roman" pitchFamily="18" charset="0"/>
                <a:cs typeface="Times New Roman" pitchFamily="18" charset="0"/>
              </a:rPr>
              <a:t>lincomycine</a:t>
            </a:r>
            <a:r>
              <a:rPr lang="fr-FR" dirty="0" smtClean="0">
                <a:latin typeface="Times New Roman" pitchFamily="18" charset="0"/>
                <a:cs typeface="Times New Roman" pitchFamily="18" charset="0"/>
              </a:rPr>
              <a:t> (1962), etc., élaborés par diverses espèces de </a:t>
            </a:r>
            <a:r>
              <a:rPr lang="fr-FR" i="1" dirty="0" err="1" smtClean="0">
                <a:latin typeface="Times New Roman" pitchFamily="18" charset="0"/>
                <a:cs typeface="Times New Roman" pitchFamily="18" charset="0"/>
              </a:rPr>
              <a:t>Streptomyces</a:t>
            </a:r>
            <a:r>
              <a:rPr lang="fr-FR" dirty="0" smtClean="0">
                <a:latin typeface="Times New Roman" pitchFamily="18" charset="0"/>
                <a:cs typeface="Times New Roman" pitchFamily="18" charset="0"/>
              </a:rPr>
              <a:t>. Il existe plus de 16 800 molécules antibactériennes d’origine microbienne décrites dans la littérature.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a:srcRect/>
          <a:stretch>
            <a:fillRect/>
          </a:stretch>
        </p:blipFill>
        <p:spPr bwMode="auto">
          <a:xfrm>
            <a:off x="489908" y="214290"/>
            <a:ext cx="8511248" cy="5790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1859340"/>
            <a:ext cx="7500990" cy="2169825"/>
          </a:xfrm>
          <a:prstGeom prst="rect">
            <a:avLst/>
          </a:prstGeom>
        </p:spPr>
        <p:txBody>
          <a:bodyPr wrap="square">
            <a:spAutoFit/>
          </a:bodyPr>
          <a:lstStyle/>
          <a:p>
            <a:pPr algn="just">
              <a:lnSpc>
                <a:spcPct val="150000"/>
              </a:lnSpc>
            </a:pPr>
            <a:r>
              <a:rPr lang="fr-FR" dirty="0" smtClean="0"/>
              <a:t>- Les vaccins: par mesure prophylactique, la médecine a fait recours aux vaccins qui peuvent être des toxines inactivées, des parties de la paroi bactérienne ou des virus atténués qui causent des maladies infectieuses. Les vaccin stimulent l’immunité de l’organisme et lui procure une   protection contre une ultérieure infection par des ces germes pathogènes.  </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2274838"/>
            <a:ext cx="7715304" cy="1122743"/>
          </a:xfrm>
          <a:prstGeom prst="rect">
            <a:avLst/>
          </a:prstGeom>
        </p:spPr>
        <p:txBody>
          <a:bodyPr wrap="square">
            <a:spAutoFit/>
          </a:bodyPr>
          <a:lstStyle/>
          <a:p>
            <a:pPr algn="just">
              <a:lnSpc>
                <a:spcPct val="200000"/>
              </a:lnSpc>
            </a:pPr>
            <a:r>
              <a:rPr lang="fr-FR" dirty="0" smtClean="0"/>
              <a:t>Le génie génétique rend possible la production  d'insuline et d'hormone de croissance. </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a:srcRect/>
          <a:stretch>
            <a:fillRect/>
          </a:stretch>
        </p:blipFill>
        <p:spPr bwMode="auto">
          <a:xfrm>
            <a:off x="695325" y="1085874"/>
            <a:ext cx="7753350" cy="5772150"/>
          </a:xfrm>
          <a:prstGeom prst="rect">
            <a:avLst/>
          </a:prstGeom>
          <a:noFill/>
          <a:ln w="9525">
            <a:noFill/>
            <a:miter lim="800000"/>
            <a:headEnd/>
            <a:tailEnd/>
          </a:ln>
          <a:effectLst/>
        </p:spPr>
      </p:pic>
      <p:sp>
        <p:nvSpPr>
          <p:cNvPr id="3" name="Rectangle 2"/>
          <p:cNvSpPr/>
          <p:nvPr/>
        </p:nvSpPr>
        <p:spPr>
          <a:xfrm>
            <a:off x="357158" y="357166"/>
            <a:ext cx="8143932" cy="646331"/>
          </a:xfrm>
          <a:prstGeom prst="rect">
            <a:avLst/>
          </a:prstGeom>
        </p:spPr>
        <p:txBody>
          <a:bodyPr wrap="square">
            <a:spAutoFit/>
          </a:bodyPr>
          <a:lstStyle/>
          <a:p>
            <a:pPr algn="just"/>
            <a:r>
              <a:rPr lang="fr-FR" dirty="0" smtClean="0"/>
              <a:t>Les vitamines obtenues par fermentation sont la vitamine B12 et les </a:t>
            </a:r>
          </a:p>
          <a:p>
            <a:pPr algn="just"/>
            <a:r>
              <a:rPr lang="fr-FR" dirty="0" smtClean="0"/>
              <a:t>précurseurs des vitamines C et B2. </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71604" y="3071810"/>
            <a:ext cx="5572164" cy="461665"/>
          </a:xfrm>
          <a:prstGeom prst="rect">
            <a:avLst/>
          </a:prstGeom>
          <a:solidFill>
            <a:srgbClr val="FFC000"/>
          </a:solidFill>
          <a:ln>
            <a:solidFill>
              <a:srgbClr val="FFC000"/>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b="1" dirty="0" smtClean="0">
                <a:solidFill>
                  <a:schemeClr val="tx1"/>
                </a:solidFill>
              </a:rPr>
              <a:t>Microorganismes et environnement </a:t>
            </a:r>
            <a:endParaRPr lang="fr-FR" sz="2400" b="1"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95350" y="728663"/>
            <a:ext cx="7353300" cy="5400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8794" y="500042"/>
            <a:ext cx="4572000" cy="369332"/>
          </a:xfrm>
          <a:prstGeom prst="rect">
            <a:avLst/>
          </a:prstGeom>
        </p:spPr>
        <p:txBody>
          <a:bodyPr>
            <a:spAutoFit/>
          </a:bodyPr>
          <a:lstStyle/>
          <a:p>
            <a:r>
              <a:rPr lang="fr-FR" b="1" dirty="0" smtClean="0"/>
              <a:t>I. Les microorganismes dans l’industrie </a:t>
            </a:r>
            <a:endParaRPr lang="fr-FR" b="1" dirty="0"/>
          </a:p>
        </p:txBody>
      </p:sp>
      <p:sp>
        <p:nvSpPr>
          <p:cNvPr id="4" name="Rectangle 3"/>
          <p:cNvSpPr/>
          <p:nvPr/>
        </p:nvSpPr>
        <p:spPr>
          <a:xfrm>
            <a:off x="357158" y="1500174"/>
            <a:ext cx="8501122" cy="1477328"/>
          </a:xfrm>
          <a:prstGeom prst="rect">
            <a:avLst/>
          </a:prstGeom>
        </p:spPr>
        <p:txBody>
          <a:bodyPr wrap="square">
            <a:spAutoFit/>
          </a:bodyPr>
          <a:lstStyle/>
          <a:p>
            <a:pPr algn="just"/>
            <a:r>
              <a:rPr lang="fr-FR" b="1" dirty="0" smtClean="0">
                <a:latin typeface="Times New Roman" pitchFamily="18" charset="0"/>
                <a:cs typeface="Times New Roman" pitchFamily="18" charset="0"/>
              </a:rPr>
              <a:t>1.Industrie alimentaire : </a:t>
            </a:r>
          </a:p>
          <a:p>
            <a:pPr algn="just"/>
            <a:endParaRPr lang="fr-FR" dirty="0" smtClean="0">
              <a:latin typeface="Times New Roman" pitchFamily="18" charset="0"/>
              <a:cs typeface="Times New Roman" pitchFamily="18" charset="0"/>
            </a:endParaRPr>
          </a:p>
          <a:p>
            <a:pPr algn="just"/>
            <a:r>
              <a:rPr lang="fr-FR" b="1" dirty="0" smtClean="0">
                <a:latin typeface="Times New Roman" pitchFamily="18" charset="0"/>
                <a:cs typeface="Times New Roman" pitchFamily="18" charset="0"/>
              </a:rPr>
              <a:t>1.1. Production de vinaigre </a:t>
            </a:r>
            <a:r>
              <a:rPr lang="fr-FR" dirty="0" smtClean="0">
                <a:latin typeface="Times New Roman" pitchFamily="18" charset="0"/>
                <a:cs typeface="Times New Roman" pitchFamily="18" charset="0"/>
              </a:rPr>
              <a:t>par </a:t>
            </a:r>
            <a:r>
              <a:rPr lang="fr-FR" i="1" dirty="0" err="1" smtClean="0">
                <a:latin typeface="Times New Roman" pitchFamily="18" charset="0"/>
                <a:cs typeface="Times New Roman" pitchFamily="18" charset="0"/>
              </a:rPr>
              <a:t>Acetobacter</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aceti</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(bacille Gram-  aérobie transforme l'alcool du vin (l’éthanol : CH</a:t>
            </a:r>
            <a:r>
              <a:rPr lang="fr-FR" baseline="-25000" dirty="0" smtClean="0">
                <a:latin typeface="Times New Roman" pitchFamily="18" charset="0"/>
                <a:cs typeface="Times New Roman" pitchFamily="18" charset="0"/>
              </a:rPr>
              <a:t>3</a:t>
            </a:r>
            <a:r>
              <a:rPr lang="fr-FR" dirty="0" smtClean="0">
                <a:latin typeface="Times New Roman" pitchFamily="18" charset="0"/>
                <a:cs typeface="Times New Roman" pitchFamily="18" charset="0"/>
              </a:rPr>
              <a:t>-CH</a:t>
            </a:r>
            <a:r>
              <a:rPr lang="fr-FR" baseline="-25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OH) en acide  acétique (CH</a:t>
            </a:r>
            <a:r>
              <a:rPr lang="fr-FR" baseline="-25000" dirty="0" smtClean="0">
                <a:latin typeface="Times New Roman" pitchFamily="18" charset="0"/>
                <a:cs typeface="Times New Roman" pitchFamily="18" charset="0"/>
              </a:rPr>
              <a:t>3</a:t>
            </a:r>
            <a:r>
              <a:rPr lang="fr-FR" dirty="0" smtClean="0">
                <a:latin typeface="Times New Roman" pitchFamily="18" charset="0"/>
                <a:cs typeface="Times New Roman" pitchFamily="18" charset="0"/>
              </a:rPr>
              <a:t>-COOH)  grâce  à la fermentation acétique  </a:t>
            </a:r>
            <a:endParaRPr lang="fr-FR" dirty="0">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srcRect/>
          <a:stretch>
            <a:fillRect/>
          </a:stretch>
        </p:blipFill>
        <p:spPr bwMode="auto">
          <a:xfrm>
            <a:off x="3286116" y="3143248"/>
            <a:ext cx="5800725" cy="30289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28596" y="3929066"/>
            <a:ext cx="2714625" cy="168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571472" y="1924050"/>
            <a:ext cx="8286808" cy="4129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57158" y="500042"/>
            <a:ext cx="5127771" cy="865632"/>
          </a:xfrm>
          <a:prstGeom prst="round2DiagRect">
            <a:avLst>
              <a:gd name="adj1" fmla="val 50000"/>
              <a:gd name="adj2" fmla="val 0"/>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anchor="t">
            <a:normAutofit fontScale="90000"/>
          </a:bodyPr>
          <a:lstStyle/>
          <a:p>
            <a:pPr algn="ctr"/>
            <a:r>
              <a:rPr sz="2400" smtClean="0">
                <a:ln>
                  <a:noFill/>
                </a:ln>
                <a:solidFill>
                  <a:schemeClr val="bg1"/>
                </a:solidFill>
                <a:effectLst/>
                <a:latin typeface="Corbel" pitchFamily="34" charset="0"/>
              </a:rPr>
              <a:t>Microorganisme et environnement </a:t>
            </a:r>
            <a:br>
              <a:rPr sz="2400" smtClean="0">
                <a:ln>
                  <a:noFill/>
                </a:ln>
                <a:solidFill>
                  <a:schemeClr val="bg1"/>
                </a:solidFill>
                <a:effectLst/>
                <a:latin typeface="Corbel" pitchFamily="34" charset="0"/>
              </a:rPr>
            </a:br>
            <a:r>
              <a:rPr sz="2400" smtClean="0">
                <a:ln>
                  <a:noFill/>
                </a:ln>
                <a:solidFill>
                  <a:schemeClr val="bg1"/>
                </a:solidFill>
                <a:effectLst/>
                <a:latin typeface="Corbel" pitchFamily="34" charset="0"/>
              </a:rPr>
              <a:t>Cycle de Carbone :  la d</a:t>
            </a:r>
            <a:r>
              <a:rPr lang="fr-FR" sz="2400" dirty="0" smtClean="0">
                <a:ln>
                  <a:noFill/>
                </a:ln>
                <a:solidFill>
                  <a:schemeClr val="bg1"/>
                </a:solidFill>
                <a:effectLst/>
                <a:latin typeface="Corbel" pitchFamily="34" charset="0"/>
              </a:rPr>
              <a:t>écomposition</a:t>
            </a:r>
            <a:endParaRPr lang="fr-FR" sz="2400" dirty="0">
              <a:ln>
                <a:noFill/>
              </a:ln>
              <a:solidFill>
                <a:schemeClr val="bg1"/>
              </a:solidFill>
              <a:effectLst/>
              <a:latin typeface="Corbel" pitchFamily="34" charset="0"/>
            </a:endParaRPr>
          </a:p>
        </p:txBody>
      </p:sp>
      <p:sp>
        <p:nvSpPr>
          <p:cNvPr id="5" name="Rectangle 4"/>
          <p:cNvSpPr/>
          <p:nvPr/>
        </p:nvSpPr>
        <p:spPr>
          <a:xfrm>
            <a:off x="571472" y="1720840"/>
            <a:ext cx="7929618" cy="2957861"/>
          </a:xfrm>
          <a:prstGeom prst="rect">
            <a:avLst/>
          </a:prstGeom>
        </p:spPr>
        <p:txBody>
          <a:bodyPr wrap="square">
            <a:spAutoFit/>
          </a:bodyPr>
          <a:lstStyle/>
          <a:p>
            <a:pPr indent="441325" algn="just">
              <a:lnSpc>
                <a:spcPct val="150000"/>
              </a:lnSpc>
            </a:pPr>
            <a:r>
              <a:rPr lang="fr-FR" b="1" dirty="0" smtClean="0"/>
              <a:t>Le cycle du carbone dans un milieu donné est bouclé par le phénomène de décomposition de matière  organique morte. Il s’agit en fait d’oxydation du carbone organique par des décomposeurs (micro-organismes et bactéries) généralement aérobies, donc agissant en présence d’oxygène ; toutefois  certaines étapes de la décomposition peuvent aussi  intervenir en l’absence d’oxygène, elles  aboutissent alors à la formation de méthane. </a:t>
            </a:r>
            <a:endParaRPr lang="fr-FR" b="1" dirty="0"/>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a:effectLst/>
        </p:spPr>
        <p:txBody>
          <a:bodyPr anchor="b">
            <a:spAutoFit/>
          </a:bodyPr>
          <a:lstStyle/>
          <a:p>
            <a:pPr algn="ctr">
              <a:defRPr/>
            </a:pPr>
            <a:r>
              <a:rPr lang="fr-FR" b="1" baseline="0" dirty="0" err="1">
                <a:solidFill>
                  <a:srgbClr val="FFFF00"/>
                </a:solidFill>
                <a:effectLst>
                  <a:outerShdw blurRad="38100" dist="38100" dir="2700000" algn="tl">
                    <a:srgbClr val="000000"/>
                  </a:outerShdw>
                </a:effectLst>
                <a:latin typeface="Comic Sans MS" pitchFamily="66" charset="0"/>
              </a:rPr>
              <a:t>Biodépollution</a:t>
            </a:r>
            <a:endParaRPr lang="fr-FR" b="1" baseline="0" dirty="0">
              <a:solidFill>
                <a:srgbClr val="FFFF00"/>
              </a:solidFill>
              <a:effectLst>
                <a:outerShdw blurRad="38100" dist="38100" dir="2700000" algn="tl">
                  <a:srgbClr val="00000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34042"/>
          </a:xfrm>
          <a:prstGeom prst="rect">
            <a:avLst/>
          </a:prstGeom>
        </p:spPr>
        <p:txBody>
          <a:bodyPr wrap="square">
            <a:spAutoFit/>
          </a:bodyPr>
          <a:lstStyle/>
          <a:p>
            <a:pPr marL="342900" indent="-342900">
              <a:lnSpc>
                <a:spcPct val="90000"/>
              </a:lnSpc>
              <a:spcBef>
                <a:spcPct val="20000"/>
              </a:spcBef>
              <a:buFontTx/>
              <a:buBlip>
                <a:blip r:embed="rId2"/>
              </a:buBlip>
              <a:defRPr/>
            </a:pPr>
            <a:r>
              <a:rPr lang="fr-FR" sz="2400" dirty="0">
                <a:latin typeface="Arial Black" pitchFamily="34" charset="0"/>
                <a:cs typeface="Times New Roman" pitchFamily="18" charset="0"/>
              </a:rPr>
              <a:t> </a:t>
            </a:r>
            <a:r>
              <a:rPr lang="fr-FR" sz="2400" b="1" dirty="0">
                <a:latin typeface="Arial" charset="0"/>
                <a:cs typeface="Times New Roman" pitchFamily="18" charset="0"/>
              </a:rPr>
              <a:t>l'ensemble des procédés d'élimination de polluants, organiques ou minéraux, présents dans les milieux naturels par l'action de microorganismes. </a:t>
            </a:r>
          </a:p>
          <a:p>
            <a:pPr marL="342900" indent="-342900">
              <a:lnSpc>
                <a:spcPct val="90000"/>
              </a:lnSpc>
              <a:spcBef>
                <a:spcPct val="20000"/>
              </a:spcBef>
              <a:buFontTx/>
              <a:buBlip>
                <a:blip r:embed="rId2"/>
              </a:buBlip>
              <a:defRPr/>
            </a:pPr>
            <a:r>
              <a:rPr lang="fr-FR" sz="2400" b="1" u="sng" dirty="0">
                <a:latin typeface="Arial" charset="0"/>
                <a:cs typeface="Times New Roman" pitchFamily="18" charset="0"/>
              </a:rPr>
              <a:t>quatre types de procédés: </a:t>
            </a:r>
          </a:p>
          <a:p>
            <a:pPr marL="342900" indent="-342900">
              <a:lnSpc>
                <a:spcPct val="90000"/>
              </a:lnSpc>
              <a:spcBef>
                <a:spcPct val="20000"/>
              </a:spcBef>
              <a:buClr>
                <a:srgbClr val="00FF00"/>
              </a:buClr>
              <a:buFont typeface="Wingdings" pitchFamily="2" charset="2"/>
              <a:buChar char="Ø"/>
              <a:defRPr/>
            </a:pPr>
            <a:r>
              <a:rPr lang="fr-FR" sz="2400" b="1" i="1" u="sng" dirty="0">
                <a:latin typeface="Arial" charset="0"/>
                <a:cs typeface="Arial" charset="0"/>
              </a:rPr>
              <a:t>Biodégradation</a:t>
            </a:r>
            <a:r>
              <a:rPr lang="fr-FR" sz="2400" b="1" dirty="0">
                <a:latin typeface="Arial" charset="0"/>
                <a:cs typeface="Arial" charset="0"/>
              </a:rPr>
              <a:t>: Décomposition d'un substrat organique, par action de microorganismes vivants. </a:t>
            </a:r>
          </a:p>
          <a:p>
            <a:pPr marL="342900" indent="-342900">
              <a:lnSpc>
                <a:spcPct val="90000"/>
              </a:lnSpc>
              <a:spcBef>
                <a:spcPct val="20000"/>
              </a:spcBef>
              <a:buClr>
                <a:srgbClr val="00FF00"/>
              </a:buClr>
              <a:buFont typeface="Wingdings" pitchFamily="2" charset="2"/>
              <a:buChar char="Ø"/>
              <a:defRPr/>
            </a:pPr>
            <a:endParaRPr lang="fr-FR" sz="2400" b="1" dirty="0">
              <a:latin typeface="Arial" charset="0"/>
              <a:cs typeface="Times New Roman" pitchFamily="18" charset="0"/>
            </a:endParaRPr>
          </a:p>
          <a:p>
            <a:pPr marL="342900" indent="-342900">
              <a:lnSpc>
                <a:spcPct val="90000"/>
              </a:lnSpc>
              <a:spcBef>
                <a:spcPct val="20000"/>
              </a:spcBef>
              <a:buClr>
                <a:srgbClr val="00FF00"/>
              </a:buClr>
              <a:buFont typeface="Wingdings" pitchFamily="2" charset="2"/>
              <a:buChar char="Ø"/>
              <a:defRPr/>
            </a:pPr>
            <a:r>
              <a:rPr lang="fr-FR" sz="2400" b="1" i="1" u="sng" dirty="0" err="1">
                <a:latin typeface="Arial" charset="0"/>
                <a:cs typeface="Arial" charset="0"/>
              </a:rPr>
              <a:t>Bioréduction</a:t>
            </a:r>
            <a:r>
              <a:rPr lang="fr-FR" sz="2400" b="1" dirty="0">
                <a:latin typeface="Arial" charset="0"/>
                <a:cs typeface="Arial" charset="0"/>
              </a:rPr>
              <a:t>: Réduction des composés oxydés (nitrates, oxydes métalliques) par voie biologique </a:t>
            </a:r>
          </a:p>
          <a:p>
            <a:pPr marL="342900" indent="-342900">
              <a:lnSpc>
                <a:spcPct val="90000"/>
              </a:lnSpc>
              <a:spcBef>
                <a:spcPct val="20000"/>
              </a:spcBef>
              <a:buClr>
                <a:srgbClr val="00FF00"/>
              </a:buClr>
              <a:buFont typeface="Wingdings" pitchFamily="2" charset="2"/>
              <a:buChar char="Ø"/>
              <a:defRPr/>
            </a:pPr>
            <a:endParaRPr lang="fr-FR" sz="2400" b="1" dirty="0">
              <a:latin typeface="Arial" charset="0"/>
              <a:cs typeface="Arial" charset="0"/>
            </a:endParaRPr>
          </a:p>
          <a:p>
            <a:pPr marL="342900" indent="-342900">
              <a:lnSpc>
                <a:spcPct val="90000"/>
              </a:lnSpc>
              <a:spcBef>
                <a:spcPct val="20000"/>
              </a:spcBef>
              <a:buClr>
                <a:srgbClr val="00FF00"/>
              </a:buClr>
              <a:buFont typeface="Wingdings" pitchFamily="2" charset="2"/>
              <a:buChar char="Ø"/>
              <a:defRPr/>
            </a:pPr>
            <a:r>
              <a:rPr lang="fr-FR" sz="2400" b="1" i="1" u="sng" dirty="0">
                <a:latin typeface="Arial" charset="0"/>
                <a:cs typeface="Arial" charset="0"/>
              </a:rPr>
              <a:t>Biolixiviation</a:t>
            </a:r>
            <a:r>
              <a:rPr lang="fr-FR" sz="2400" b="1" dirty="0">
                <a:latin typeface="Arial" charset="0"/>
                <a:cs typeface="Arial" charset="0"/>
              </a:rPr>
              <a:t>: Extraction des métaux contenus dans une boue, un sol, un sédiment ou un minerai par solubilisation provoquée par des microorganismes. </a:t>
            </a:r>
          </a:p>
          <a:p>
            <a:pPr marL="342900" indent="-342900">
              <a:lnSpc>
                <a:spcPct val="90000"/>
              </a:lnSpc>
              <a:spcBef>
                <a:spcPct val="20000"/>
              </a:spcBef>
              <a:buClr>
                <a:srgbClr val="00FF00"/>
              </a:buClr>
              <a:buFont typeface="Wingdings" pitchFamily="2" charset="2"/>
              <a:buChar char="Ø"/>
              <a:defRPr/>
            </a:pPr>
            <a:endParaRPr lang="fr-FR" sz="2400" b="1" dirty="0">
              <a:latin typeface="Arial" charset="0"/>
              <a:cs typeface="Times New Roman" pitchFamily="18" charset="0"/>
            </a:endParaRPr>
          </a:p>
          <a:p>
            <a:pPr marL="342900" indent="-342900">
              <a:lnSpc>
                <a:spcPct val="90000"/>
              </a:lnSpc>
              <a:spcBef>
                <a:spcPct val="20000"/>
              </a:spcBef>
              <a:buClr>
                <a:srgbClr val="00FF00"/>
              </a:buClr>
              <a:buFont typeface="Wingdings" pitchFamily="2" charset="2"/>
              <a:buChar char="Ø"/>
              <a:defRPr/>
            </a:pPr>
            <a:r>
              <a:rPr lang="fr-FR" sz="2400" b="1" i="1" u="sng" dirty="0" err="1">
                <a:latin typeface="Arial" charset="0"/>
                <a:cs typeface="Arial" charset="0"/>
              </a:rPr>
              <a:t>Biofixation</a:t>
            </a:r>
            <a:r>
              <a:rPr lang="fr-FR" sz="2400" b="1" i="1" u="sng" dirty="0">
                <a:latin typeface="Arial" charset="0"/>
                <a:cs typeface="Arial" charset="0"/>
              </a:rPr>
              <a:t>/</a:t>
            </a:r>
            <a:r>
              <a:rPr lang="fr-FR" sz="2400" b="1" i="1" u="sng" dirty="0" err="1">
                <a:latin typeface="Arial" charset="0"/>
                <a:cs typeface="Arial" charset="0"/>
              </a:rPr>
              <a:t>Biosorption</a:t>
            </a:r>
            <a:r>
              <a:rPr lang="fr-FR" sz="2400" b="1" dirty="0">
                <a:latin typeface="Arial" charset="0"/>
                <a:cs typeface="Arial" charset="0"/>
              </a:rPr>
              <a:t>:  "Fixation" de polluants, la plupart du temps, métalliques, présents dans un effluent liquide sur des microorganismes</a:t>
            </a:r>
            <a:endParaRPr lang="fr-FR" sz="2400" b="1" dirty="0">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Espace réservé du numéro de diapositive 3"/>
          <p:cNvSpPr>
            <a:spLocks noGrp="1"/>
          </p:cNvSpPr>
          <p:nvPr>
            <p:ph type="sldNum" sz="quarter" idx="12"/>
          </p:nvPr>
        </p:nvSpPr>
        <p:spPr>
          <a:noFill/>
        </p:spPr>
        <p:txBody>
          <a:bodyPr/>
          <a:lstStyle/>
          <a:p>
            <a:fld id="{E350A897-9E97-4765-9FE0-E9CBDA4CA94F}" type="slidenum">
              <a:rPr lang="fr-FR"/>
              <a:pPr/>
              <a:t>34</a:t>
            </a:fld>
            <a:endParaRPr lang="fr-FR"/>
          </a:p>
        </p:txBody>
      </p:sp>
      <p:sp>
        <p:nvSpPr>
          <p:cNvPr id="36866" name="Rectangle 2"/>
          <p:cNvSpPr>
            <a:spLocks noChangeArrowheads="1"/>
          </p:cNvSpPr>
          <p:nvPr/>
        </p:nvSpPr>
        <p:spPr bwMode="auto">
          <a:xfrm>
            <a:off x="685800" y="381000"/>
            <a:ext cx="7772400" cy="830997"/>
          </a:xfrm>
          <a:prstGeom prst="rect">
            <a:avLst/>
          </a:prstGeom>
          <a:noFill/>
          <a:ln w="9525">
            <a:noFill/>
            <a:miter lim="800000"/>
            <a:headEnd/>
            <a:tailEnd/>
          </a:ln>
          <a:effectLst/>
        </p:spPr>
        <p:txBody>
          <a:bodyPr anchor="b">
            <a:spAutoFit/>
          </a:bodyPr>
          <a:lstStyle/>
          <a:p>
            <a:pPr algn="ctr">
              <a:defRPr/>
            </a:pPr>
            <a:r>
              <a:rPr lang="fr-FR" sz="4800" b="1" baseline="0">
                <a:solidFill>
                  <a:srgbClr val="FFFF00"/>
                </a:solidFill>
                <a:effectLst>
                  <a:outerShdw blurRad="38100" dist="38100" dir="2700000" algn="tl">
                    <a:srgbClr val="000000"/>
                  </a:outerShdw>
                </a:effectLst>
                <a:latin typeface="Comic Sans MS" pitchFamily="66" charset="0"/>
              </a:rPr>
              <a:t>Biodépollution de l’eau</a:t>
            </a:r>
          </a:p>
        </p:txBody>
      </p:sp>
      <p:sp>
        <p:nvSpPr>
          <p:cNvPr id="36867" name="Rectangle 3"/>
          <p:cNvSpPr>
            <a:spLocks noChangeArrowheads="1"/>
          </p:cNvSpPr>
          <p:nvPr/>
        </p:nvSpPr>
        <p:spPr bwMode="auto">
          <a:xfrm>
            <a:off x="785786" y="1571612"/>
            <a:ext cx="7772400" cy="4953000"/>
          </a:xfrm>
          <a:prstGeom prst="rect">
            <a:avLst/>
          </a:prstGeom>
          <a:noFill/>
          <a:ln w="9525">
            <a:noFill/>
            <a:miter lim="800000"/>
            <a:headEnd/>
            <a:tailEnd/>
          </a:ln>
          <a:effectLst/>
        </p:spPr>
        <p:txBody>
          <a:bodyPr/>
          <a:lstStyle/>
          <a:p>
            <a:pPr marL="342900" indent="-342900">
              <a:lnSpc>
                <a:spcPct val="90000"/>
              </a:lnSpc>
              <a:spcBef>
                <a:spcPct val="20000"/>
              </a:spcBef>
              <a:spcAft>
                <a:spcPct val="20000"/>
              </a:spcAft>
              <a:buFontTx/>
              <a:buBlip>
                <a:blip r:embed="rId2"/>
              </a:buBlip>
              <a:defRPr/>
            </a:pPr>
            <a:r>
              <a:rPr lang="fr-FR" sz="2800" b="1" baseline="0" dirty="0">
                <a:latin typeface="Arial" charset="0"/>
                <a:cs typeface="Arial" charset="0"/>
              </a:rPr>
              <a:t>origine principale de la pollution de l’eau:  l'activité humaine </a:t>
            </a:r>
            <a:r>
              <a:rPr lang="fr-FR" sz="2800" b="1" baseline="0" dirty="0">
                <a:solidFill>
                  <a:srgbClr val="FF0000"/>
                </a:solidFill>
                <a:latin typeface="Arial" charset="0"/>
                <a:cs typeface="Arial" charset="0"/>
              </a:rPr>
              <a:t>(industries, agriculture, décharges…) </a:t>
            </a:r>
          </a:p>
          <a:p>
            <a:pPr marL="342900" indent="-342900">
              <a:lnSpc>
                <a:spcPct val="90000"/>
              </a:lnSpc>
              <a:spcBef>
                <a:spcPct val="20000"/>
              </a:spcBef>
              <a:spcAft>
                <a:spcPct val="20000"/>
              </a:spcAft>
              <a:buFontTx/>
              <a:buBlip>
                <a:blip r:embed="rId2"/>
              </a:buBlip>
              <a:defRPr/>
            </a:pPr>
            <a:endParaRPr lang="fr-FR" sz="2800" b="1" baseline="0" dirty="0">
              <a:latin typeface="Arial" charset="0"/>
              <a:cs typeface="Arial" charset="0"/>
            </a:endParaRPr>
          </a:p>
          <a:p>
            <a:pPr marL="342900" indent="-342900">
              <a:lnSpc>
                <a:spcPct val="90000"/>
              </a:lnSpc>
              <a:spcBef>
                <a:spcPct val="20000"/>
              </a:spcBef>
              <a:spcAft>
                <a:spcPct val="20000"/>
              </a:spcAft>
              <a:buFontTx/>
              <a:buBlip>
                <a:blip r:embed="rId2"/>
              </a:buBlip>
              <a:defRPr/>
            </a:pPr>
            <a:r>
              <a:rPr lang="fr-FR" sz="2800" b="1" baseline="0" dirty="0">
                <a:latin typeface="Arial" charset="0"/>
                <a:cs typeface="Arial" charset="0"/>
              </a:rPr>
              <a:t>l'épuration biologique des eaux: procédé le plus utilisé pour restaurer la qualité de l'eau </a:t>
            </a:r>
            <a:r>
              <a:rPr lang="fr-FR" sz="2800" b="1" baseline="0" dirty="0">
                <a:solidFill>
                  <a:srgbClr val="33CCFF"/>
                </a:solidFill>
                <a:latin typeface="Arial" charset="0"/>
                <a:cs typeface="Arial" charset="0"/>
              </a:rPr>
              <a:t>(cultures bactériennes libres (boues activées) ou fixées (lits bactériens et </a:t>
            </a:r>
            <a:r>
              <a:rPr lang="fr-FR" sz="2800" b="1" baseline="0" dirty="0" err="1">
                <a:solidFill>
                  <a:srgbClr val="33CCFF"/>
                </a:solidFill>
                <a:latin typeface="Arial" charset="0"/>
                <a:cs typeface="Arial" charset="0"/>
              </a:rPr>
              <a:t>biofilms</a:t>
            </a:r>
            <a:r>
              <a:rPr lang="fr-FR" sz="2800" b="1" baseline="0" dirty="0">
                <a:solidFill>
                  <a:srgbClr val="33CCFF"/>
                </a:solidFill>
                <a:latin typeface="Arial" charset="0"/>
                <a:cs typeface="Arial" charset="0"/>
              </a:rPr>
              <a:t>) </a:t>
            </a:r>
          </a:p>
          <a:p>
            <a:pPr marL="342900" indent="-342900">
              <a:lnSpc>
                <a:spcPct val="90000"/>
              </a:lnSpc>
              <a:spcBef>
                <a:spcPct val="20000"/>
              </a:spcBef>
              <a:spcAft>
                <a:spcPct val="20000"/>
              </a:spcAft>
              <a:buFontTx/>
              <a:buBlip>
                <a:blip r:embed="rId2"/>
              </a:buBlip>
              <a:defRPr/>
            </a:pPr>
            <a:endParaRPr lang="fr-FR" sz="2800" b="1" baseline="0" dirty="0">
              <a:solidFill>
                <a:srgbClr val="33CCFF"/>
              </a:solidFill>
              <a:latin typeface="Arial" charset="0"/>
              <a:cs typeface="Arial" charset="0"/>
            </a:endParaRPr>
          </a:p>
          <a:p>
            <a:pPr marL="342900" indent="-342900">
              <a:lnSpc>
                <a:spcPct val="90000"/>
              </a:lnSpc>
              <a:spcBef>
                <a:spcPct val="20000"/>
              </a:spcBef>
              <a:defRPr/>
            </a:pPr>
            <a:endParaRPr lang="fr-FR" sz="2800" b="1" baseline="0" dirty="0">
              <a:solidFill>
                <a:srgbClr val="66FF33"/>
              </a:solidFill>
              <a:latin typeface="Arial" charset="0"/>
              <a:cs typeface="Arial" charset="0"/>
            </a:endParaRPr>
          </a:p>
          <a:p>
            <a:pPr marL="342900" indent="-342900">
              <a:lnSpc>
                <a:spcPct val="90000"/>
              </a:lnSpc>
              <a:spcBef>
                <a:spcPct val="20000"/>
              </a:spcBef>
              <a:buFontTx/>
              <a:buBlip>
                <a:blip r:embed="rId2"/>
              </a:buBlip>
              <a:defRPr/>
            </a:pPr>
            <a:endParaRPr lang="fr-FR" sz="2800" b="1" baseline="0" dirty="0">
              <a:solidFill>
                <a:srgbClr val="66FF33"/>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36866"/>
                                        </p:tgtEl>
                                        <p:attrNameLst>
                                          <p:attrName>style.visibility</p:attrName>
                                        </p:attrNameLst>
                                      </p:cBhvr>
                                      <p:to>
                                        <p:strVal val="visible"/>
                                      </p:to>
                                    </p:set>
                                    <p:animEffect transition="in" filter="blinds(horizontal)">
                                      <p:cBhvr>
                                        <p:cTn id="7" dur="500"/>
                                        <p:tgtEl>
                                          <p:spTgt spid="36866"/>
                                        </p:tgtEl>
                                      </p:cBhvr>
                                    </p:animEffect>
                                  </p:childTnLst>
                                </p:cTn>
                              </p:par>
                            </p:childTnLst>
                          </p:cTn>
                        </p:par>
                        <p:par>
                          <p:cTn id="8" fill="hold">
                            <p:stCondLst>
                              <p:cond delay="1500"/>
                            </p:stCondLst>
                            <p:childTnLst>
                              <p:par>
                                <p:cTn id="9" presetID="2" presetClass="entr" presetSubtype="8" fill="hold" grpId="0" nodeType="afterEffect">
                                  <p:stCondLst>
                                    <p:cond delay="1000"/>
                                  </p:stCondLst>
                                  <p:childTnLst>
                                    <p:set>
                                      <p:cBhvr>
                                        <p:cTn id="10" dur="1" fill="hold">
                                          <p:stCondLst>
                                            <p:cond delay="0"/>
                                          </p:stCondLst>
                                        </p:cTn>
                                        <p:tgtEl>
                                          <p:spTgt spid="36867">
                                            <p:txEl>
                                              <p:pRg st="0" end="0"/>
                                            </p:txEl>
                                          </p:spTgt>
                                        </p:tgtEl>
                                        <p:attrNameLst>
                                          <p:attrName>style.visibility</p:attrName>
                                        </p:attrNameLst>
                                      </p:cBhvr>
                                      <p:to>
                                        <p:strVal val="visible"/>
                                      </p:to>
                                    </p:set>
                                    <p:anim calcmode="lin" valueType="num">
                                      <p:cBhvr additive="base">
                                        <p:cTn id="11"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8" fill="hold" grpId="0" nodeType="afterEffect">
                                  <p:stCondLst>
                                    <p:cond delay="1000"/>
                                  </p:stCondLst>
                                  <p:childTnLst>
                                    <p:set>
                                      <p:cBhvr>
                                        <p:cTn id="15" dur="1" fill="hold">
                                          <p:stCondLst>
                                            <p:cond delay="0"/>
                                          </p:stCondLst>
                                        </p:cTn>
                                        <p:tgtEl>
                                          <p:spTgt spid="36867">
                                            <p:txEl>
                                              <p:pRg st="2" end="2"/>
                                            </p:txEl>
                                          </p:spTgt>
                                        </p:tgtEl>
                                        <p:attrNameLst>
                                          <p:attrName>style.visibility</p:attrName>
                                        </p:attrNameLst>
                                      </p:cBhvr>
                                      <p:to>
                                        <p:strVal val="visible"/>
                                      </p:to>
                                    </p:set>
                                    <p:anim calcmode="lin" valueType="num">
                                      <p:cBhvr additive="base">
                                        <p:cTn id="16"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advAuto="100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Espace réservé du numéro de diapositive 3"/>
          <p:cNvSpPr>
            <a:spLocks noGrp="1"/>
          </p:cNvSpPr>
          <p:nvPr>
            <p:ph type="sldNum" sz="quarter" idx="12"/>
          </p:nvPr>
        </p:nvSpPr>
        <p:spPr>
          <a:noFill/>
        </p:spPr>
        <p:txBody>
          <a:bodyPr/>
          <a:lstStyle/>
          <a:p>
            <a:fld id="{867E918C-C40F-44D8-8C8C-5D80D91D3A32}" type="slidenum">
              <a:rPr lang="fr-FR"/>
              <a:pPr/>
              <a:t>35</a:t>
            </a:fld>
            <a:endParaRPr lang="fr-FR"/>
          </a:p>
        </p:txBody>
      </p:sp>
      <p:sp>
        <p:nvSpPr>
          <p:cNvPr id="38914" name="Rectangle 2"/>
          <p:cNvSpPr>
            <a:spLocks noChangeArrowheads="1"/>
          </p:cNvSpPr>
          <p:nvPr/>
        </p:nvSpPr>
        <p:spPr bwMode="auto">
          <a:xfrm>
            <a:off x="1524000" y="990600"/>
            <a:ext cx="7620000" cy="519113"/>
          </a:xfrm>
          <a:prstGeom prst="rect">
            <a:avLst/>
          </a:prstGeom>
          <a:noFill/>
          <a:ln w="9525">
            <a:noFill/>
            <a:miter lim="800000"/>
            <a:headEnd/>
            <a:tailEnd/>
          </a:ln>
          <a:effectLst/>
        </p:spPr>
        <p:txBody>
          <a:bodyPr anchor="b">
            <a:spAutoFit/>
          </a:bodyPr>
          <a:lstStyle/>
          <a:p>
            <a:pPr>
              <a:defRPr/>
            </a:pPr>
            <a:r>
              <a:rPr lang="fr-FR" sz="2800" b="1" u="sng" baseline="0">
                <a:solidFill>
                  <a:srgbClr val="FBFF53"/>
                </a:solidFill>
                <a:effectLst>
                  <a:outerShdw blurRad="38100" dist="38100" dir="2700000" algn="tl">
                    <a:srgbClr val="000000"/>
                  </a:outerShdw>
                </a:effectLst>
                <a:latin typeface="Comic Sans MS" pitchFamily="66" charset="0"/>
                <a:cs typeface="Times New Roman" pitchFamily="18" charset="0"/>
              </a:rPr>
              <a:t>systèmes de biodépollution de l'air (1)</a:t>
            </a:r>
            <a:endParaRPr lang="fr-FR" sz="2800" b="1" baseline="0">
              <a:solidFill>
                <a:srgbClr val="FBFF53"/>
              </a:solidFill>
              <a:effectLst>
                <a:outerShdw blurRad="38100" dist="38100" dir="2700000" algn="tl">
                  <a:srgbClr val="000000"/>
                </a:outerShdw>
              </a:effectLst>
              <a:latin typeface="Comic Sans MS" pitchFamily="66" charset="0"/>
            </a:endParaRPr>
          </a:p>
        </p:txBody>
      </p:sp>
      <p:sp>
        <p:nvSpPr>
          <p:cNvPr id="38915" name="Rectangle 3"/>
          <p:cNvSpPr>
            <a:spLocks noChangeArrowheads="1"/>
          </p:cNvSpPr>
          <p:nvPr/>
        </p:nvSpPr>
        <p:spPr bwMode="auto">
          <a:xfrm>
            <a:off x="1066800" y="1905000"/>
            <a:ext cx="8077200" cy="4114800"/>
          </a:xfrm>
          <a:prstGeom prst="rect">
            <a:avLst/>
          </a:prstGeom>
          <a:noFill/>
          <a:ln w="9525">
            <a:noFill/>
            <a:miter lim="800000"/>
            <a:headEnd/>
            <a:tailEnd/>
          </a:ln>
          <a:effectLst/>
        </p:spPr>
        <p:txBody>
          <a:bodyPr/>
          <a:lstStyle/>
          <a:p>
            <a:pPr>
              <a:spcBef>
                <a:spcPct val="20000"/>
              </a:spcBef>
              <a:defRPr/>
            </a:pPr>
            <a:endParaRPr lang="fr-FR" sz="2400" baseline="0" dirty="0">
              <a:latin typeface="Arial Black" pitchFamily="34" charset="0"/>
            </a:endParaRPr>
          </a:p>
          <a:p>
            <a:pPr>
              <a:spcBef>
                <a:spcPct val="20000"/>
              </a:spcBef>
              <a:defRPr/>
            </a:pPr>
            <a:r>
              <a:rPr lang="fr-FR" sz="2400" b="1" baseline="0" dirty="0">
                <a:latin typeface="Arial" charset="0"/>
                <a:cs typeface="Arial" charset="0"/>
              </a:rPr>
              <a:t>La plupart des composés gazeux ne sont pas </a:t>
            </a:r>
            <a:r>
              <a:rPr lang="fr-FR" sz="2400" b="1" u="sng" baseline="0" dirty="0" err="1">
                <a:latin typeface="Arial" charset="0"/>
                <a:cs typeface="Arial" charset="0"/>
              </a:rPr>
              <a:t>biodisponibles</a:t>
            </a:r>
            <a:r>
              <a:rPr lang="fr-FR" sz="2400" b="1" baseline="0" dirty="0">
                <a:latin typeface="Arial" charset="0"/>
                <a:cs typeface="Arial" charset="0"/>
              </a:rPr>
              <a:t> pour les microorganismes. Ils deviennent accessibles aux microorganismes lorsqu’ils se trouvent en solution. </a:t>
            </a:r>
          </a:p>
          <a:p>
            <a:pPr>
              <a:spcBef>
                <a:spcPct val="20000"/>
              </a:spcBef>
              <a:defRPr/>
            </a:pPr>
            <a:endParaRPr lang="fr-FR" sz="2400" b="1" baseline="0" dirty="0">
              <a:latin typeface="Arial" charset="0"/>
              <a:cs typeface="Arial" charset="0"/>
            </a:endParaRPr>
          </a:p>
          <a:p>
            <a:pPr>
              <a:spcBef>
                <a:spcPct val="20000"/>
              </a:spcBef>
              <a:defRPr/>
            </a:pPr>
            <a:r>
              <a:rPr lang="fr-FR" sz="2400" b="1" baseline="0" dirty="0">
                <a:latin typeface="Arial" charset="0"/>
                <a:cs typeface="Arial" charset="0"/>
              </a:rPr>
              <a:t>        </a:t>
            </a:r>
            <a:r>
              <a:rPr lang="fr-FR" sz="2400" b="1" u="sng" baseline="0" dirty="0" err="1">
                <a:solidFill>
                  <a:srgbClr val="00FF00"/>
                </a:solidFill>
                <a:latin typeface="Arial" charset="0"/>
                <a:cs typeface="Arial" charset="0"/>
              </a:rPr>
              <a:t>biofiltres</a:t>
            </a:r>
            <a:r>
              <a:rPr lang="fr-FR" sz="2400" b="1" baseline="0" dirty="0">
                <a:solidFill>
                  <a:srgbClr val="00FF00"/>
                </a:solidFill>
                <a:latin typeface="Arial" charset="0"/>
                <a:cs typeface="Arial" charset="0"/>
              </a:rPr>
              <a:t> </a:t>
            </a:r>
            <a:r>
              <a:rPr lang="fr-FR" sz="2400" b="1" baseline="0" dirty="0">
                <a:latin typeface="Arial" charset="0"/>
                <a:cs typeface="Arial" charset="0"/>
              </a:rPr>
              <a:t>construits sur le principe d'une colonne de lavage, associée à un bioréacteur ( utilisation de cultures spéciales). </a:t>
            </a:r>
          </a:p>
          <a:p>
            <a:pPr>
              <a:spcBef>
                <a:spcPct val="20000"/>
              </a:spcBef>
              <a:defRPr/>
            </a:pPr>
            <a:r>
              <a:rPr lang="fr-FR" sz="2400" b="1" baseline="0" dirty="0">
                <a:latin typeface="Arial" charset="0"/>
                <a:cs typeface="Arial" charset="0"/>
              </a:rPr>
              <a:t> </a:t>
            </a:r>
          </a:p>
        </p:txBody>
      </p:sp>
      <p:sp>
        <p:nvSpPr>
          <p:cNvPr id="17415" name="AutoShape 4"/>
          <p:cNvSpPr>
            <a:spLocks noChangeArrowheads="1"/>
          </p:cNvSpPr>
          <p:nvPr/>
        </p:nvSpPr>
        <p:spPr bwMode="auto">
          <a:xfrm>
            <a:off x="1142976" y="4429132"/>
            <a:ext cx="533400" cy="228600"/>
          </a:xfrm>
          <a:custGeom>
            <a:avLst/>
            <a:gdLst>
              <a:gd name="T0" fmla="*/ 400050 w 21600"/>
              <a:gd name="T1" fmla="*/ 0 h 21600"/>
              <a:gd name="T2" fmla="*/ 0 w 21600"/>
              <a:gd name="T3" fmla="*/ 114300 h 21600"/>
              <a:gd name="T4" fmla="*/ 400050 w 21600"/>
              <a:gd name="T5" fmla="*/ 228600 h 21600"/>
              <a:gd name="T6" fmla="*/ 5334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p:spPr>
        <p:txBody>
          <a:bodyPr wrap="none" anchor="ctr"/>
          <a:lstStyle/>
          <a:p>
            <a:pPr algn="ctr"/>
            <a:endParaRPr lang="fr-FR" baseline="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38914"/>
                                        </p:tgtEl>
                                        <p:attrNameLst>
                                          <p:attrName>style.visibility</p:attrName>
                                        </p:attrNameLst>
                                      </p:cBhvr>
                                      <p:to>
                                        <p:strVal val="visible"/>
                                      </p:to>
                                    </p:set>
                                    <p:animEffect transition="in" filter="blinds(horizontal)">
                                      <p:cBhvr>
                                        <p:cTn id="7" dur="500"/>
                                        <p:tgtEl>
                                          <p:spTgt spid="38914"/>
                                        </p:tgtEl>
                                      </p:cBhvr>
                                    </p:animEffect>
                                  </p:childTnLst>
                                </p:cTn>
                              </p:par>
                            </p:childTnLst>
                          </p:cTn>
                        </p:par>
                        <p:par>
                          <p:cTn id="8" fill="hold">
                            <p:stCondLst>
                              <p:cond delay="1500"/>
                            </p:stCondLst>
                            <p:childTnLst>
                              <p:par>
                                <p:cTn id="9" presetID="2" presetClass="entr" presetSubtype="8" fill="hold" grpId="0" nodeType="afterEffect">
                                  <p:stCondLst>
                                    <p:cond delay="100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8" fill="hold" grpId="0" nodeType="afterEffect">
                                  <p:stCondLst>
                                    <p:cond delay="1000"/>
                                  </p:stCondLst>
                                  <p:childTnLst>
                                    <p:set>
                                      <p:cBhvr>
                                        <p:cTn id="15" dur="1" fill="hold">
                                          <p:stCondLst>
                                            <p:cond delay="0"/>
                                          </p:stCondLst>
                                        </p:cTn>
                                        <p:tgtEl>
                                          <p:spTgt spid="38915">
                                            <p:txEl>
                                              <p:pRg st="3" end="3"/>
                                            </p:txEl>
                                          </p:spTgt>
                                        </p:tgtEl>
                                        <p:attrNameLst>
                                          <p:attrName>style.visibility</p:attrName>
                                        </p:attrNameLst>
                                      </p:cBhvr>
                                      <p:to>
                                        <p:strVal val="visible"/>
                                      </p:to>
                                    </p:set>
                                    <p:anim calcmode="lin" valueType="num">
                                      <p:cBhvr additive="base">
                                        <p:cTn id="16"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4500"/>
                            </p:stCondLst>
                            <p:childTnLst>
                              <p:par>
                                <p:cTn id="19" presetID="2" presetClass="entr" presetSubtype="8" fill="hold" grpId="0" nodeType="afterEffect">
                                  <p:stCondLst>
                                    <p:cond delay="1000"/>
                                  </p:stCondLst>
                                  <p:childTnLst>
                                    <p:set>
                                      <p:cBhvr>
                                        <p:cTn id="20" dur="1" fill="hold">
                                          <p:stCondLst>
                                            <p:cond delay="0"/>
                                          </p:stCondLst>
                                        </p:cTn>
                                        <p:tgtEl>
                                          <p:spTgt spid="38915">
                                            <p:txEl>
                                              <p:pRg st="4" end="4"/>
                                            </p:txEl>
                                          </p:spTgt>
                                        </p:tgtEl>
                                        <p:attrNameLst>
                                          <p:attrName>style.visibility</p:attrName>
                                        </p:attrNameLst>
                                      </p:cBhvr>
                                      <p:to>
                                        <p:strVal val="visible"/>
                                      </p:to>
                                    </p:set>
                                    <p:anim calcmode="lin" valueType="num">
                                      <p:cBhvr additive="base">
                                        <p:cTn id="21"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advAuto="100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Espace réservé du numéro de diapositive 3"/>
          <p:cNvSpPr>
            <a:spLocks noGrp="1"/>
          </p:cNvSpPr>
          <p:nvPr>
            <p:ph type="sldNum" sz="quarter" idx="12"/>
          </p:nvPr>
        </p:nvSpPr>
        <p:spPr>
          <a:noFill/>
        </p:spPr>
        <p:txBody>
          <a:bodyPr/>
          <a:lstStyle/>
          <a:p>
            <a:fld id="{1B61BDB8-F474-4746-8E3D-22140ED7EE90}" type="slidenum">
              <a:rPr lang="fr-FR"/>
              <a:pPr/>
              <a:t>36</a:t>
            </a:fld>
            <a:endParaRPr lang="fr-FR"/>
          </a:p>
        </p:txBody>
      </p:sp>
      <p:sp>
        <p:nvSpPr>
          <p:cNvPr id="39938" name="Rectangle 2"/>
          <p:cNvSpPr>
            <a:spLocks noChangeArrowheads="1"/>
          </p:cNvSpPr>
          <p:nvPr/>
        </p:nvSpPr>
        <p:spPr bwMode="auto">
          <a:xfrm>
            <a:off x="1219200" y="1066800"/>
            <a:ext cx="7620000" cy="579438"/>
          </a:xfrm>
          <a:prstGeom prst="rect">
            <a:avLst/>
          </a:prstGeom>
          <a:noFill/>
          <a:ln w="9525">
            <a:noFill/>
            <a:miter lim="800000"/>
            <a:headEnd/>
            <a:tailEnd/>
          </a:ln>
          <a:effectLst/>
        </p:spPr>
        <p:txBody>
          <a:bodyPr anchor="b">
            <a:spAutoFit/>
          </a:bodyPr>
          <a:lstStyle/>
          <a:p>
            <a:pPr>
              <a:defRPr/>
            </a:pPr>
            <a:r>
              <a:rPr lang="fr-FR" sz="2800" b="1" u="sng" baseline="0">
                <a:solidFill>
                  <a:srgbClr val="FBFF53"/>
                </a:solidFill>
                <a:effectLst>
                  <a:outerShdw blurRad="38100" dist="38100" dir="2700000" algn="tl">
                    <a:srgbClr val="000000"/>
                  </a:outerShdw>
                </a:effectLst>
                <a:latin typeface="Comic Sans MS" pitchFamily="66" charset="0"/>
                <a:cs typeface="Times New Roman" pitchFamily="18" charset="0"/>
              </a:rPr>
              <a:t>systèmes de</a:t>
            </a:r>
            <a:r>
              <a:rPr lang="fr-FR" sz="3200" b="1" u="sng" baseline="0">
                <a:solidFill>
                  <a:srgbClr val="FBFF53"/>
                </a:solidFill>
                <a:effectLst>
                  <a:outerShdw blurRad="38100" dist="38100" dir="2700000" algn="tl">
                    <a:srgbClr val="000000"/>
                  </a:outerShdw>
                </a:effectLst>
                <a:latin typeface="Comic Sans MS" pitchFamily="66" charset="0"/>
                <a:cs typeface="Times New Roman" pitchFamily="18" charset="0"/>
              </a:rPr>
              <a:t> </a:t>
            </a:r>
            <a:r>
              <a:rPr lang="fr-FR" sz="2800" b="1" u="sng" baseline="0">
                <a:solidFill>
                  <a:srgbClr val="FBFF53"/>
                </a:solidFill>
                <a:effectLst>
                  <a:outerShdw blurRad="38100" dist="38100" dir="2700000" algn="tl">
                    <a:srgbClr val="000000"/>
                  </a:outerShdw>
                </a:effectLst>
                <a:latin typeface="Comic Sans MS" pitchFamily="66" charset="0"/>
                <a:cs typeface="Times New Roman" pitchFamily="18" charset="0"/>
              </a:rPr>
              <a:t>biodépollution</a:t>
            </a:r>
            <a:r>
              <a:rPr lang="fr-FR" sz="3200" b="1" u="sng" baseline="0">
                <a:solidFill>
                  <a:srgbClr val="FBFF53"/>
                </a:solidFill>
                <a:effectLst>
                  <a:outerShdw blurRad="38100" dist="38100" dir="2700000" algn="tl">
                    <a:srgbClr val="000000"/>
                  </a:outerShdw>
                </a:effectLst>
                <a:latin typeface="Comic Sans MS" pitchFamily="66" charset="0"/>
                <a:cs typeface="Times New Roman" pitchFamily="18" charset="0"/>
              </a:rPr>
              <a:t> de l'air (2)</a:t>
            </a:r>
          </a:p>
        </p:txBody>
      </p:sp>
      <p:sp>
        <p:nvSpPr>
          <p:cNvPr id="39939" name="Rectangle 3"/>
          <p:cNvSpPr>
            <a:spLocks noChangeArrowheads="1"/>
          </p:cNvSpPr>
          <p:nvPr/>
        </p:nvSpPr>
        <p:spPr bwMode="auto">
          <a:xfrm>
            <a:off x="660400" y="1905000"/>
            <a:ext cx="8458200" cy="4114800"/>
          </a:xfrm>
          <a:prstGeom prst="rect">
            <a:avLst/>
          </a:prstGeom>
          <a:noFill/>
          <a:ln w="9525">
            <a:noFill/>
            <a:miter lim="800000"/>
            <a:headEnd/>
            <a:tailEnd/>
          </a:ln>
          <a:effectLst/>
        </p:spPr>
        <p:txBody>
          <a:bodyPr/>
          <a:lstStyle/>
          <a:p>
            <a:pPr marL="342900" indent="-342900">
              <a:spcBef>
                <a:spcPct val="20000"/>
              </a:spcBef>
              <a:buFontTx/>
              <a:buBlip>
                <a:blip r:embed="rId2"/>
              </a:buBlip>
              <a:defRPr/>
            </a:pPr>
            <a:r>
              <a:rPr lang="fr-FR" sz="2800" b="1" baseline="0" dirty="0">
                <a:latin typeface="Arial" charset="0"/>
                <a:cs typeface="Arial" charset="0"/>
              </a:rPr>
              <a:t>En 1997, </a:t>
            </a:r>
            <a:r>
              <a:rPr lang="fr-FR" sz="2800" b="1" baseline="0" dirty="0" smtClean="0">
                <a:latin typeface="Arial" charset="0"/>
                <a:cs typeface="Arial" charset="0"/>
              </a:rPr>
              <a:t>on </a:t>
            </a:r>
            <a:r>
              <a:rPr lang="fr-FR" sz="2800" b="1" baseline="0" dirty="0">
                <a:latin typeface="Arial" charset="0"/>
                <a:cs typeface="Arial" charset="0"/>
              </a:rPr>
              <a:t>a mis en service une unité de </a:t>
            </a:r>
            <a:r>
              <a:rPr lang="fr-FR" sz="2800" b="1" baseline="0" dirty="0" err="1">
                <a:latin typeface="Arial" charset="0"/>
                <a:cs typeface="Arial" charset="0"/>
              </a:rPr>
              <a:t>biofiltration</a:t>
            </a:r>
            <a:r>
              <a:rPr lang="fr-FR" sz="2800" b="1" baseline="0" dirty="0">
                <a:latin typeface="Arial" charset="0"/>
                <a:cs typeface="Arial" charset="0"/>
              </a:rPr>
              <a:t> pour l'épuration des émissions industrielles gazeuses contenant des solvants </a:t>
            </a:r>
          </a:p>
          <a:p>
            <a:pPr marL="342900" indent="-342900">
              <a:spcBef>
                <a:spcPct val="20000"/>
              </a:spcBef>
              <a:defRPr/>
            </a:pPr>
            <a:endParaRPr lang="fr-FR" sz="2800" b="1" baseline="0" dirty="0">
              <a:latin typeface="Arial" charset="0"/>
              <a:cs typeface="Arial" charset="0"/>
            </a:endParaRPr>
          </a:p>
          <a:p>
            <a:pPr marL="342900" indent="-342900">
              <a:spcBef>
                <a:spcPct val="20000"/>
              </a:spcBef>
              <a:buFontTx/>
              <a:buBlip>
                <a:blip r:embed="rId2"/>
              </a:buBlip>
              <a:defRPr/>
            </a:pPr>
            <a:r>
              <a:rPr lang="fr-FR" sz="2800" b="1" u="sng" baseline="0" dirty="0">
                <a:solidFill>
                  <a:srgbClr val="33CCFF"/>
                </a:solidFill>
                <a:latin typeface="Arial" charset="0"/>
                <a:cs typeface="Arial" charset="0"/>
              </a:rPr>
              <a:t>Technique</a:t>
            </a:r>
            <a:r>
              <a:rPr lang="fr-FR" sz="2800" b="1" baseline="0" dirty="0">
                <a:latin typeface="Arial" charset="0"/>
                <a:cs typeface="Arial" charset="0"/>
              </a:rPr>
              <a:t>: Immobilisation de bactéries sélectionnées sur des </a:t>
            </a:r>
            <a:r>
              <a:rPr lang="fr-FR" sz="2800" b="1" baseline="0" dirty="0" err="1">
                <a:latin typeface="Arial" charset="0"/>
                <a:cs typeface="Arial" charset="0"/>
              </a:rPr>
              <a:t>biofiltres</a:t>
            </a:r>
            <a:endParaRPr lang="fr-FR" sz="2800" b="1" baseline="0" dirty="0">
              <a:latin typeface="Arial" charset="0"/>
              <a:cs typeface="Arial" charset="0"/>
            </a:endParaRPr>
          </a:p>
          <a:p>
            <a:pPr marL="342900" indent="-342900">
              <a:spcBef>
                <a:spcPct val="20000"/>
              </a:spcBef>
              <a:buFontTx/>
              <a:buBlip>
                <a:blip r:embed="rId2"/>
              </a:buBlip>
              <a:defRPr/>
            </a:pPr>
            <a:r>
              <a:rPr lang="fr-FR" sz="2800" b="1" u="sng" baseline="0" dirty="0">
                <a:solidFill>
                  <a:srgbClr val="33CCFF"/>
                </a:solidFill>
                <a:latin typeface="Arial" charset="0"/>
                <a:cs typeface="Arial" charset="0"/>
              </a:rPr>
              <a:t>Résultat</a:t>
            </a:r>
            <a:r>
              <a:rPr lang="fr-FR" sz="2800" b="1" baseline="0" dirty="0">
                <a:latin typeface="Arial" charset="0"/>
                <a:cs typeface="Arial" charset="0"/>
              </a:rPr>
              <a:t>: réduction de la teneur en solvants toxiques jusqu’à 90%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39938"/>
                                        </p:tgtEl>
                                        <p:attrNameLst>
                                          <p:attrName>style.visibility</p:attrName>
                                        </p:attrNameLst>
                                      </p:cBhvr>
                                      <p:to>
                                        <p:strVal val="visible"/>
                                      </p:to>
                                    </p:set>
                                    <p:animEffect transition="in" filter="blinds(horizontal)">
                                      <p:cBhvr>
                                        <p:cTn id="7" dur="500"/>
                                        <p:tgtEl>
                                          <p:spTgt spid="39938"/>
                                        </p:tgtEl>
                                      </p:cBhvr>
                                    </p:animEffect>
                                  </p:childTnLst>
                                </p:cTn>
                              </p:par>
                            </p:childTnLst>
                          </p:cTn>
                        </p:par>
                        <p:par>
                          <p:cTn id="8" fill="hold">
                            <p:stCondLst>
                              <p:cond delay="1500"/>
                            </p:stCondLst>
                            <p:childTnLst>
                              <p:par>
                                <p:cTn id="9" presetID="2" presetClass="entr" presetSubtype="8" fill="hold" grpId="0" nodeType="afterEffect">
                                  <p:stCondLst>
                                    <p:cond delay="1000"/>
                                  </p:stCondLst>
                                  <p:childTnLst>
                                    <p:set>
                                      <p:cBhvr>
                                        <p:cTn id="10" dur="1" fill="hold">
                                          <p:stCondLst>
                                            <p:cond delay="0"/>
                                          </p:stCondLst>
                                        </p:cTn>
                                        <p:tgtEl>
                                          <p:spTgt spid="39939">
                                            <p:txEl>
                                              <p:pRg st="0" end="0"/>
                                            </p:txEl>
                                          </p:spTgt>
                                        </p:tgtEl>
                                        <p:attrNameLst>
                                          <p:attrName>style.visibility</p:attrName>
                                        </p:attrNameLst>
                                      </p:cBhvr>
                                      <p:to>
                                        <p:strVal val="visible"/>
                                      </p:to>
                                    </p:set>
                                    <p:anim calcmode="lin" valueType="num">
                                      <p:cBhvr additive="base">
                                        <p:cTn id="11"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8" fill="hold" grpId="0" nodeType="afterEffect">
                                  <p:stCondLst>
                                    <p:cond delay="1000"/>
                                  </p:stCondLst>
                                  <p:childTnLst>
                                    <p:set>
                                      <p:cBhvr>
                                        <p:cTn id="15" dur="1" fill="hold">
                                          <p:stCondLst>
                                            <p:cond delay="0"/>
                                          </p:stCondLst>
                                        </p:cTn>
                                        <p:tgtEl>
                                          <p:spTgt spid="39939">
                                            <p:txEl>
                                              <p:pRg st="2" end="2"/>
                                            </p:txEl>
                                          </p:spTgt>
                                        </p:tgtEl>
                                        <p:attrNameLst>
                                          <p:attrName>style.visibility</p:attrName>
                                        </p:attrNameLst>
                                      </p:cBhvr>
                                      <p:to>
                                        <p:strVal val="visible"/>
                                      </p:to>
                                    </p:set>
                                    <p:anim calcmode="lin" valueType="num">
                                      <p:cBhvr additive="base">
                                        <p:cTn id="16"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4500"/>
                            </p:stCondLst>
                            <p:childTnLst>
                              <p:par>
                                <p:cTn id="19" presetID="2" presetClass="entr" presetSubtype="8" fill="hold" grpId="0" nodeType="afterEffect">
                                  <p:stCondLst>
                                    <p:cond delay="1000"/>
                                  </p:stCondLst>
                                  <p:childTnLst>
                                    <p:set>
                                      <p:cBhvr>
                                        <p:cTn id="20" dur="1" fill="hold">
                                          <p:stCondLst>
                                            <p:cond delay="0"/>
                                          </p:stCondLst>
                                        </p:cTn>
                                        <p:tgtEl>
                                          <p:spTgt spid="39939">
                                            <p:txEl>
                                              <p:pRg st="3" end="3"/>
                                            </p:txEl>
                                          </p:spTgt>
                                        </p:tgtEl>
                                        <p:attrNameLst>
                                          <p:attrName>style.visibility</p:attrName>
                                        </p:attrNameLst>
                                      </p:cBhvr>
                                      <p:to>
                                        <p:strVal val="visible"/>
                                      </p:to>
                                    </p:set>
                                    <p:anim calcmode="lin" valueType="num">
                                      <p:cBhvr additive="base">
                                        <p:cTn id="21"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advAuto="100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76" y="869936"/>
            <a:ext cx="8858280" cy="3416320"/>
          </a:xfrm>
          <a:prstGeom prst="rect">
            <a:avLst/>
          </a:prstGeom>
        </p:spPr>
        <p:txBody>
          <a:bodyPr wrap="square">
            <a:spAutoFit/>
          </a:bodyPr>
          <a:lstStyle/>
          <a:p>
            <a:pPr algn="just"/>
            <a:r>
              <a:rPr lang="fr-FR" b="1" dirty="0" smtClean="0">
                <a:latin typeface="Times New Roman" pitchFamily="18" charset="0"/>
                <a:cs typeface="Times New Roman" pitchFamily="18" charset="0"/>
              </a:rPr>
              <a:t>1.2.</a:t>
            </a:r>
            <a:r>
              <a:rPr lang="fr-FR" b="1" dirty="0" smtClean="0"/>
              <a:t>La fabrication de pâtes levées et de pain.  </a:t>
            </a:r>
          </a:p>
          <a:p>
            <a:pPr algn="just"/>
            <a:r>
              <a:rPr lang="fr-FR" dirty="0" smtClean="0"/>
              <a:t/>
            </a:r>
            <a:br>
              <a:rPr lang="fr-FR" dirty="0" smtClean="0"/>
            </a:br>
            <a:r>
              <a:rPr lang="fr-FR" dirty="0" smtClean="0">
                <a:latin typeface="Times New Roman" pitchFamily="18" charset="0"/>
                <a:cs typeface="Times New Roman" pitchFamily="18" charset="0"/>
              </a:rPr>
              <a:t>La levure </a:t>
            </a:r>
            <a:r>
              <a:rPr lang="fr-FR" i="1" dirty="0" smtClean="0"/>
              <a:t>Saccharomyces </a:t>
            </a:r>
            <a:r>
              <a:rPr lang="fr-FR" i="1" dirty="0" err="1" smtClean="0"/>
              <a:t>cerevisiae</a:t>
            </a:r>
            <a:r>
              <a:rPr lang="fr-FR" dirty="0" smtClean="0">
                <a:latin typeface="Times New Roman" pitchFamily="18" charset="0"/>
                <a:cs typeface="Times New Roman" pitchFamily="18" charset="0"/>
              </a:rPr>
              <a:t> assure la production de gaz carbonique au sein de la pâte au cours d’un  processus de fermentation. Ce gaz s’accumule dans des alvéoles qui s’épanouissent dans la mie au  cours de la cuisson. En plus de ces composés majoritaires, éthanol et gaz carbonique, des alcools  supérieurs, des aldéhydes, des esters, des acides... sont formés en petites quantités et  participent qualitativement de façon importante et complexe à la formation des flaveurs et de la  saveur du pain.</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En fermentation anaérobie 95% des sucres consommés par la levure sont transformés en </a:t>
            </a:r>
          </a:p>
          <a:p>
            <a:pPr algn="just"/>
            <a:r>
              <a:rPr lang="fr-FR" dirty="0" smtClean="0">
                <a:latin typeface="Times New Roman" pitchFamily="18" charset="0"/>
                <a:cs typeface="Times New Roman" pitchFamily="18" charset="0"/>
              </a:rPr>
              <a:t>CO</a:t>
            </a:r>
            <a:r>
              <a:rPr lang="fr-FR" baseline="-25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et éthanol, </a:t>
            </a:r>
          </a:p>
          <a:p>
            <a:pPr algn="just"/>
            <a:endParaRPr lang="fr-FR" dirty="0">
              <a:latin typeface="Times New Roman" pitchFamily="18" charset="0"/>
              <a:cs typeface="Times New Roman" pitchFamily="18" charset="0"/>
            </a:endParaRPr>
          </a:p>
        </p:txBody>
      </p:sp>
      <p:sp>
        <p:nvSpPr>
          <p:cNvPr id="3076" name="AutoShape 4" descr="data:image/jpeg;base64,/9j/4AAQSkZJRgABAQAAAQABAAD/2wCEAAkGBxQSEhUUEhQVFhUXGBwaGRgYGB4dGBwdHxgYHR4cGhwYHCogHBwlHBgYITEhJSkrLi4uGB8zODMsNygtLisBCgoKDg0OGxAQGy8mICQsLCwsLCwsLCwsLCwsLCwsLCwsLCwsLCwsLCwsLCwsLCwsLCwsLCwsLCwsLCwsLCwsLP/AABEIAJoBRwMBIgACEQEDEQH/xAAcAAADAAMBAQEAAAAAAAAAAAAEBQYCAwcBAAj/xABGEAACAQIEAwUFBgQFAQYHAAABAhEDIQAEEjEFQVEGImFxgRMykaGxFCNCwdHwUmJy4QczgpLxFUNzorLC0hYXJDRTk6P/xAAZAQADAQEBAAAAAAAAAAAAAAABAgMABAX/xAAkEQACAgICAgIDAQEAAAAAAAAAAQIRAyESMUFRBBMiMmFxgf/aAAwDAQACEQMRAD8A5Y8RgV8b2vjW1PEztZ418FcLstZ+S04Hm7Kn/lZsBab4Y+yK5UuB79ZVMX91GMeZLjzjCsH9KPsxlnq5WqgVSDWVVY7guo9qA3JWpqFP9Qw64pmlNd6lJ/ZtWZVpypP40dVhbgBAoMc6qjBnBqH2bLPRYA6VUHoajFjUEnbmpbktKZwv+zo1RQe+7LAnUpAYOWYxakWJJk3Vd8cspXJlIrQXppytVwtSKyhAwkK5uwS3e1CDpuAxncHG/jCvVamGBKl1LEKSxAIOn+EXA7ouQY3bG/s/wdAGqSPZJKIiiwC7qOROoElpMFjzGGebyTsytTj2ZjVSIDDUV7ukqN5EEknwxCUqf+FNGmhlSBmKrBT7VdCQSpnTpZYc6ViAbDYMLmMY/ZzTQU4/Cqd0x3QBBO2kkgqADPeHiytxUbuhyoCqw1gjSFW5KyNhAJY2t5Qtq5day6kqE0xLDXK62gHvc7dY6eWJ8mzJCPN0gFPt7U6ZvTkXMWAZd4MFjI20gbQN2lejTUsFP2itpTTzAtbnAsO7HIC0HDnjGmmkA02rArcsNK2bz0gCSPU2N8Q1ZKtFwVSnMyHID01LGxWZjzItGLY/yCA5zPVELB0SA2kKygwR+QMWwmcE94zJvPW+/wAcPs/l2FXTm6i2EypLAgkwwKC/P6YW8RzPtHn8IGlLAQo2ECw5n1x2Q/hOWxx2S4+2XcKx7pN5uI8iD1nltil7ScHJjN5VdPd1VKaCF/qSABcESBN59eczip7J9pWouivBQEm9txy8fPxxLJjp2ikJX/pWdleJCogi58xbmI688LO3nZkODmqA7wvWQDcD8YHURfrv55cZ4NoP2vKMDSJDMlgyEhpOkWIHOOvS+HXAOIe0p6gQSDB3In9/GRjmtwlyiVaU0KuxvElrUx7Vj3YVgDE+J8D+RxaUc1qX7pYiwEWGOf8AF+E/YqhzFIf/AE9W1RRtTabH+iSfKY6YdcK4oabQL69+fl4RhZUpWumbi5R/qLXKlKQLHfdmO58fLGFLiFWqT7CnK/xNZfTC+nlHJ15g93dU6+cfTBbcWZj7OiASLfyjyjG0Qr0SGR7G1cnxEVyaK0ajsNCEyNf4QCABe46ARjoApVaa6qASpv3S0E+RiJjliY4tw7MNpermFCU2FTRp3KmRflz+OKnhWb1YMp8pKxZRaWjXluNJUbQ6tSq/wOIP+k7HEH2s7U18rmKlBCirZltuGAN+9EzqExyx0ninDkrLDi4urfiU9R+mIvtbwRTUo1q2htK6WEe9BlY6XLY36vYcfGT0TnCuF18yPbZmqUpkyAhJd/BJsB/Ntily2RprHdi0ACS0fzH8RxoXNFoJ5bDYATsBghcwG78387fvxwUuW2Xdx0E1XXbn5Y8WopBtEb/v44F16wx528ASYt5+GA61CpqHd5T7xK3NztYj3SZt5DFUkJsZBgFJlRcmDMEA8vG2Bc1TU7/A4I9lqpBP6TKmT1id9omOowszNXSwJMsOV7TaCTsbEemBFIKsDq9wnSee2FXEqVLMDRVtHusBdfL9NjgnO1dVRYUydxy9CN8D53LwAbj8sB42ncSykmqkZUv8N6TqGp5l2kwZWkI9GqgkYA4n/hdnEBaiUrrE90hX/wBrGPgxwXwfjDU6gViQCYmY8LkHbDmjmSr+1+x1NR2ei7qx6kKIU87E4aOaa7ObJgro5u/ZnNqL5Wv/APqb8hhZWyz0zFRWQnkylT8GGO75TtACpJy9VCLsWokEnzEica07QLUENQNRSLqQpInrTYq3oFOKL5D9EvrZwgDGmL47VnOzWQrtHsUptF/Ys1Mg9DTgxB37tsA1f8KKLXpV6jeT02jzBRfrii+RESUGcnAx9jomb/wrrqJp1qbNPu1B7Mx1BBZT8Rj7DrLF+QUQ9Hafjj56eMKbd49DglE6csMUW0asvlmdlRd2MCbDzJ5Abk8gCcdQ4FlaQVPZd6mlAMqCCzVXJ0VGQizMoBBkRfpIlezvCdaNUZWbVKhVHeZRGsDxYlKc/wAz8pOOlUaHsCarlR3QzkCASg0r5BRttd5/Dbmzy8GSAlQCaZXW92aWsXJHdlo1EBVmY2jrjzhhq09bVtJ1AgKD3VmI1FbMYkmBzHjjdwsA/ekQGLQWF4/jaR3RAFv5V8cbadNq2qO6sQDF4md+UwST1I3035WyqNOVqM7aQo03VFtFoOortpk/ucGNUCoaVNhcwdEambmo/hUcz4nGoKKa6VJ7xEsB3mP8KKDtyAHzvJSqmXXSq96L6YkAXgt0tc7WPS8wti/2WkHWxKkSRMBtPUmy0x15nysrzefq6HFIhWeLkEwoJMqGO+8La1zbDTO59TZdbO4JEgC24Jk2W8ifA9MC0+GE0yaoU67KHMJE31Frt1gACRud8FDCLKVKqmaUMsEO9TvU4kkg3AqML3mF8bThVzNKogpVHZTq7onum8rfkJFthttiiXLZdToqmVZlA0sSpNoWaZsFEkLa3LDQ5ShOsU6bERf2ZkQBEal1Wvflh+Rmji7001EEFNJaYMsSJiJtc4BZTvfHXO0/DcvSpe0pZanGse0XTIk7Rq5SI8dU88Kl4pkbLXydItzhFgWFhpuL46V8hLwJ9TatHOJx4SRjotXhHC69qSVqbtsKZZr/AMqtOB89/hpU0B8vVV5E+zqL7Op5CbT4WxRZ4MVwlHsWdku1LZZoa9NhBXziPmMVGZyGj7/KwyP3qlJYOgrJYoQdhPui4DfDmudyVWi5p1UZHG4YQf8Ajx2xRdku0PsW0vJG0SYgiCbGxgnvYnkx+UUhK3/ToOVrJVXQWptIIKk7gibzYggH44neKcMOWcaSfYtZGNwpv3G+oPS3K5tXLGjpb36UjSyEGBex0mLCDI+Qw5o5pcwhpt94pXY7wfLbnflGORqiybTtCTIcSB7lR3QA7gA+hkziuyGYQdyjEWk/ScQ9fKJlnb2ra9vZiYJB5t0MWnnGHXD8y7BUy6qoF9K99vO0mfP44Tl6NOCeyq9nTYd8K4JjvRHwNsFrVSBED6YkqmTzbSooVC8yC8aeVywOmfAE7dcCV+FcUDDTXp3/AAoLfEry6zjK/JFxj7Lxas7HA+Yy9OsNNVAwmYJ5x+hxBVRxLLsxeKqz7pkgcgRsRPnGND9sswDq0AIDpKRJDQDDGRHl488GmZYvTLavwKl/2epfCSR87/PC7M5VlPeRoAN1GoH0HeB8xgThPbelU7ryj8wxEeh2+MHD1c8r7G3p8sFzkuw1Jdk3X4sqqCquYO+kx0Inkd9vnfC5+PKFjva+awYP8Q25ibmMVObyhaWU3j3T4/wtNumI1zJVWoKFBgwx1/Egk87XxWE76GSTMnz5UqlBA5QDvFpXnMydzIM+Hjgavx2dReoC8kFJ0wJMxpMgzzIExHkVmM4AoWoajg306AYvsdTAz6T8MbOFdnftJ1NTp0qIklwSAeoAIg7Cw254outmdI+o8UV7U6dST+HSCx8YHe/dsb62UpoVOZZtREikt3jqxFgP3M435nPUMt91klCmCGrEXNosd29IGFmVzWl2GlnqNuTckgeAj8sJKbekGK8jAcXWjH2fLUka8kwXt/EQCfng+h2szAUalRp5rNvM3GB8pwJm7zxT5nSNz49MP8glCgLaR49cS5V0xZOL8G3JZyo+6gSJ1NcHy2nCztHUpVCAyK7p7hMiG5QQQQJ8cb+N8cXSdBMRA2ucSmYzOsCWpAbRUZlmOhXb4jAjybAoatmjOcVzdOC1DMKBBszsu/MNrBHrtgWhxCpme8Rmwyn3qEkjx0OxY/6SPLBFbIHdKGYG3fy+ZFU/7BqYj44wp5eo6waWbqrOzuqVh4rTLaj/ALcdCoXQxPH2y6xWq06gMe+ppOf6lYGT/Uk74+xJcY7sKamap3stdW+ABVce4fggUmS1ZYg9MMcie8YO6P8ADQ2AKwLDSASTYACT6DDfgvDzrpit3dYYBfxkFWUmPw89yDbHVJ6Ip7L7sVk4y6E2tLtOyGWNuXvaD1k+GGvGSamhbhZ1NcWUGwM297rzB64+4c4pUwrCAIcxuTAAEdZsAOmM8yXKiIVjB6hAB73oZjrE7Y8+UrdlEjZnULDQphRYncW6Em5mNuh8cazmZApUiTELE7/1Hpz6/KRArOGp0iVhYL7Nc35WcjlaB0tGGczQoqVpwIAUkXAgWUA+80cjAvexnCUUoOq1Fy8sXBeD3jZQIuRHuiLTvyHPCdc8a49ox05cHuzY1mHPT/8AjUjbmYBO5G6olOkpq13fTA+6vLsbgNbUWMTeIANuqzJcTStUioGMxK6Qqr4CTIAAAj5Y3gaMbGvE8rUrJFCtpdtlVZLnxfy5wAPDCLJZTMERmajlVJ1Kukk8j3tVr+B/PFbwCvR1aFZRIgiZkX2tYb/u+EXavgtRDUrrVZlYkiBeAQO91/fiRl0FOnQVWy4amERUEFSNbglTytTEA3+HzRPxVss33iTa5Pny+luU4Gy+cFVQr1BTKgDYyRewjcX5m2M6uXraJCiuFECRqkbzDL0FuY09Bhoqux6GHDe0iVFIqysDumm0fHpHpjfxTO5SsgapIYEanXSHNgI8ZE7A7CCcR75dz33pgTv3dMRa82/5GDuF5XLOPvqzKdpVZWZ2PMz1HTDOK8GopOG8Wo0oGWoe9Ys5lmHQRefL4YaZfJvC1mQJFSApsbg3IGxibEDCJhm6ACUh90YhkkDx1k+6esxhhkabV515o96CYU7i+x5A88RZmvKGXGOEUuIq9NnQ1qYlGA7y84YzJG0iOYIxyzjfZqtlZdhbqNoAST8XAHljpfEx7KvTq0wZC9+SBriIKlRFxqnpHjgjP06VekaVQORUqUgukahDMRpJEgBWfWfIYtiytPj4IThrkjnvZrjxCikxOkk7XMkDYfAeVudq/LV2R1BspWRpPdvzEWIuLWInHJg7I5E3BIPQ6bYqOzvHx/lVixUkaTN0Mi6yfO3O2KZcXlD48iki9q5v2b+0FEVlKhW7gLgXmIHMG/lgxePqw+6eaY3UKdS392BzEY8yrsKVmAbTOoLA8DG8RG+PcuzRqUQTu0QSR1I+mPPlIfin2E0u11G4LMpj+Ez688bKXaagdqwnlIYefLfAmaQ1YDKjRuWAtbfa5wlq8PoxafTnfobYHJA+uPov6OZWotyrixkGf/LtgHPcCp1hZtDW7wAmxkBh+IcvU4gn4dVpy9F4i4gkH5Y25btXXWzr7QTcg6X9Stj5kYvF2if0tfqw/jX+HtSoe5UpD/dfw2wPwzI5jLqErow0C1TdCviR7sD+KMM8l20QRqZ0/wC8WRPiyyfliiyPGhVHd0N/SwPTlv8AHD9qjcskexVl87ET4b4ne0uVdqi1KAZpOkgdYsfK3y8cU2b4MobXR+7mdSR3DPQfhM9LeBwpo1zTDKwhyL+B5R4Ymk4O0UjJPoDTKUqCpUzhSq8QKQErP8wHvR0Frc8Y8TzteusEqibikm8dWjfl3RbzwvytF6lQ6iDU2J3i2yx429Ph0PgfD6VGnyJO7H9zh3LdAlUdnOOG8ONaqqLqAX3jzjwDRf4bY6JwfgtGjGhIiJYkmTe30+OMOMZhVAChbbtznl/pwqqcX9mNStqPO/L9L4jLLUqZqlkVof5vOIEY2FyBCyTH73wqbh6vTC6uVmMz6/IXwly3FlqEBgIFiB08ue+Dxm5Jm62kz3Y6323+WGbsCg4kpm1cVDSgkrsFlpG8iOWM/sVZlDVMvQCD8NZFY+ZqaSE8nYeeKDjvZf7RDLY7Hv6GF5EKUIPqB54ms7k6uSIZlrlRYuCSwHjoqldPmPTFsbX/AE0pcgLO0BSGupkfZqIl0JCiZ2YM9OP7YKOYNWigp0K9Sntdm1SPxaqbw3qg9cZ5XjuozRqgt1p1QlT1SqFV/wDb64GzNIkNVrU3BJnVRpsABEEspARvMDFq9iWbDxJ1Ipl85SMTo0+0BHXS4VxcHlj7GqtxdjUFFarALckUocd20qusEGZnH2NRqIpfhim/w8yrVHYMJp0ySD/CWEMB4FZ9YOJygpaFUEsTAA3JOwA646hwDhwy9FUBJdveKRAO7Qx58p5fA4tnnUaIxVuxrXKhmd9J0mSdlDcybxYHwjwmwdatUqkappo7SAR99VAEkgfgWBEmDtYWhrTyNg0LpW4U+6Ohg+8Z5m03N748NB3dWXSHO7LJZR0BadIjdjtyUnHEit0ac8GB9ig70HTRpzIHMs3I3ueXn3gpSvpDCl7N3pzrzEfcUFHJeTuAdlm5G++C+IMCDQy665MMASqteIqP7xWbaARP4ioOkIuPcb+z0fZqyO67kALTBEgCmi2CreCTc3uYw8VegCnN59quYWFYKgOhXP3jE3LveztEx5DkMUPDjVqmkW0hQwksRZet7zIiRYziC7OZ5lqmoQGctMt163xYrSapVJdgqVEBMmBdoIHlYgDwxssalRfG7iPeJ8Nq0/vcsqkBIJAmpA/lPXoB+WA8p2o+7NPNUmg8ypUNe8hxjN8q9Gg65eolR3YaV13A3kciYG0+PhjHIcTesho5hFgi8g28TBm/gMS0atA+b4bks1TLZdfYuguFB0kxN1J2sbjecIlyOdRPaFCwFgCQxX/TM3GGuU4Yq0npUqwNQkEFjGoibAg2tNiP7fdn69Ri1CrrUjkTGxBgzuLTM9Y3w9jJV0LMlx6s6mk4psf51FoP81rW3wXljliQzAK1gVF1B70sBI5fXGOUy2XWo/t9TODAKNHIkRNrGPHGVLsa5rMiMNMalLSJm45RMeOM2hrrsbcP4myOwpuHVhekVJEeHdjbp42wPxHs/VBNSnpWme9AdZUdCCbwenXGPC+OPlT7EodMww5zsdX6YGqO5aolJiwaRBtvcT0IB3/4xJ7Zqpj7JZ6kFWmJ9qlw5hp/iGk9bbeGDGzffptTUIQ4J0pAbrMfiNrxhHR7OtoJ0s737uo0x6kiY32F8MUpvQRYAEcht6ySfPyxuLFfG9HPe33Z/wCy5nUgPsKvfQ9JPeQnqCfUEeOJxqkQQYA2x+jOG1hWpAvTSCIYaRHlB/PE3xnsNkq+vRT9mzn3kJGltyNJOkTe0Y745VWzh4tOkZ8Orgd5piIF945/ljypxBizQInAfE+BZmhTVqJ9siqAYHfEcyvMeK/AYRL2gtEX648ueKdnowcZbRQK9QmxIUb3N/8AnH1fMqBa7fv8rf8AGFq8SDCzeQwPMNN9pxNJ+R+Jt/6k2oSDabHl6bY2I6apmGItNvT99RgetUBOx1bC2NTuuoTBItcxiyNQbQfWSJBPIEWONtbh66rpFplTAG4i3PA+W4X7QyoJPQG3qemKvh/BHge0a/Qfqd8OnvRKTSJzh1WuthWqDeATI8jOPeOcVqpSb2wWopGksp01ADaVOk3HS+LelwpBynrz874E4hkaRUqyqyxcFQR5RGKJtdknNN6Od9muPpTXSIAmxN+drxvABn5Yf5jjEKzhucLvFhhTx/stSZS2X+7YbL+E+EcvTEtQzcCGkESDPXxHXCSxLI7iXi/ZVf8AXWdTqGqJjl9DjGvmpRbxqUSPGLyOVxjDgXDGKq7iVbZSQJBJAk+LAj88UTUcu6kezQRIMDciIvE3gib8sLLGmHkosk8rX74A+V8W3CaAQA1bsLqB7o8ZvLRafGwOI7jPBzRYVaLN3b6blWAMGOlwcMshxc1lWLgDy5nu3NjMb2wMicdroH7ldW42skCNf6Wiw5AnxtjVTzpYke9InyN7XMR9IxDZ3M3IBkT5f36D9zjbw/iHenlBHUXtG998Oly7EeNLoYdpTRp998slVWnaiDB6OysrRvyOFwajTRhRo+wc7nvgbHb2gLAeKlThpxysDRZmdqRkSwgFYYeJ5/I4RnN6VDmtVZZvVQrbz0E29Di0G+NEnGmbuHcQZ2eKjqJutOia5BtcioNcHxnH2N/CqAqe0KZipX2kLCsvmXE/TH2C6BYx4NwRUaMvQk3DVfD+FC/LkTv4DbFCqaRcMrbTU9yRYBSuoHoBeb2Oxdl0WmWPdQCxICiOsNEeojzwqzOaFRSo1+zManYsC3gAIYg9O6CNgcI3e2ST9BNaqQsIuqPeZiQi+ZjUzeAE8u7thVmszUMU0kjmqgKT4sJ0013PeJMXhjjOrnyhKFQUNkJe4tswEhT0JItOx3V5nMKKbPUYNTVv8qmIR23hmPv9TuPGSMBjKJ7xHMNTRRTM1GBMoCVRYMFBEu5H4jaNokYhO0NRKVMq5GskkW1VZ56jso8JJGGHF+0NRyxUaFnvAEamk3ubn6eGJR+E1KrFjqM8z+th8Phi+KFbbo0m6pK2DcOrQ3zxY5ZqFTT7aqyxYaRyO3w8euFnDeyneGtzPMLYL/Ux5/yxPlikTszQ0wdU/wAUm3p+W58MJmyQb0y2KMlGmg/guRNJXeg9Ou19OolYA/qsTPKevqyyeZqL/wDc5TrqJEzPjcx4bXwqyfCzTgUqtS20mw84+mGeY4tVpgKabVBImFZhzn8PicQu+hpIW5zgZ9qGoJ920sO8BouBzO0kbY1uKmX1e0ohv5nHU7iPwm4xQ5d1zNAhtNKxiLaDMANYc55A+eNOT4TFKGqUqjEWVmMR0lt/XrjNgUq7FGe4PTq0krUGp0mPdqIxOkGJ1CAeXLGFSnUpupV1dTGlo7s9CTdT4c9x4ZVKs1Tl6qKgYwWXcHkRBgjw54M+wnLqfZ1Kb1VP4CT3OpS03HjHxOEb1se6C69HLNWVsxOorDFWGmeRkXkeeD/t9CkgZH1LuCxFottACn574mq+dpu2pk0VjMiTpbo2mIDG9xvgB+Hio2ln0qJIFzJ52HPbcjnjXTF+u0Pcp2mpVK0Q2xGq3wncfTDTMClVBpOTMWgkN53P1wk4TkaNEgqne/iJv57wPQYLzlZHYsoBZrGOYAi08x4Yqpa0LxViOtwes7ELmtCryBa58gQJgDDrg+Tr0/8AOzLMoPuxMjxJuPnhR9vWjqLAwYIPkenrjEduKS7UahEcyonrbVhoNyRpqiyz1fMBQ9BhMxBi/SREfDrbHPe2Ik+1amKVT/tVX3G/nXoZsetj1w0/+K1qJKK0gzp1QwvIBEXBgCQeeDuNVKWbolAwOpe4Tupg2P5jFFfkSOno5xSzjLcHDPJ8bYkBjcYmfaFTpYGRv543ZRXquEpqWc7Ab/8AHjh54YtbHjmKKpxEknvb2xScF7LM/erd1f4eZ/qPLy+mCuyfZFMvFSt36u/8q/0zuf5sUVbNwNKFb7XN+WOOVXUSryMJy6UqKALAA6WHxx6M87eC+HT9bc8LWzei7GOpn6frhRn+PQCFIP7/AHtgxfok4NsecQ4oyCxGnYG30nCSrxNnv+f5YTLmGcySfKf13543muukX5ARHOZsdxiqj7NSXQwdhpkn0xz7i7L9ti0EgnpMf2GKXMZ87cr2xLZ2hqb2hIDb267x6WGHx8eTGknxRS/9XKbOQJ8bw14HO452tjbW4uigMrTMyLQOm06Ra4HLEtkcpWrk+zR3m3cUn57DBGY4PXo/5tJ0B/jUgHyO3wxuCXkN2x9mM6HFmO2kcwREm8kdduuJzh+dNN3XkTIwwypEabSTA8zyHniy4F2BoMPa5rUzGO6CQAI8Pe89sLcaaZpvjTIw5tWPvCd7nY+GM6L2t6RGOkZ3hfD6SwKNJfC2o/E3PrhbmshlKDz7KmtU7K4do80pjSGtsST5Ynaukb7rXRPUWd1sKgBIGtApA8fvCq8r3wwyOTKlZrF3E92lTKoR/PChbc+9/qwdTzJr6gKuXaPe+7qLpEbMREDwJxnX4lSor94Fq1msEAOm/wDKxJ9SJ8F2Lb6ROUrZpFOm3+dWCiSdKmiFBPRVqEA+JBOPcYvmy5NREQOoAOkhUQbaZU23PdT1Y7D3B4i2x29OpVcGvC7m8MVj+H8Iby1EfPAFbiKLKah4U0lnP/qJ66go8YGJjiWdrs0O7Mb/AHQMR4EJAPiCRhhw/hJQa3KoFW6qvdUHcvzqPq2TaY8YHBeRUzbn67uqqFgllCLIMEkEFoOlVgEm7WEgxOJvtZx1Pb+yoDUlMAXJAJ94sDvMmDP8ODO0mcIp6EBD1NS3MsqEw7Mebue5PQPFtOJzK8MjvDluP34Yvjgu2K2+kbMnRYkNUYn6+k4dmoQG0wAsR/UYj6j44ByS63PQAAeZuflGGNGkGAiTqqiPJDM//wA/njnzTtnVjiooLylGBAbb69fPn64MpsZEHy8Opvz5Y35eihBmN4gfP5zjccqkEkxF5nkMebLLs6FQDxDiLUkBEQbDne+/wxOVc69UyXLWmDa87gdNr4bcfoBadKCZMkKTeI59NwMJCNyJ2HQ+g6T+ePR+Mlws5sr3SCctmKi6QrE6oDLJgyRAi3OPhhmMjmndWamypN25W+M4RodMEWi43t+kYZtxTM1e6rtqP4hbls2k3HRjtimSOwRbHeY7TmgSiaGCiCY38f8AnGGUztGu3t2apRrbEqoKHoSN58eeEtXIU1bU1VqlTT3hqUAnz5nlvj2j2ly4+7FLQCCGInnz3mZv+WJcPQ2j6pVP2hzUfXB0htpi03uBbBFOqGJ5MPjiLzucJJIafHr441ZXOsDOok7b/LFJfGtWBZadF1VztUyic+YE/lA+eNFLhBBNWrUOkEWO5Pj3vyG+FuR4pMcsPMtxKVK9f36YirhoZ76Bc3TR4J1SJgT3YFiIj69TjGpkKCwTStYyH/Ig/XA+fYqfDw/vyI+mM6dcGnHPb9/rikU0/wCAlTVmRpUWBUU5tMkgNt+E+eAclTZVFWkW031I2+/h4dMEU6sX6fDCxcywYKm5tAxahUa6aDN1nphR7TU0d0xE7lwTHnpx0Ds5wanlEsNVQ+8xFz4Dnp8sA8AyKZdTEF3u7EXJ39AOnj44PqZsGxjnBkz8uWObNm56j0PDE0rfZsz/ABXUYWAo94i9rwBG/O/jgKjm2W4Yx069OWNNT2QG5I3JJ+kbDwwm4vnRcA2+Hywii2ylJI28R4kW5ny5ed8BaySL/v0wEtQn++CUhb46ElEXsYCoFEYX5riQnSCNR62GAOIcWgwu+AvtpYAGIHKJxRQb2ybmlpdjWhlaxJO82kG3+nr6Tg7IZCh7REzBq6ibU9BGrwjSDvhPkeItSM07eF49QbRir4Zx1go1VdI30oFWPIsQB6YE/wAUKm2dA4fmKVMBKdSksAWC7eFjA8se5rMalgEVD/MNKH5GfScc+fidDUY0FjeWLO0/Jfnjc2fVoD1qccgWt/sUQPUnHK3Ktm+tdj2nl8tTYvTyavUU7yGvG6rqIX1jGur2sqtIXLEqLSGCgebSFXyJwlqcTAAHtkHQBdf/AIbKD4xhTm+LliAAzEfiqH6DYemGgmw8EVtLM0R96wCMLhlYf+coS3+mR/NgGt2wCJ7OhTCgkzUM6oO8G7Sdpkn+bpJVGZ+87fGf+PlgapUMxqMfXyxaEKdiuKfZQVOKuy/dLCqd9lBtsFNiet2/mwr9szAwlTWxADAQtyLGVk8+eBg6AAMQJHOD67HDHhmXWpWRTUFVAskJTgybBbKC3mfnh6pAKPhVFadNSdJY/wAcEAReB3dRPjEX8sfY2jIKi6Bopjfnq36KQPXfH2EsFBeXy1Ok5WlBcXZ2I0oAJ1NyEC8bAXM2BDzud9peWWjSOonZ2e3eIP4xIhTsSindsa+P5s06YpZeCWcIgBk1KhbeTuisCdR99hJsBIfEcsFRcurSlMfeNPvPcsT6kn18MFREsV0Uaq7O4AM2A2UAQqr4AQPTG3ibLRpOZAbSQBzvbA1fPQNNL1aPoPzwpzteoFJmZ3m84r2xqpGnI59u9HX8hhllM2Rp8z+eJShWZTIHphxlM+pgG15+v642XF6Q2LMnplhkcx43/KeXng6tW7hB2ghvKD19MIsnVtYyPDDCo00n/pP0x5cofkdl6BeO1JqCbd35Sen7tgIrabX/AHOC+0g01EH8v5nCTOZ7T4nHf8dXjVHJldSYbIM3vH754AzIqzKUqrKQO8ikjykDljPgHF19qFqoGVoAP8N9wDY/uMdP4fl+4PZkaf5bAeg2w85KDpiptq0csyuVzLzooVfMqVHxaBjdW7NZvSW9kJP4da6vS8fOcdXXKnp5/v8Ae+Mnyc7Rve3xxP70ukB2+2cJpEhmR1KsOREEHmCDjKb47NxHs7Qrz7WnJH4tm/3DHLO1HA6mTqQwJptem/Jhax6MJuDi8MsZvQm4rYDRq6Df0w0TOuTC2tvifDyb4Z5RQ1tZ8ATHpbByQXbKY5+EG06pvLz1m+NWYdT+LGZyyKDYbbbz88a6FenpuPQWGJxKMDr5krsxOGXZRNdQ1G32H5n8sJ81VWTpGKPsqIXlbng5/wAcboXDvJ/hT+1gSfXy/XC7M506TFt/7Xx9m88BAUyD8B1wgz2dkkT+744cWJs63JI35nPWif3f9MBIJNzOBGrY11s7pHif39cdscddEJZF5GZrACDhfX4pqmDAHP8AT44VZiqzm/wx4JxeOFLbOWfyW9RNit44KSB4+TRB8ZGAWU2t8sWX+G/Zf7XWNSsJoUiNQ/jbcJ5cz4QOeGyNRjyZKMt0Edl+w9fOD2jTRofxuJLf0LI1f1SB54u8n2BydOAU9ox51GJJ9FgekYo+KZ4KgAgADYbADoOQjErlc8TVqV2aSg0oCYAkktHSwAnffHBLPyVovGMnsYZnsLkmF00eKEj5EkfLCDP9hKagtl8wT0DgX/1rt/twwfjXtA2poQA6iDePhE3EAYGyfEFiFEX29d55nDwTkBuUQT/5dVTTLJWQ1AJ9mAb+AcsJPmB54i6XvD3ye8CpWACJB1cwQeXXHaeGZwkCTcYS9tOy4zSmvlx9+sFkBj2loPL3/rHXF3FVoWOWV/kcuaZ9zSJ3dpnyBP5DHtCnIJJCxeQNZJ5fiAGNrUkcHulW5k1DY+AC/U8sfUKAiNDGOdj63J+mAyqZqR2LwXpmYEuJHlYGPTFZweuVDVa1a9QhYRYZwFsFVQNp35RiWy2VUVACpgd4yeQ66Wtfww1/+LxTUCnoA6JTJJ83bT8gfXCuLb0BukM+K8WNMhkyzKOSypY73O/LxGPMJsv7fN8iqfxEAk+VgPlj7C/itMO/A54Vl2pA5zMEa1pgJIgKzqsx0VFZEHr0wnrKzHvSRvY2J6nqcHdq/tdemyU6ZNJSsGRrdVBgkDYkkufExyxGpWzFGxSooHVTHzGHUW1ZKM0nspNA6Rj18oGFowlodo6g6EeIwzpdolMSqePL54RxkvBdSi/IHV4JOA6nDWXFGvE6R/D88ePnKfj8MD7ZB+tE7QL0zKmD++WHFPjQZGVwQSpAIuJj5YIZKbc19bfXGo8PU7R6X/PCSlGXaHUWujDtPnQxRlIIK7z4n9cL+BcBqZ12hgqrGom5vMADmbHDNuGiw0YK4crUg4FOQ0bGDaeUeOMsnDHUOxJY+UrYaOwaLpamz6l63BPjgz7Y9FhrlI3I54XjizrzqqANr+PmOmCKvaYgAFqVTqHUf2M45p85/tspGPHoYUe1FRabuzLUiYDdOUxB3nfwwmqf4iV57tOiPRj/AOrA2T40mZr+zahTVQpJKkgmI6kiPTA+ZzGUDsoyskcy8DzhV8euK48ajJqSFltWhnT7ZVyAWZFJPJf/AHE9DgPidGpn2UuWIHPlPh0GNVGsKp0UkpU9tuQHUm55YsuApTUAAr3QBPji6Si7SJyeqJIdgAR7zg/vqMLs/wBiqtO9NwfA2Pyx1g5oSBdj0C4ZU+DlwC6hQR+I/ph3ma7OdpHAKnDsyp0lCT4XnyG+GXD+xOfre7QKzzcgf+G7fLHcMvlctRVna4mLDTJtAEGWJ88Df9TqEn2Che7KhQBqvt/UBG/64MMvP9RZNnOMr/g3nWIL1aCerN/6RigyH+FNRbHOJP8A3R5eGvFnQzFUyS7Cw1KVEqfAjdSZG3LffBSLDl13IGuDMxEHpN98UkuXYkZyi9HOeM/4WZvejmKVUgRpYGmfQjUD6xiefsDmtaipoQ/jlpEdRpG/9jOO7UKgIj4dcT3aq9iYlDLA3i4+WEl+K0PDLKTpnMqHCMhQIDO2aqG0C1OfCLbjq2Ba/GgdXsKNKmqgyYvblJHPywQnCWNQMFb3pNtiCLwNgYBtaYxpzXBjDdxrkEgTGoWm14Jj93xPkvZ0Ims6BUbVCho70bfK04G+zX2xUpwtgPc0jfYfU/u2PV4Q5MAN/t/RcVWVUI4E/wDZhjrHYumKOSpqPxD2jeJYz9IHoMSCdlK5EwAP5iBh/wAJzOimtNmUsggwZEcvlA9McXzZ8oVF+SuOGx1xGrIAJ5+uOd5DiJZnpmTpfabwCQZPMxAnFRxGvzGEvAMkRWerEh3JNtrbGepg45sD4wlyKtbVBOcpmFoqIVRcjm36CYxsywCwPHG/iVrg4Uvnhz5emOj4+RvQmSPkq8hmzN8UmTriNVrXNvifTEBk87JkG3Pn8cUnC+IX3x3LRyyViX/ETsqj1PtNKp7L2nv3AUP/ABAbkt0HMTzxD/8AT1E6mrVSNtTaUPmPejyOOpdo2FPKspuNS6fLUDHmAIxElgxAGkTzJgfHBcqDCImqUGZdElUP/Z0xpU+cXb1JxTcC7CqAHrqPBNz/AKifoMNez65RGAFam1Y8zIA/pkAfrivpry+fPHLkzyf4xK8EtsX0uGooACiBsBtj7BOYqhcfY5+HtjcmLxlwMfaeRHoR+xjcznHyGeRxfkTAavBaL2ajTPoP0wFV7FZVifu9Pkf1nFFGM1/fXA5sBF1+wND8LOOkf2wHX7AxdKzTyBH/ADi/Zo3jHgedsbnL2NZzVuxWZF9a4BfgGbUx7OfL/iMdBTOa2IJ0wSL7f84KCj9/39MTWdsrTRz2hwDNkXCoP5n/APbP5YOTs1mlXUlRS0TpDMD6arH1jFuG6fSOuNNWso2v58tvywHlfoNsh0XPixRz0Daf7Y8qU803v5NG+A+erFQubDEzddgRuMHpXSJBBHW/7GNDMpeNhkpIhKXCc0TbKUE8373oVax8xhLV7O5n2mlqTCTIvIP+oEzjrtNRJxsCafAYus7j0kQavyc8yPZJkHeJ1EfhtHxxTcE4W9MAaZ8cPEdTBsemN/2tRvbAeZyBVGGVZQY0ww3mx9ItHlh+M8HFyBziD8B1xzbtVxOmwhlVo2kAkeRO3piBzRuSsr/qP5nCLH9ipmcPJ3nNMrACALm5BMfDn5bCcff9Sp3llUDxPkZG525+GOBKlQrOtv8AcY+uBHzTizLqA6kz6HfFsWDjpMSUV5P0O3EKJv7VAepMD5H54wfjlGmJOYpruIDBuXUAm2OG8Lr+1IpgKW5K4ufJgCPWPQ8q7Idmqh99RSkW74OrqAwJBgRuPUcqyfHsVQTLLNdtKQH3ff8AKwn1E4T1OPms57rT47DyJWSfTCteE5emdTPc2BiTvABjzHxwfSqhUDIAerVPd8AuwJIvY/HEZvkVjFRCy7kQSOVottHpv8sbqGXrnnAtvtYH+KPOb88fUamldbmIvCiPOL6iJ5sfTA2a4kzcwqnqJJBtYyBvEmPzxKhrCalDSP8APpmI5DkOZ23wJVWvfS9OOTabi0Qb/SPPCJuNU0JIG0HUIJ2uCDEH3uvu4Z5DiSVFn2kzcKVIt4deXwwzg/Jk0BZmnWJ+8em3mDG3SI9Zn6YQ8To+yIq+2hhsRYeVzcenwxTVX9qQtMrqMxOwAkSOlxz64W5js/RLaszVLtOwFjdhpBi3eUiLX5iRLwXsZyroQ0+1qsYqCPEbfDlh9Q4qjpppkRzg7nrif4pwsVKqU8vTAUsVLAEgDUVUmbgGLiTzvhbx7gNbIuBq7re6wsD5i8G+3jhpfGxy60xPvnHtWWz1tQg7/Xxwj4lY4R5TjlVdwD488bsxxoPupBwkPjShIo80ZIb8NzZkDrafzxQ0a+nY7Gfj+4xB0M+FMmcb6nGm/CGOOlxZK4lrV42Kn3RNvzGFNPhT1s8qgH2VMKxYDug777TNvTDDsX2d9pT+05prH3En3uk879Bi3NNaQvpHO2w/TEZye1EZUQ3bPgIoqa1IQlpBM+fzw07EdozWoGmzS9MjvHcqdp8RBHwxKdq+1X2hilO6LaeR8h08eeNnZDKsqOZ0mpA8YE/mcFQfDfZnK2VPFeM30pduZ6f3x9gLK5LvEcv3+mPcZY4o3IrvT9MfaugwOTvgnK/ljnaoU91RY/v5Y8pt0+dvyxnz/fTH1QfT8sLRjEmeuNGYAIgMVnG5hf1x6o29cZhRH8RyNWkCQNaHn0nGWT7SFCFddQjyP98V4URtiA4+gFZgAIv+WF4ItHJemOH7Y5Me8XU+KEx8MLuKdrMk6kTVMqR3V0n4m8/riB4j77YXMb47MfxYNWRnl49Dhe0JpMfs6BFJ2YlmP9RJ+mKfg3agPLKdLxdDsTfbqL/IYgCMOeDUh0G/TwOHzYIVdbFxZZ3vo6bkuPIUBrAU5na4jqenzwfl+NZRhK16J/1frt8Mcw4s5IUEmI6+JwlXfHPjwclbZbJSejtWe7QZemmo1FPQIQT8pwLls/TzZIpg6UFybGTsAPj8McqzJ+7TzP0xe9g/dPn+uH+lR2I2Mc72b9obmPphZW7EVCwiCOfLFqPz/TBSbfvocBuuhOTI8djyN2X4Yzy/ZNQbx4GB/fFf/bGqr7pwgeTJLM8B/ChAHOOfnyxhlOEkmL6VtEwIkMIA5kqMVeWUd62NsXwJNhTJbNcL0+775iTEnaIE7c/SMeNRK96CzQLsZO3/ADa2+4w5zHvjzP0xlSHdwzk0jEw1Oq7QxgATH0md4/T105vLMwMklfqAI/fkuKCoPvG/fIYH5/D8sBNjEt/0t2mAASZnSJ5DpzAW++D8hwwUyd2Y7sbkx1k4oAt/30waKYnYcuXlh+TFJPLcLYQxnoepvIuOV9vDnjZkuCmt/mSIMjeZ5neb/WcVwUdOeNoUXsNxg8mBsCGQAG0kD9d8DVsm9caayqVmQYv4E+kD0w6TljKlvgeQWStbsZRbYR5YXVOx2kysfL9MXlX3R++mBjuMPyYLItez7DksY3LwUTdZ9MUbY9RRO2FcmNZA57LZ5K6+zR2pqYXTtHjexw/Op0Irm5EFQZsepHlsMMuKsQLGMKaV2v8AvbGu1Q2+wbJ9lqeqVQA+WH+W4GRe2D+H7fvxwfTw+yTdC8ZCDP549wbUO2PcGgW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8" name="AutoShape 6" descr="data:image/jpeg;base64,/9j/4AAQSkZJRgABAQAAAQABAAD/2wCEAAkGBxQSEhUUEhQVFhUXGBwaGRgYGB4dGBwdHxgYHR4cGhwYHCogHBwlHBgYITEhJSkrLi4uGB8zODMsNygtLisBCgoKDg0OGxAQGy8mICQsLCwsLCwsLCwsLCwsLCwsLCwsLCwsLCwsLCwsLCwsLCwsLCwsLCwsLCwsLCwsLCwsLP/AABEIAJoBRwMBIgACEQEDEQH/xAAcAAADAAMBAQEAAAAAAAAAAAAEBQYCAwcBAAj/xABGEAACAQIEAwUFBgQFAQYHAAABAhEDIQAEEjEFQVEGImFxgRMykaGxFCNCwdHwUmJy4QczgpLxFUNzorLC0hYXJDRTk6P/xAAZAQADAQEBAAAAAAAAAAAAAAABAgMABAX/xAAkEQACAgICAgIDAQEAAAAAAAAAAQIRAyESMUFRBBMiMmFxgf/aAAwDAQACEQMRAD8A5Y8RgV8b2vjW1PEztZ418FcLstZ+S04Hm7Kn/lZsBab4Y+yK5UuB79ZVMX91GMeZLjzjCsH9KPsxlnq5WqgVSDWVVY7guo9qA3JWpqFP9Qw64pmlNd6lJ/ZtWZVpypP40dVhbgBAoMc6qjBnBqH2bLPRYA6VUHoajFjUEnbmpbktKZwv+zo1RQe+7LAnUpAYOWYxakWJJk3Vd8cspXJlIrQXppytVwtSKyhAwkK5uwS3e1CDpuAxncHG/jCvVamGBKl1LEKSxAIOn+EXA7ouQY3bG/s/wdAGqSPZJKIiiwC7qOROoElpMFjzGGebyTsytTj2ZjVSIDDUV7ukqN5EEknwxCUqf+FNGmhlSBmKrBT7VdCQSpnTpZYc6ViAbDYMLmMY/ZzTQU4/Cqd0x3QBBO2kkgqADPeHiytxUbuhyoCqw1gjSFW5KyNhAJY2t5Qtq5day6kqE0xLDXK62gHvc7dY6eWJ8mzJCPN0gFPt7U6ZvTkXMWAZd4MFjI20gbQN2lejTUsFP2itpTTzAtbnAsO7HIC0HDnjGmmkA02rArcsNK2bz0gCSPU2N8Q1ZKtFwVSnMyHID01LGxWZjzItGLY/yCA5zPVELB0SA2kKygwR+QMWwmcE94zJvPW+/wAcPs/l2FXTm6i2EypLAgkwwKC/P6YW8RzPtHn8IGlLAQo2ECw5n1x2Q/hOWxx2S4+2XcKx7pN5uI8iD1nltil7ScHJjN5VdPd1VKaCF/qSABcESBN59eczip7J9pWouivBQEm9txy8fPxxLJjp2ikJX/pWdleJCogi58xbmI688LO3nZkODmqA7wvWQDcD8YHURfrv55cZ4NoP2vKMDSJDMlgyEhpOkWIHOOvS+HXAOIe0p6gQSDB3In9/GRjmtwlyiVaU0KuxvElrUx7Vj3YVgDE+J8D+RxaUc1qX7pYiwEWGOf8AF+E/YqhzFIf/AE9W1RRtTabH+iSfKY6YdcK4oabQL69+fl4RhZUpWumbi5R/qLXKlKQLHfdmO58fLGFLiFWqT7CnK/xNZfTC+nlHJ15g93dU6+cfTBbcWZj7OiASLfyjyjG0Qr0SGR7G1cnxEVyaK0ajsNCEyNf4QCABe46ARjoApVaa6qASpv3S0E+RiJjliY4tw7MNpermFCU2FTRp3KmRflz+OKnhWb1YMp8pKxZRaWjXluNJUbQ6tSq/wOIP+k7HEH2s7U18rmKlBCirZltuGAN+9EzqExyx0ninDkrLDi4urfiU9R+mIvtbwRTUo1q2htK6WEe9BlY6XLY36vYcfGT0TnCuF18yPbZmqUpkyAhJd/BJsB/Ntily2RprHdi0ACS0fzH8RxoXNFoJ5bDYATsBghcwG78387fvxwUuW2Xdx0E1XXbn5Y8WopBtEb/v44F16wx528ASYt5+GA61CpqHd5T7xK3NztYj3SZt5DFUkJsZBgFJlRcmDMEA8vG2Bc1TU7/A4I9lqpBP6TKmT1id9omOowszNXSwJMsOV7TaCTsbEemBFIKsDq9wnSee2FXEqVLMDRVtHusBdfL9NjgnO1dVRYUydxy9CN8D53LwAbj8sB42ncSykmqkZUv8N6TqGp5l2kwZWkI9GqgkYA4n/hdnEBaiUrrE90hX/wBrGPgxwXwfjDU6gViQCYmY8LkHbDmjmSr+1+x1NR2ei7qx6kKIU87E4aOaa7ObJgro5u/ZnNqL5Wv/APqb8hhZWyz0zFRWQnkylT8GGO75TtACpJy9VCLsWokEnzEica07QLUENQNRSLqQpInrTYq3oFOKL5D9EvrZwgDGmL47VnOzWQrtHsUptF/Ys1Mg9DTgxB37tsA1f8KKLXpV6jeT02jzBRfrii+RESUGcnAx9jomb/wrrqJp1qbNPu1B7Mx1BBZT8Rj7DrLF+QUQ9Hafjj56eMKbd49DglE6csMUW0asvlmdlRd2MCbDzJ5Abk8gCcdQ4FlaQVPZd6mlAMqCCzVXJ0VGQizMoBBkRfpIlezvCdaNUZWbVKhVHeZRGsDxYlKc/wAz8pOOlUaHsCarlR3QzkCASg0r5BRttd5/Dbmzy8GSAlQCaZXW92aWsXJHdlo1EBVmY2jrjzhhq09bVtJ1AgKD3VmI1FbMYkmBzHjjdwsA/ekQGLQWF4/jaR3RAFv5V8cbadNq2qO6sQDF4md+UwST1I3035WyqNOVqM7aQo03VFtFoOortpk/ucGNUCoaVNhcwdEambmo/hUcz4nGoKKa6VJ7xEsB3mP8KKDtyAHzvJSqmXXSq96L6YkAXgt0tc7WPS8wti/2WkHWxKkSRMBtPUmy0x15nysrzefq6HFIhWeLkEwoJMqGO+8La1zbDTO59TZdbO4JEgC24Jk2W8ifA9MC0+GE0yaoU67KHMJE31Frt1gACRud8FDCLKVKqmaUMsEO9TvU4kkg3AqML3mF8bThVzNKogpVHZTq7onum8rfkJFthttiiXLZdToqmVZlA0sSpNoWaZsFEkLa3LDQ5ShOsU6bERf2ZkQBEal1Wvflh+Rmji7001EEFNJaYMsSJiJtc4BZTvfHXO0/DcvSpe0pZanGse0XTIk7Rq5SI8dU88Kl4pkbLXydItzhFgWFhpuL46V8hLwJ9TatHOJx4SRjotXhHC69qSVqbtsKZZr/AMqtOB89/hpU0B8vVV5E+zqL7Op5CbT4WxRZ4MVwlHsWdku1LZZoa9NhBXziPmMVGZyGj7/KwyP3qlJYOgrJYoQdhPui4DfDmudyVWi5p1UZHG4YQf8Ajx2xRdku0PsW0vJG0SYgiCbGxgnvYnkx+UUhK3/ToOVrJVXQWptIIKk7gibzYggH44neKcMOWcaSfYtZGNwpv3G+oPS3K5tXLGjpb36UjSyEGBex0mLCDI+Qw5o5pcwhpt94pXY7wfLbnflGORqiybTtCTIcSB7lR3QA7gA+hkziuyGYQdyjEWk/ScQ9fKJlnb2ra9vZiYJB5t0MWnnGHXD8y7BUy6qoF9K99vO0mfP44Tl6NOCeyq9nTYd8K4JjvRHwNsFrVSBED6YkqmTzbSooVC8yC8aeVywOmfAE7dcCV+FcUDDTXp3/AAoLfEry6zjK/JFxj7Lxas7HA+Yy9OsNNVAwmYJ5x+hxBVRxLLsxeKqz7pkgcgRsRPnGND9sswDq0AIDpKRJDQDDGRHl488GmZYvTLavwKl/2epfCSR87/PC7M5VlPeRoAN1GoH0HeB8xgThPbelU7ryj8wxEeh2+MHD1c8r7G3p8sFzkuw1Jdk3X4sqqCquYO+kx0Inkd9vnfC5+PKFjva+awYP8Q25ibmMVObyhaWU3j3T4/wtNumI1zJVWoKFBgwx1/Egk87XxWE76GSTMnz5UqlBA5QDvFpXnMydzIM+Hjgavx2dReoC8kFJ0wJMxpMgzzIExHkVmM4AoWoajg306AYvsdTAz6T8MbOFdnftJ1NTp0qIklwSAeoAIg7Cw254outmdI+o8UV7U6dST+HSCx8YHe/dsb62UpoVOZZtREikt3jqxFgP3M435nPUMt91klCmCGrEXNosd29IGFmVzWl2GlnqNuTckgeAj8sJKbekGK8jAcXWjH2fLUka8kwXt/EQCfng+h2szAUalRp5rNvM3GB8pwJm7zxT5nSNz49MP8glCgLaR49cS5V0xZOL8G3JZyo+6gSJ1NcHy2nCztHUpVCAyK7p7hMiG5QQQQJ8cb+N8cXSdBMRA2ucSmYzOsCWpAbRUZlmOhXb4jAjybAoatmjOcVzdOC1DMKBBszsu/MNrBHrtgWhxCpme8Rmwyn3qEkjx0OxY/6SPLBFbIHdKGYG3fy+ZFU/7BqYj44wp5eo6waWbqrOzuqVh4rTLaj/ALcdCoXQxPH2y6xWq06gMe+ppOf6lYGT/Uk74+xJcY7sKamap3stdW+ABVce4fggUmS1ZYg9MMcie8YO6P8ADQ2AKwLDSASTYACT6DDfgvDzrpit3dYYBfxkFWUmPw89yDbHVJ6Ip7L7sVk4y6E2tLtOyGWNuXvaD1k+GGvGSamhbhZ1NcWUGwM297rzB64+4c4pUwrCAIcxuTAAEdZsAOmM8yXKiIVjB6hAB73oZjrE7Y8+UrdlEjZnULDQphRYncW6Em5mNuh8cazmZApUiTELE7/1Hpz6/KRArOGp0iVhYL7Nc35WcjlaB0tGGczQoqVpwIAUkXAgWUA+80cjAvexnCUUoOq1Fy8sXBeD3jZQIuRHuiLTvyHPCdc8a49ox05cHuzY1mHPT/8AjUjbmYBO5G6olOkpq13fTA+6vLsbgNbUWMTeIANuqzJcTStUioGMxK6Qqr4CTIAAAj5Y3gaMbGvE8rUrJFCtpdtlVZLnxfy5wAPDCLJZTMERmajlVJ1Kukk8j3tVr+B/PFbwCvR1aFZRIgiZkX2tYb/u+EXavgtRDUrrVZlYkiBeAQO91/fiRl0FOnQVWy4amERUEFSNbglTytTEA3+HzRPxVss33iTa5Pny+luU4Gy+cFVQr1BTKgDYyRewjcX5m2M6uXraJCiuFECRqkbzDL0FuY09Bhoqux6GHDe0iVFIqysDumm0fHpHpjfxTO5SsgapIYEanXSHNgI8ZE7A7CCcR75dz33pgTv3dMRa82/5GDuF5XLOPvqzKdpVZWZ2PMz1HTDOK8GopOG8Wo0oGWoe9Ys5lmHQRefL4YaZfJvC1mQJFSApsbg3IGxibEDCJhm6ACUh90YhkkDx1k+6esxhhkabV515o96CYU7i+x5A88RZmvKGXGOEUuIq9NnQ1qYlGA7y84YzJG0iOYIxyzjfZqtlZdhbqNoAST8XAHljpfEx7KvTq0wZC9+SBriIKlRFxqnpHjgjP06VekaVQORUqUgukahDMRpJEgBWfWfIYtiytPj4IThrkjnvZrjxCikxOkk7XMkDYfAeVudq/LV2R1BspWRpPdvzEWIuLWInHJg7I5E3BIPQ6bYqOzvHx/lVixUkaTN0Mi6yfO3O2KZcXlD48iki9q5v2b+0FEVlKhW7gLgXmIHMG/lgxePqw+6eaY3UKdS392BzEY8yrsKVmAbTOoLA8DG8RG+PcuzRqUQTu0QSR1I+mPPlIfin2E0u11G4LMpj+Ez688bKXaagdqwnlIYefLfAmaQ1YDKjRuWAtbfa5wlq8PoxafTnfobYHJA+uPov6OZWotyrixkGf/LtgHPcCp1hZtDW7wAmxkBh+IcvU4gn4dVpy9F4i4gkH5Y25btXXWzr7QTcg6X9Stj5kYvF2if0tfqw/jX+HtSoe5UpD/dfw2wPwzI5jLqErow0C1TdCviR7sD+KMM8l20QRqZ0/wC8WRPiyyfliiyPGhVHd0N/SwPTlv8AHD9qjcskexVl87ET4b4ne0uVdqi1KAZpOkgdYsfK3y8cU2b4MobXR+7mdSR3DPQfhM9LeBwpo1zTDKwhyL+B5R4Ymk4O0UjJPoDTKUqCpUzhSq8QKQErP8wHvR0Frc8Y8TzteusEqibikm8dWjfl3RbzwvytF6lQ6iDU2J3i2yx429Ph0PgfD6VGnyJO7H9zh3LdAlUdnOOG8ONaqqLqAX3jzjwDRf4bY6JwfgtGjGhIiJYkmTe30+OMOMZhVAChbbtznl/pwqqcX9mNStqPO/L9L4jLLUqZqlkVof5vOIEY2FyBCyTH73wqbh6vTC6uVmMz6/IXwly3FlqEBgIFiB08ue+Dxm5Jm62kz3Y6323+WGbsCg4kpm1cVDSgkrsFlpG8iOWM/sVZlDVMvQCD8NZFY+ZqaSE8nYeeKDjvZf7RDLY7Hv6GF5EKUIPqB54ms7k6uSIZlrlRYuCSwHjoqldPmPTFsbX/AE0pcgLO0BSGupkfZqIl0JCiZ2YM9OP7YKOYNWigp0K9Sntdm1SPxaqbw3qg9cZ5XjuozRqgt1p1QlT1SqFV/wDb64GzNIkNVrU3BJnVRpsABEEspARvMDFq9iWbDxJ1Ipl85SMTo0+0BHXS4VxcHlj7GqtxdjUFFarALckUocd20qusEGZnH2NRqIpfhim/w8yrVHYMJp0ySD/CWEMB4FZ9YOJygpaFUEsTAA3JOwA646hwDhwy9FUBJdveKRAO7Qx58p5fA4tnnUaIxVuxrXKhmd9J0mSdlDcybxYHwjwmwdatUqkappo7SAR99VAEkgfgWBEmDtYWhrTyNg0LpW4U+6Ohg+8Z5m03N748NB3dWXSHO7LJZR0BadIjdjtyUnHEit0ac8GB9ig70HTRpzIHMs3I3ueXn3gpSvpDCl7N3pzrzEfcUFHJeTuAdlm5G++C+IMCDQy665MMASqteIqP7xWbaARP4ioOkIuPcb+z0fZqyO67kALTBEgCmi2CreCTc3uYw8VegCnN59quYWFYKgOhXP3jE3LveztEx5DkMUPDjVqmkW0hQwksRZet7zIiRYziC7OZ5lqmoQGctMt163xYrSapVJdgqVEBMmBdoIHlYgDwxssalRfG7iPeJ8Nq0/vcsqkBIJAmpA/lPXoB+WA8p2o+7NPNUmg8ypUNe8hxjN8q9Gg65eolR3YaV13A3kciYG0+PhjHIcTesho5hFgi8g28TBm/gMS0atA+b4bks1TLZdfYuguFB0kxN1J2sbjecIlyOdRPaFCwFgCQxX/TM3GGuU4Yq0npUqwNQkEFjGoibAg2tNiP7fdn69Ri1CrrUjkTGxBgzuLTM9Y3w9jJV0LMlx6s6mk4psf51FoP81rW3wXljliQzAK1gVF1B70sBI5fXGOUy2XWo/t9TODAKNHIkRNrGPHGVLsa5rMiMNMalLSJm45RMeOM2hrrsbcP4myOwpuHVhekVJEeHdjbp42wPxHs/VBNSnpWme9AdZUdCCbwenXGPC+OPlT7EodMww5zsdX6YGqO5aolJiwaRBtvcT0IB3/4xJ7Zqpj7JZ6kFWmJ9qlw5hp/iGk9bbeGDGzffptTUIQ4J0pAbrMfiNrxhHR7OtoJ0s737uo0x6kiY32F8MUpvQRYAEcht6ySfPyxuLFfG9HPe33Z/wCy5nUgPsKvfQ9JPeQnqCfUEeOJxqkQQYA2x+jOG1hWpAvTSCIYaRHlB/PE3xnsNkq+vRT9mzn3kJGltyNJOkTe0Y745VWzh4tOkZ8Orgd5piIF945/ljypxBizQInAfE+BZmhTVqJ9siqAYHfEcyvMeK/AYRL2gtEX648ueKdnowcZbRQK9QmxIUb3N/8AnH1fMqBa7fv8rf8AGFq8SDCzeQwPMNN9pxNJ+R+Jt/6k2oSDabHl6bY2I6apmGItNvT99RgetUBOx1bC2NTuuoTBItcxiyNQbQfWSJBPIEWONtbh66rpFplTAG4i3PA+W4X7QyoJPQG3qemKvh/BHge0a/Qfqd8OnvRKTSJzh1WuthWqDeATI8jOPeOcVqpSb2wWopGksp01ADaVOk3HS+LelwpBynrz874E4hkaRUqyqyxcFQR5RGKJtdknNN6Od9muPpTXSIAmxN+drxvABn5Yf5jjEKzhucLvFhhTx/stSZS2X+7YbL+E+EcvTEtQzcCGkESDPXxHXCSxLI7iXi/ZVf8AXWdTqGqJjl9DjGvmpRbxqUSPGLyOVxjDgXDGKq7iVbZSQJBJAk+LAj88UTUcu6kezQRIMDciIvE3gib8sLLGmHkosk8rX74A+V8W3CaAQA1bsLqB7o8ZvLRafGwOI7jPBzRYVaLN3b6blWAMGOlwcMshxc1lWLgDy5nu3NjMb2wMicdroH7ldW42skCNf6Wiw5AnxtjVTzpYke9InyN7XMR9IxDZ3M3IBkT5f36D9zjbw/iHenlBHUXtG998Oly7EeNLoYdpTRp998slVWnaiDB6OysrRvyOFwajTRhRo+wc7nvgbHb2gLAeKlThpxysDRZmdqRkSwgFYYeJ5/I4RnN6VDmtVZZvVQrbz0E29Di0G+NEnGmbuHcQZ2eKjqJutOia5BtcioNcHxnH2N/CqAqe0KZipX2kLCsvmXE/TH2C6BYx4NwRUaMvQk3DVfD+FC/LkTv4DbFCqaRcMrbTU9yRYBSuoHoBeb2Oxdl0WmWPdQCxICiOsNEeojzwqzOaFRSo1+zManYsC3gAIYg9O6CNgcI3e2ST9BNaqQsIuqPeZiQi+ZjUzeAE8u7thVmszUMU0kjmqgKT4sJ0013PeJMXhjjOrnyhKFQUNkJe4tswEhT0JItOx3V5nMKKbPUYNTVv8qmIR23hmPv9TuPGSMBjKJ7xHMNTRRTM1GBMoCVRYMFBEu5H4jaNokYhO0NRKVMq5GskkW1VZ56jso8JJGGHF+0NRyxUaFnvAEamk3ubn6eGJR+E1KrFjqM8z+th8Phi+KFbbo0m6pK2DcOrQ3zxY5ZqFTT7aqyxYaRyO3w8euFnDeyneGtzPMLYL/Ux5/yxPlikTszQ0wdU/wAUm3p+W58MJmyQb0y2KMlGmg/guRNJXeg9Ou19OolYA/qsTPKevqyyeZqL/wDc5TrqJEzPjcx4bXwqyfCzTgUqtS20mw84+mGeY4tVpgKabVBImFZhzn8PicQu+hpIW5zgZ9qGoJ920sO8BouBzO0kbY1uKmX1e0ohv5nHU7iPwm4xQ5d1zNAhtNKxiLaDMANYc55A+eNOT4TFKGqUqjEWVmMR0lt/XrjNgUq7FGe4PTq0krUGp0mPdqIxOkGJ1CAeXLGFSnUpupV1dTGlo7s9CTdT4c9x4ZVKs1Tl6qKgYwWXcHkRBgjw54M+wnLqfZ1Kb1VP4CT3OpS03HjHxOEb1se6C69HLNWVsxOorDFWGmeRkXkeeD/t9CkgZH1LuCxFottACn574mq+dpu2pk0VjMiTpbo2mIDG9xvgB+Hio2ln0qJIFzJ52HPbcjnjXTF+u0Pcp2mpVK0Q2xGq3wncfTDTMClVBpOTMWgkN53P1wk4TkaNEgqne/iJv57wPQYLzlZHYsoBZrGOYAi08x4Yqpa0LxViOtwes7ELmtCryBa58gQJgDDrg+Tr0/8AOzLMoPuxMjxJuPnhR9vWjqLAwYIPkenrjEduKS7UahEcyonrbVhoNyRpqiyz1fMBQ9BhMxBi/SREfDrbHPe2Ik+1amKVT/tVX3G/nXoZsetj1w0/+K1qJKK0gzp1QwvIBEXBgCQeeDuNVKWbolAwOpe4Tupg2P5jFFfkSOno5xSzjLcHDPJ8bYkBjcYmfaFTpYGRv543ZRXquEpqWc7Ab/8AHjh54YtbHjmKKpxEknvb2xScF7LM/erd1f4eZ/qPLy+mCuyfZFMvFSt36u/8q/0zuf5sUVbNwNKFb7XN+WOOVXUSryMJy6UqKALAA6WHxx6M87eC+HT9bc8LWzei7GOpn6frhRn+PQCFIP7/AHtgxfok4NsecQ4oyCxGnYG30nCSrxNnv+f5YTLmGcySfKf13543muukX5ARHOZsdxiqj7NSXQwdhpkn0xz7i7L9ti0EgnpMf2GKXMZ87cr2xLZ2hqb2hIDb267x6WGHx8eTGknxRS/9XKbOQJ8bw14HO452tjbW4uigMrTMyLQOm06Ra4HLEtkcpWrk+zR3m3cUn57DBGY4PXo/5tJ0B/jUgHyO3wxuCXkN2x9mM6HFmO2kcwREm8kdduuJzh+dNN3XkTIwwypEabSTA8zyHniy4F2BoMPa5rUzGO6CQAI8Pe89sLcaaZpvjTIw5tWPvCd7nY+GM6L2t6RGOkZ3hfD6SwKNJfC2o/E3PrhbmshlKDz7KmtU7K4do80pjSGtsST5Ynaukb7rXRPUWd1sKgBIGtApA8fvCq8r3wwyOTKlZrF3E92lTKoR/PChbc+9/qwdTzJr6gKuXaPe+7qLpEbMREDwJxnX4lSor94Fq1msEAOm/wDKxJ9SJ8F2Lb6ROUrZpFOm3+dWCiSdKmiFBPRVqEA+JBOPcYvmy5NREQOoAOkhUQbaZU23PdT1Y7D3B4i2x29OpVcGvC7m8MVj+H8Iby1EfPAFbiKLKah4U0lnP/qJ66go8YGJjiWdrs0O7Mb/AHQMR4EJAPiCRhhw/hJQa3KoFW6qvdUHcvzqPq2TaY8YHBeRUzbn67uqqFgllCLIMEkEFoOlVgEm7WEgxOJvtZx1Pb+yoDUlMAXJAJ94sDvMmDP8ODO0mcIp6EBD1NS3MsqEw7Mebue5PQPFtOJzK8MjvDluP34Yvjgu2K2+kbMnRYkNUYn6+k4dmoQG0wAsR/UYj6j44ByS63PQAAeZuflGGNGkGAiTqqiPJDM//wA/njnzTtnVjiooLylGBAbb69fPn64MpsZEHy8Opvz5Y35eihBmN4gfP5zjccqkEkxF5nkMebLLs6FQDxDiLUkBEQbDne+/wxOVc69UyXLWmDa87gdNr4bcfoBadKCZMkKTeI59NwMJCNyJ2HQ+g6T+ePR+Mlws5sr3SCctmKi6QrE6oDLJgyRAi3OPhhmMjmndWamypN25W+M4RodMEWi43t+kYZtxTM1e6rtqP4hbls2k3HRjtimSOwRbHeY7TmgSiaGCiCY38f8AnGGUztGu3t2apRrbEqoKHoSN58eeEtXIU1bU1VqlTT3hqUAnz5nlvj2j2ly4+7FLQCCGInnz3mZv+WJcPQ2j6pVP2hzUfXB0htpi03uBbBFOqGJ5MPjiLzucJJIafHr441ZXOsDOok7b/LFJfGtWBZadF1VztUyic+YE/lA+eNFLhBBNWrUOkEWO5Pj3vyG+FuR4pMcsPMtxKVK9f36YirhoZ76Bc3TR4J1SJgT3YFiIj69TjGpkKCwTStYyH/Ig/XA+fYqfDw/vyI+mM6dcGnHPb9/rikU0/wCAlTVmRpUWBUU5tMkgNt+E+eAclTZVFWkW031I2+/h4dMEU6sX6fDCxcywYKm5tAxahUa6aDN1nphR7TU0d0xE7lwTHnpx0Ds5wanlEsNVQ+8xFz4Dnp8sA8AyKZdTEF3u7EXJ39AOnj44PqZsGxjnBkz8uWObNm56j0PDE0rfZsz/ABXUYWAo94i9rwBG/O/jgKjm2W4Yx069OWNNT2QG5I3JJ+kbDwwm4vnRcA2+Hywii2ylJI28R4kW5ny5ed8BaySL/v0wEtQn++CUhb46ElEXsYCoFEYX5riQnSCNR62GAOIcWgwu+AvtpYAGIHKJxRQb2ybmlpdjWhlaxJO82kG3+nr6Tg7IZCh7REzBq6ibU9BGrwjSDvhPkeItSM07eF49QbRir4Zx1go1VdI30oFWPIsQB6YE/wAUKm2dA4fmKVMBKdSksAWC7eFjA8se5rMalgEVD/MNKH5GfScc+fidDUY0FjeWLO0/Jfnjc2fVoD1qccgWt/sUQPUnHK3Ktm+tdj2nl8tTYvTyavUU7yGvG6rqIX1jGur2sqtIXLEqLSGCgebSFXyJwlqcTAAHtkHQBdf/AIbKD4xhTm+LliAAzEfiqH6DYemGgmw8EVtLM0R96wCMLhlYf+coS3+mR/NgGt2wCJ7OhTCgkzUM6oO8G7Sdpkn+bpJVGZ+87fGf+PlgapUMxqMfXyxaEKdiuKfZQVOKuy/dLCqd9lBtsFNiet2/mwr9szAwlTWxADAQtyLGVk8+eBg6AAMQJHOD67HDHhmXWpWRTUFVAskJTgybBbKC3mfnh6pAKPhVFadNSdJY/wAcEAReB3dRPjEX8sfY2jIKi6Bopjfnq36KQPXfH2EsFBeXy1Ok5WlBcXZ2I0oAJ1NyEC8bAXM2BDzud9peWWjSOonZ2e3eIP4xIhTsSindsa+P5s06YpZeCWcIgBk1KhbeTuisCdR99hJsBIfEcsFRcurSlMfeNPvPcsT6kn18MFREsV0Uaq7O4AM2A2UAQqr4AQPTG3ibLRpOZAbSQBzvbA1fPQNNL1aPoPzwpzteoFJmZ3m84r2xqpGnI59u9HX8hhllM2Rp8z+eJShWZTIHphxlM+pgG15+v642XF6Q2LMnplhkcx43/KeXng6tW7hB2ghvKD19MIsnVtYyPDDCo00n/pP0x5cofkdl6BeO1JqCbd35Sen7tgIrabX/AHOC+0g01EH8v5nCTOZ7T4nHf8dXjVHJldSYbIM3vH754AzIqzKUqrKQO8ikjykDljPgHF19qFqoGVoAP8N9wDY/uMdP4fl+4PZkaf5bAeg2w85KDpiptq0csyuVzLzooVfMqVHxaBjdW7NZvSW9kJP4da6vS8fOcdXXKnp5/v8Ae+Mnyc7Rve3xxP70ukB2+2cJpEhmR1KsOREEHmCDjKb47NxHs7Qrz7WnJH4tm/3DHLO1HA6mTqQwJptem/Jhax6MJuDi8MsZvQm4rYDRq6Df0w0TOuTC2tvifDyb4Z5RQ1tZ8ATHpbByQXbKY5+EG06pvLz1m+NWYdT+LGZyyKDYbbbz88a6FenpuPQWGJxKMDr5krsxOGXZRNdQ1G32H5n8sJ81VWTpGKPsqIXlbng5/wAcboXDvJ/hT+1gSfXy/XC7M506TFt/7Xx9m88BAUyD8B1wgz2dkkT+744cWJs63JI35nPWif3f9MBIJNzOBGrY11s7pHif39cdscddEJZF5GZrACDhfX4pqmDAHP8AT44VZiqzm/wx4JxeOFLbOWfyW9RNit44KSB4+TRB8ZGAWU2t8sWX+G/Zf7XWNSsJoUiNQ/jbcJ5cz4QOeGyNRjyZKMt0Edl+w9fOD2jTRofxuJLf0LI1f1SB54u8n2BydOAU9ox51GJJ9FgekYo+KZ4KgAgADYbADoOQjErlc8TVqV2aSg0oCYAkktHSwAnffHBLPyVovGMnsYZnsLkmF00eKEj5EkfLCDP9hKagtl8wT0DgX/1rt/twwfjXtA2poQA6iDePhE3EAYGyfEFiFEX29d55nDwTkBuUQT/5dVTTLJWQ1AJ9mAb+AcsJPmB54i6XvD3ye8CpWACJB1cwQeXXHaeGZwkCTcYS9tOy4zSmvlx9+sFkBj2loPL3/rHXF3FVoWOWV/kcuaZ9zSJ3dpnyBP5DHtCnIJJCxeQNZJ5fiAGNrUkcHulW5k1DY+AC/U8sfUKAiNDGOdj63J+mAyqZqR2LwXpmYEuJHlYGPTFZweuVDVa1a9QhYRYZwFsFVQNp35RiWy2VUVACpgd4yeQ66Wtfww1/+LxTUCnoA6JTJJ83bT8gfXCuLb0BukM+K8WNMhkyzKOSypY73O/LxGPMJsv7fN8iqfxEAk+VgPlj7C/itMO/A54Vl2pA5zMEa1pgJIgKzqsx0VFZEHr0wnrKzHvSRvY2J6nqcHdq/tdemyU6ZNJSsGRrdVBgkDYkkufExyxGpWzFGxSooHVTHzGHUW1ZKM0nspNA6Rj18oGFowlodo6g6EeIwzpdolMSqePL54RxkvBdSi/IHV4JOA6nDWXFGvE6R/D88ePnKfj8MD7ZB+tE7QL0zKmD++WHFPjQZGVwQSpAIuJj5YIZKbc19bfXGo8PU7R6X/PCSlGXaHUWujDtPnQxRlIIK7z4n9cL+BcBqZ12hgqrGom5vMADmbHDNuGiw0YK4crUg4FOQ0bGDaeUeOMsnDHUOxJY+UrYaOwaLpamz6l63BPjgz7Y9FhrlI3I54XjizrzqqANr+PmOmCKvaYgAFqVTqHUf2M45p85/tspGPHoYUe1FRabuzLUiYDdOUxB3nfwwmqf4iV57tOiPRj/AOrA2T40mZr+zahTVQpJKkgmI6kiPTA+ZzGUDsoyskcy8DzhV8euK48ajJqSFltWhnT7ZVyAWZFJPJf/AHE9DgPidGpn2UuWIHPlPh0GNVGsKp0UkpU9tuQHUm55YsuApTUAAr3QBPji6Si7SJyeqJIdgAR7zg/vqMLs/wBiqtO9NwfA2Pyx1g5oSBdj0C4ZU+DlwC6hQR+I/ph3ma7OdpHAKnDsyp0lCT4XnyG+GXD+xOfre7QKzzcgf+G7fLHcMvlctRVna4mLDTJtAEGWJ88Df9TqEn2Che7KhQBqvt/UBG/64MMvP9RZNnOMr/g3nWIL1aCerN/6RigyH+FNRbHOJP8A3R5eGvFnQzFUyS7Cw1KVEqfAjdSZG3LffBSLDl13IGuDMxEHpN98UkuXYkZyi9HOeM/4WZvejmKVUgRpYGmfQjUD6xiefsDmtaipoQ/jlpEdRpG/9jOO7UKgIj4dcT3aq9iYlDLA3i4+WEl+K0PDLKTpnMqHCMhQIDO2aqG0C1OfCLbjq2Ba/GgdXsKNKmqgyYvblJHPywQnCWNQMFb3pNtiCLwNgYBtaYxpzXBjDdxrkEgTGoWm14Jj93xPkvZ0Ims6BUbVCho70bfK04G+zX2xUpwtgPc0jfYfU/u2PV4Q5MAN/t/RcVWVUI4E/wDZhjrHYumKOSpqPxD2jeJYz9IHoMSCdlK5EwAP5iBh/wAJzOimtNmUsggwZEcvlA9McXzZ8oVF+SuOGx1xGrIAJ5+uOd5DiJZnpmTpfabwCQZPMxAnFRxGvzGEvAMkRWerEh3JNtrbGepg45sD4wlyKtbVBOcpmFoqIVRcjm36CYxsywCwPHG/iVrg4Uvnhz5emOj4+RvQmSPkq8hmzN8UmTriNVrXNvifTEBk87JkG3Pn8cUnC+IX3x3LRyyViX/ETsqj1PtNKp7L2nv3AUP/ABAbkt0HMTzxD/8AT1E6mrVSNtTaUPmPejyOOpdo2FPKspuNS6fLUDHmAIxElgxAGkTzJgfHBcqDCImqUGZdElUP/Z0xpU+cXb1JxTcC7CqAHrqPBNz/AKifoMNez65RGAFam1Y8zIA/pkAfrivpry+fPHLkzyf4xK8EtsX0uGooACiBsBtj7BOYqhcfY5+HtjcmLxlwMfaeRHoR+xjcznHyGeRxfkTAavBaL2ajTPoP0wFV7FZVifu9Pkf1nFFGM1/fXA5sBF1+wND8LOOkf2wHX7AxdKzTyBH/ADi/Zo3jHgedsbnL2NZzVuxWZF9a4BfgGbUx7OfL/iMdBTOa2IJ0wSL7f84KCj9/39MTWdsrTRz2hwDNkXCoP5n/APbP5YOTs1mlXUlRS0TpDMD6arH1jFuG6fSOuNNWso2v58tvywHlfoNsh0XPixRz0Daf7Y8qU803v5NG+A+erFQubDEzddgRuMHpXSJBBHW/7GNDMpeNhkpIhKXCc0TbKUE8373oVax8xhLV7O5n2mlqTCTIvIP+oEzjrtNRJxsCafAYus7j0kQavyc8yPZJkHeJ1EfhtHxxTcE4W9MAaZ8cPEdTBsemN/2tRvbAeZyBVGGVZQY0ww3mx9ItHlh+M8HFyBziD8B1xzbtVxOmwhlVo2kAkeRO3piBzRuSsr/qP5nCLH9ipmcPJ3nNMrACALm5BMfDn5bCcff9Sp3llUDxPkZG525+GOBKlQrOtv8AcY+uBHzTizLqA6kz6HfFsWDjpMSUV5P0O3EKJv7VAepMD5H54wfjlGmJOYpruIDBuXUAm2OG8Lr+1IpgKW5K4ufJgCPWPQ8q7Idmqh99RSkW74OrqAwJBgRuPUcqyfHsVQTLLNdtKQH3ff8AKwn1E4T1OPms57rT47DyJWSfTCteE5emdTPc2BiTvABjzHxwfSqhUDIAerVPd8AuwJIvY/HEZvkVjFRCy7kQSOVottHpv8sbqGXrnnAtvtYH+KPOb88fUamldbmIvCiPOL6iJ5sfTA2a4kzcwqnqJJBtYyBvEmPzxKhrCalDSP8APpmI5DkOZ23wJVWvfS9OOTabi0Qb/SPPCJuNU0JIG0HUIJ2uCDEH3uvu4Z5DiSVFn2kzcKVIt4deXwwzg/Jk0BZmnWJ+8em3mDG3SI9Zn6YQ8To+yIq+2hhsRYeVzcenwxTVX9qQtMrqMxOwAkSOlxz64W5js/RLaszVLtOwFjdhpBi3eUiLX5iRLwXsZyroQ0+1qsYqCPEbfDlh9Q4qjpppkRzg7nrif4pwsVKqU8vTAUsVLAEgDUVUmbgGLiTzvhbx7gNbIuBq7re6wsD5i8G+3jhpfGxy60xPvnHtWWz1tQg7/Xxwj4lY4R5TjlVdwD488bsxxoPupBwkPjShIo80ZIb8NzZkDrafzxQ0a+nY7Gfj+4xB0M+FMmcb6nGm/CGOOlxZK4lrV42Kn3RNvzGFNPhT1s8qgH2VMKxYDug777TNvTDDsX2d9pT+05prH3En3uk879Bi3NNaQvpHO2w/TEZye1EZUQ3bPgIoqa1IQlpBM+fzw07EdozWoGmzS9MjvHcqdp8RBHwxKdq+1X2hilO6LaeR8h08eeNnZDKsqOZ0mpA8YE/mcFQfDfZnK2VPFeM30pduZ6f3x9gLK5LvEcv3+mPcZY4o3IrvT9MfaugwOTvgnK/ljnaoU91RY/v5Y8pt0+dvyxnz/fTH1QfT8sLRjEmeuNGYAIgMVnG5hf1x6o29cZhRH8RyNWkCQNaHn0nGWT7SFCFddQjyP98V4URtiA4+gFZgAIv+WF4ItHJemOH7Y5Me8XU+KEx8MLuKdrMk6kTVMqR3V0n4m8/riB4j77YXMb47MfxYNWRnl49Dhe0JpMfs6BFJ2YlmP9RJ+mKfg3agPLKdLxdDsTfbqL/IYgCMOeDUh0G/TwOHzYIVdbFxZZ3vo6bkuPIUBrAU5na4jqenzwfl+NZRhK16J/1frt8Mcw4s5IUEmI6+JwlXfHPjwclbZbJSejtWe7QZemmo1FPQIQT8pwLls/TzZIpg6UFybGTsAPj8McqzJ+7TzP0xe9g/dPn+uH+lR2I2Mc72b9obmPphZW7EVCwiCOfLFqPz/TBSbfvocBuuhOTI8djyN2X4Yzy/ZNQbx4GB/fFf/bGqr7pwgeTJLM8B/ChAHOOfnyxhlOEkmL6VtEwIkMIA5kqMVeWUd62NsXwJNhTJbNcL0+775iTEnaIE7c/SMeNRK96CzQLsZO3/ADa2+4w5zHvjzP0xlSHdwzk0jEw1Oq7QxgATH0md4/T105vLMwMklfqAI/fkuKCoPvG/fIYH5/D8sBNjEt/0t2mAASZnSJ5DpzAW++D8hwwUyd2Y7sbkx1k4oAt/30waKYnYcuXlh+TFJPLcLYQxnoepvIuOV9vDnjZkuCmt/mSIMjeZ5neb/WcVwUdOeNoUXsNxg8mBsCGQAG0kD9d8DVsm9caayqVmQYv4E+kD0w6TljKlvgeQWStbsZRbYR5YXVOx2kysfL9MXlX3R++mBjuMPyYLItez7DksY3LwUTdZ9MUbY9RRO2FcmNZA57LZ5K6+zR2pqYXTtHjexw/Op0Irm5EFQZsepHlsMMuKsQLGMKaV2v8AvbGu1Q2+wbJ9lqeqVQA+WH+W4GRe2D+H7fvxwfTw+yTdC8ZCDP549wbUO2PcGgW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9" name="Picture 7"/>
          <p:cNvPicPr>
            <a:picLocks noChangeAspect="1" noChangeArrowheads="1"/>
          </p:cNvPicPr>
          <p:nvPr/>
        </p:nvPicPr>
        <p:blipFill>
          <a:blip r:embed="rId2"/>
          <a:srcRect/>
          <a:stretch>
            <a:fillRect/>
          </a:stretch>
        </p:blipFill>
        <p:spPr bwMode="auto">
          <a:xfrm>
            <a:off x="5672167" y="4572008"/>
            <a:ext cx="3114675" cy="1466850"/>
          </a:xfrm>
          <a:prstGeom prst="rect">
            <a:avLst/>
          </a:prstGeom>
          <a:noFill/>
          <a:ln w="9525">
            <a:noFill/>
            <a:miter lim="800000"/>
            <a:headEnd/>
            <a:tailEnd/>
          </a:ln>
          <a:effectLst/>
        </p:spPr>
      </p:pic>
      <p:pic>
        <p:nvPicPr>
          <p:cNvPr id="3080" name="Picture 8"/>
          <p:cNvPicPr>
            <a:picLocks noChangeAspect="1" noChangeArrowheads="1"/>
          </p:cNvPicPr>
          <p:nvPr/>
        </p:nvPicPr>
        <p:blipFill>
          <a:blip r:embed="rId3"/>
          <a:srcRect/>
          <a:stretch>
            <a:fillRect/>
          </a:stretch>
        </p:blipFill>
        <p:spPr bwMode="auto">
          <a:xfrm>
            <a:off x="2952757" y="4543445"/>
            <a:ext cx="2619375" cy="1743075"/>
          </a:xfrm>
          <a:prstGeom prst="rect">
            <a:avLst/>
          </a:prstGeom>
          <a:noFill/>
          <a:ln w="9525">
            <a:noFill/>
            <a:miter lim="800000"/>
            <a:headEnd/>
            <a:tailEnd/>
          </a:ln>
          <a:effectLst/>
        </p:spPr>
      </p:pic>
      <p:pic>
        <p:nvPicPr>
          <p:cNvPr id="3081" name="Picture 9"/>
          <p:cNvPicPr>
            <a:picLocks noChangeAspect="1" noChangeArrowheads="1"/>
          </p:cNvPicPr>
          <p:nvPr/>
        </p:nvPicPr>
        <p:blipFill>
          <a:blip r:embed="rId4"/>
          <a:srcRect/>
          <a:stretch>
            <a:fillRect/>
          </a:stretch>
        </p:blipFill>
        <p:spPr bwMode="auto">
          <a:xfrm>
            <a:off x="428596" y="4214818"/>
            <a:ext cx="2124075" cy="2152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049238"/>
            <a:ext cx="8215370" cy="2585323"/>
          </a:xfrm>
          <a:prstGeom prst="rect">
            <a:avLst/>
          </a:prstGeom>
        </p:spPr>
        <p:txBody>
          <a:bodyPr wrap="square">
            <a:spAutoFit/>
          </a:bodyPr>
          <a:lstStyle/>
          <a:p>
            <a:pPr algn="just"/>
            <a:r>
              <a:rPr lang="fr-FR" b="1" dirty="0" smtClean="0">
                <a:latin typeface="Times New Roman" pitchFamily="18" charset="0"/>
                <a:cs typeface="Times New Roman" pitchFamily="18" charset="0"/>
              </a:rPr>
              <a:t>1.3. La fabrication du yaourt: </a:t>
            </a:r>
            <a:r>
              <a:rPr lang="fr-FR" dirty="0" smtClean="0">
                <a:latin typeface="Times New Roman" pitchFamily="18" charset="0"/>
                <a:cs typeface="Times New Roman" pitchFamily="18" charset="0"/>
              </a:rPr>
              <a:t>le yaourt est un  produit laitier coagulé obtenu par  fermentation  lactique grâce à l’action de 2 bactéries, </a:t>
            </a:r>
            <a:r>
              <a:rPr lang="fr-FR" i="1" dirty="0" err="1" smtClean="0">
                <a:latin typeface="Times New Roman" pitchFamily="18" charset="0"/>
                <a:cs typeface="Times New Roman" pitchFamily="18" charset="0"/>
              </a:rPr>
              <a:t>Lactobacillus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bulgaricus</a:t>
            </a:r>
            <a:r>
              <a:rPr lang="fr-FR" dirty="0" smtClean="0">
                <a:latin typeface="Times New Roman" pitchFamily="18" charset="0"/>
                <a:cs typeface="Times New Roman" pitchFamily="18" charset="0"/>
              </a:rPr>
              <a:t> </a:t>
            </a:r>
            <a:r>
              <a:rPr lang="fr-FR" i="1" dirty="0" smtClean="0">
                <a:latin typeface="Times New Roman" pitchFamily="18" charset="0"/>
                <a:cs typeface="Times New Roman" pitchFamily="18" charset="0"/>
              </a:rPr>
              <a:t>et  </a:t>
            </a:r>
            <a:r>
              <a:rPr lang="fr-FR" i="1" dirty="0" err="1" smtClean="0">
                <a:latin typeface="Times New Roman" pitchFamily="18" charset="0"/>
                <a:cs typeface="Times New Roman" pitchFamily="18" charset="0"/>
              </a:rPr>
              <a:t>Streptococcus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thermophilus</a:t>
            </a:r>
            <a:r>
              <a:rPr lang="fr-FR" dirty="0" smtClean="0">
                <a:latin typeface="Times New Roman" pitchFamily="18" charset="0"/>
                <a:cs typeface="Times New Roman" pitchFamily="18" charset="0"/>
              </a:rPr>
              <a:t>, sur le lait. </a:t>
            </a:r>
          </a:p>
          <a:p>
            <a:pPr algn="just"/>
            <a:r>
              <a:rPr lang="fr-FR" dirty="0" smtClean="0">
                <a:latin typeface="Times New Roman" pitchFamily="18" charset="0"/>
                <a:cs typeface="Times New Roman" pitchFamily="18" charset="0"/>
              </a:rPr>
              <a:t>Ces deux bactéries sont deux espèces symbiotiques.</a:t>
            </a:r>
          </a:p>
          <a:p>
            <a:pPr algn="just">
              <a:buFont typeface="Arial" charset="0"/>
              <a:buChar char="•"/>
            </a:pPr>
            <a:r>
              <a:rPr lang="fr-FR" dirty="0" smtClean="0">
                <a:latin typeface="Times New Roman" pitchFamily="18" charset="0"/>
                <a:cs typeface="Times New Roman" pitchFamily="18" charset="0"/>
              </a:rPr>
              <a:t>Les acides aminés produits par hydrolyse de la caséine par </a:t>
            </a:r>
            <a:r>
              <a:rPr lang="fr-FR" i="1" dirty="0" err="1" smtClean="0">
                <a:latin typeface="Times New Roman" pitchFamily="18" charset="0"/>
                <a:cs typeface="Times New Roman" pitchFamily="18" charset="0"/>
              </a:rPr>
              <a:t>Lactobacillus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bulgaricus</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stimule  la croissance de </a:t>
            </a:r>
            <a:r>
              <a:rPr lang="fr-FR" i="1" dirty="0" err="1" smtClean="0">
                <a:latin typeface="Times New Roman" pitchFamily="18" charset="0"/>
                <a:cs typeface="Times New Roman" pitchFamily="18" charset="0"/>
              </a:rPr>
              <a:t>Streptococcus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thermophilus</a:t>
            </a:r>
            <a:r>
              <a:rPr lang="fr-FR" i="1" dirty="0" smtClean="0">
                <a:latin typeface="Times New Roman" pitchFamily="18" charset="0"/>
                <a:cs typeface="Times New Roman" pitchFamily="18" charset="0"/>
              </a:rPr>
              <a:t> </a:t>
            </a:r>
          </a:p>
          <a:p>
            <a:pPr algn="just">
              <a:buFont typeface="Arial" charset="0"/>
              <a:buChar char="•"/>
            </a:pPr>
            <a:r>
              <a:rPr lang="fr-FR" dirty="0" smtClean="0">
                <a:latin typeface="Times New Roman" pitchFamily="18" charset="0"/>
                <a:cs typeface="Times New Roman" pitchFamily="18" charset="0"/>
              </a:rPr>
              <a:t>et l’acidification engendrée par le développement de </a:t>
            </a:r>
            <a:r>
              <a:rPr lang="fr-FR" i="1" dirty="0" err="1" smtClean="0">
                <a:latin typeface="Times New Roman" pitchFamily="18" charset="0"/>
                <a:cs typeface="Times New Roman" pitchFamily="18" charset="0"/>
              </a:rPr>
              <a:t>Streptococcus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thermophilus</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(production d’acide lactique par fermentation lactique) place </a:t>
            </a:r>
            <a:r>
              <a:rPr lang="fr-FR" i="1" dirty="0" err="1" smtClean="0">
                <a:latin typeface="Times New Roman" pitchFamily="18" charset="0"/>
                <a:cs typeface="Times New Roman" pitchFamily="18" charset="0"/>
              </a:rPr>
              <a:t>Lactobacillus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bulgaricus</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dans les conditions optimales de croissance.  </a:t>
            </a:r>
            <a:endParaRPr lang="fr-FR" dirty="0">
              <a:latin typeface="Times New Roman" pitchFamily="18" charset="0"/>
              <a:cs typeface="Times New Roman" pitchFamily="18" charset="0"/>
            </a:endParaRPr>
          </a:p>
        </p:txBody>
      </p:sp>
      <p:pic>
        <p:nvPicPr>
          <p:cNvPr id="98306" name="Picture 2"/>
          <p:cNvPicPr>
            <a:picLocks noChangeAspect="1" noChangeArrowheads="1"/>
          </p:cNvPicPr>
          <p:nvPr/>
        </p:nvPicPr>
        <p:blipFill>
          <a:blip r:embed="rId2"/>
          <a:srcRect/>
          <a:stretch>
            <a:fillRect/>
          </a:stretch>
        </p:blipFill>
        <p:spPr bwMode="auto">
          <a:xfrm>
            <a:off x="2428860" y="4500570"/>
            <a:ext cx="1587897" cy="1271583"/>
          </a:xfrm>
          <a:prstGeom prst="rect">
            <a:avLst/>
          </a:prstGeom>
          <a:noFill/>
          <a:ln w="9525">
            <a:noFill/>
            <a:miter lim="800000"/>
            <a:headEnd/>
            <a:tailEnd/>
          </a:ln>
          <a:effectLst/>
        </p:spPr>
      </p:pic>
      <p:pic>
        <p:nvPicPr>
          <p:cNvPr id="98307" name="Picture 3"/>
          <p:cNvPicPr>
            <a:picLocks noChangeAspect="1" noChangeArrowheads="1"/>
          </p:cNvPicPr>
          <p:nvPr/>
        </p:nvPicPr>
        <p:blipFill>
          <a:blip r:embed="rId3" cstate="print"/>
          <a:srcRect/>
          <a:stretch>
            <a:fillRect/>
          </a:stretch>
        </p:blipFill>
        <p:spPr bwMode="auto">
          <a:xfrm>
            <a:off x="357158" y="4500570"/>
            <a:ext cx="1827791" cy="1304378"/>
          </a:xfrm>
          <a:prstGeom prst="rect">
            <a:avLst/>
          </a:prstGeom>
          <a:noFill/>
          <a:ln w="9525">
            <a:noFill/>
            <a:miter lim="800000"/>
            <a:headEnd/>
            <a:tailEnd/>
          </a:ln>
          <a:effectLst/>
        </p:spPr>
      </p:pic>
      <p:pic>
        <p:nvPicPr>
          <p:cNvPr id="98309" name="Picture 5"/>
          <p:cNvPicPr>
            <a:picLocks noChangeAspect="1" noChangeArrowheads="1"/>
          </p:cNvPicPr>
          <p:nvPr/>
        </p:nvPicPr>
        <p:blipFill>
          <a:blip r:embed="rId4"/>
          <a:srcRect/>
          <a:stretch>
            <a:fillRect/>
          </a:stretch>
        </p:blipFill>
        <p:spPr bwMode="auto">
          <a:xfrm>
            <a:off x="6429388" y="4214818"/>
            <a:ext cx="1571636" cy="1571636"/>
          </a:xfrm>
          <a:prstGeom prst="rect">
            <a:avLst/>
          </a:prstGeom>
          <a:noFill/>
          <a:ln w="9525">
            <a:noFill/>
            <a:miter lim="800000"/>
            <a:headEnd/>
            <a:tailEnd/>
          </a:ln>
          <a:effectLst/>
        </p:spPr>
      </p:pic>
      <p:pic>
        <p:nvPicPr>
          <p:cNvPr id="98310" name="Picture 6"/>
          <p:cNvPicPr>
            <a:picLocks noChangeAspect="1" noChangeArrowheads="1"/>
          </p:cNvPicPr>
          <p:nvPr/>
        </p:nvPicPr>
        <p:blipFill>
          <a:blip r:embed="rId5"/>
          <a:srcRect/>
          <a:stretch>
            <a:fillRect/>
          </a:stretch>
        </p:blipFill>
        <p:spPr bwMode="auto">
          <a:xfrm>
            <a:off x="4214810" y="4357694"/>
            <a:ext cx="1357322" cy="14745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14290"/>
            <a:ext cx="8786842" cy="4247317"/>
          </a:xfrm>
          <a:prstGeom prst="rect">
            <a:avLst/>
          </a:prstGeom>
        </p:spPr>
        <p:txBody>
          <a:bodyPr wrap="square">
            <a:spAutoFit/>
          </a:bodyPr>
          <a:lstStyle/>
          <a:p>
            <a:r>
              <a:rPr lang="fr-FR" b="1" dirty="0" smtClean="0">
                <a:latin typeface="Times New Roman" pitchFamily="18" charset="0"/>
                <a:cs typeface="Times New Roman" pitchFamily="18" charset="0"/>
              </a:rPr>
              <a:t>1.4. fabrication du fromagère</a:t>
            </a:r>
          </a:p>
          <a:p>
            <a:r>
              <a:rPr lang="fr-FR" b="1" dirty="0" smtClean="0">
                <a:latin typeface="Times New Roman" pitchFamily="18" charset="0"/>
                <a:cs typeface="Times New Roman" pitchFamily="18" charset="0"/>
              </a:rPr>
              <a:t>Dans le domaine de la fabrication fromagère, de multiples microorganismes utiles sont impliqués comme les bactéries, les moisissures, les levures.</a:t>
            </a:r>
          </a:p>
          <a:p>
            <a:r>
              <a:rPr lang="fr-FR" b="1" dirty="0" smtClean="0">
                <a:latin typeface="Times New Roman" pitchFamily="18" charset="0"/>
                <a:cs typeface="Times New Roman" pitchFamily="18" charset="0"/>
              </a:rPr>
              <a:t> </a:t>
            </a:r>
          </a:p>
          <a:p>
            <a:r>
              <a:rPr lang="fr-FR" b="1" u="sng" dirty="0" smtClean="0">
                <a:latin typeface="Times New Roman" pitchFamily="18" charset="0"/>
                <a:cs typeface="Times New Roman" pitchFamily="18" charset="0"/>
              </a:rPr>
              <a:t>a. Les bactéries</a:t>
            </a:r>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dirty="0" smtClean="0">
                <a:latin typeface="Times New Roman" pitchFamily="18" charset="0"/>
                <a:cs typeface="Times New Roman" pitchFamily="18" charset="0"/>
              </a:rPr>
              <a:t>            − </a:t>
            </a:r>
            <a:r>
              <a:rPr lang="fr-FR" i="1" dirty="0" smtClean="0">
                <a:latin typeface="Times New Roman" pitchFamily="18" charset="0"/>
                <a:cs typeface="Times New Roman" pitchFamily="18" charset="0"/>
              </a:rPr>
              <a:t>les </a:t>
            </a:r>
            <a:r>
              <a:rPr lang="fr-FR" i="1" dirty="0" err="1" smtClean="0">
                <a:latin typeface="Times New Roman" pitchFamily="18" charset="0"/>
                <a:cs typeface="Times New Roman" pitchFamily="18" charset="0"/>
              </a:rPr>
              <a:t>bactéries;lactiques</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 Ce sont des bactéries produisant de l’acide lactique par fermentation lactique.  Elles ont pour rôles essentiels d’acidifier le lait et le caillé, de participer à la formation du goût (protéolyse, production d’arômes) et de la texture des produits laitiers. Ces bactéries sont maintenant largement utilisées sous formes de levains sélectionnés.</a:t>
            </a:r>
          </a:p>
          <a:p>
            <a:r>
              <a:rPr lang="fr-FR" dirty="0" smtClean="0">
                <a:latin typeface="Times New Roman" pitchFamily="18" charset="0"/>
                <a:cs typeface="Times New Roman" pitchFamily="18" charset="0"/>
              </a:rPr>
              <a:t>            − </a:t>
            </a:r>
            <a:r>
              <a:rPr lang="fr-FR" i="1" dirty="0" smtClean="0">
                <a:latin typeface="Times New Roman" pitchFamily="18" charset="0"/>
                <a:cs typeface="Times New Roman" pitchFamily="18" charset="0"/>
              </a:rPr>
              <a:t>les bactéries </a:t>
            </a:r>
            <a:r>
              <a:rPr lang="fr-FR" i="1" dirty="0" err="1" smtClean="0">
                <a:latin typeface="Times New Roman" pitchFamily="18" charset="0"/>
                <a:cs typeface="Times New Roman" pitchFamily="18" charset="0"/>
              </a:rPr>
              <a:t>propioniques</a:t>
            </a:r>
            <a:r>
              <a:rPr lang="fr-FR" dirty="0" smtClean="0">
                <a:latin typeface="Times New Roman" pitchFamily="18" charset="0"/>
                <a:cs typeface="Times New Roman" pitchFamily="18" charset="0"/>
              </a:rPr>
              <a:t>. Ce sont des bactéries fermentant les lactates pour donner de l’acide acétique et </a:t>
            </a:r>
            <a:r>
              <a:rPr lang="fr-FR" dirty="0" err="1" smtClean="0">
                <a:latin typeface="Times New Roman" pitchFamily="18" charset="0"/>
                <a:cs typeface="Times New Roman" pitchFamily="18" charset="0"/>
              </a:rPr>
              <a:t>propionique</a:t>
            </a:r>
            <a:r>
              <a:rPr lang="fr-FR" dirty="0" smtClean="0">
                <a:latin typeface="Times New Roman" pitchFamily="18" charset="0"/>
                <a:cs typeface="Times New Roman" pitchFamily="18" charset="0"/>
              </a:rPr>
              <a:t>, ainsi que du CO2 (fermentation </a:t>
            </a:r>
            <a:r>
              <a:rPr lang="fr-FR" dirty="0" err="1" smtClean="0">
                <a:latin typeface="Times New Roman" pitchFamily="18" charset="0"/>
                <a:cs typeface="Times New Roman" pitchFamily="18" charset="0"/>
              </a:rPr>
              <a:t>propionique</a:t>
            </a:r>
            <a:r>
              <a:rPr lang="fr-FR" dirty="0" smtClean="0">
                <a:latin typeface="Times New Roman" pitchFamily="18" charset="0"/>
                <a:cs typeface="Times New Roman" pitchFamily="18" charset="0"/>
              </a:rPr>
              <a:t>). Ils participent à la formation du goût et de l’ouverture des  fromages  à pâte pressée cuite (Emmental et Gruyère).</a:t>
            </a:r>
          </a:p>
          <a:p>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pic>
        <p:nvPicPr>
          <p:cNvPr id="99330" name="Picture 2"/>
          <p:cNvPicPr>
            <a:picLocks noChangeAspect="1" noChangeArrowheads="1"/>
          </p:cNvPicPr>
          <p:nvPr/>
        </p:nvPicPr>
        <p:blipFill>
          <a:blip r:embed="rId2"/>
          <a:srcRect/>
          <a:stretch>
            <a:fillRect/>
          </a:stretch>
        </p:blipFill>
        <p:spPr bwMode="auto">
          <a:xfrm>
            <a:off x="1428743" y="4214818"/>
            <a:ext cx="2143125" cy="2143125"/>
          </a:xfrm>
          <a:prstGeom prst="rect">
            <a:avLst/>
          </a:prstGeom>
          <a:noFill/>
          <a:ln w="9525">
            <a:noFill/>
            <a:miter lim="800000"/>
            <a:headEnd/>
            <a:tailEnd/>
          </a:ln>
          <a:effectLst/>
        </p:spPr>
      </p:pic>
      <p:sp>
        <p:nvSpPr>
          <p:cNvPr id="4" name="Rectangle 3"/>
          <p:cNvSpPr/>
          <p:nvPr/>
        </p:nvSpPr>
        <p:spPr>
          <a:xfrm>
            <a:off x="1849993" y="6357958"/>
            <a:ext cx="1221809" cy="369332"/>
          </a:xfrm>
          <a:prstGeom prst="rect">
            <a:avLst/>
          </a:prstGeom>
        </p:spPr>
        <p:txBody>
          <a:bodyPr wrap="none">
            <a:spAutoFit/>
          </a:bodyPr>
          <a:lstStyle/>
          <a:p>
            <a:r>
              <a:rPr lang="fr-FR" dirty="0" smtClean="0"/>
              <a:t>Emmental</a:t>
            </a:r>
            <a:endParaRPr lang="fr-FR" dirty="0"/>
          </a:p>
        </p:txBody>
      </p:sp>
      <p:pic>
        <p:nvPicPr>
          <p:cNvPr id="99331" name="Picture 3"/>
          <p:cNvPicPr>
            <a:picLocks noChangeAspect="1" noChangeArrowheads="1"/>
          </p:cNvPicPr>
          <p:nvPr/>
        </p:nvPicPr>
        <p:blipFill>
          <a:blip r:embed="rId3"/>
          <a:srcRect/>
          <a:stretch>
            <a:fillRect/>
          </a:stretch>
        </p:blipFill>
        <p:spPr bwMode="auto">
          <a:xfrm>
            <a:off x="4429124" y="4286256"/>
            <a:ext cx="2619375" cy="1928826"/>
          </a:xfrm>
          <a:prstGeom prst="rect">
            <a:avLst/>
          </a:prstGeom>
          <a:noFill/>
          <a:ln w="9525">
            <a:noFill/>
            <a:miter lim="800000"/>
            <a:headEnd/>
            <a:tailEnd/>
          </a:ln>
          <a:effectLst/>
        </p:spPr>
      </p:pic>
      <p:sp>
        <p:nvSpPr>
          <p:cNvPr id="6" name="Rectangle 5"/>
          <p:cNvSpPr/>
          <p:nvPr/>
        </p:nvSpPr>
        <p:spPr>
          <a:xfrm>
            <a:off x="5286380" y="6345816"/>
            <a:ext cx="974882" cy="369332"/>
          </a:xfrm>
          <a:prstGeom prst="rect">
            <a:avLst/>
          </a:prstGeom>
        </p:spPr>
        <p:txBody>
          <a:bodyPr wrap="none">
            <a:spAutoFit/>
          </a:bodyPr>
          <a:lstStyle/>
          <a:p>
            <a:r>
              <a:rPr lang="fr-FR" dirty="0" smtClean="0"/>
              <a:t>Gruyère</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028343"/>
            <a:ext cx="8643966" cy="1477328"/>
          </a:xfrm>
          <a:prstGeom prst="rect">
            <a:avLst/>
          </a:prstGeom>
        </p:spPr>
        <p:txBody>
          <a:bodyPr wrap="square">
            <a:spAutoFit/>
          </a:bodyPr>
          <a:lstStyle/>
          <a:p>
            <a:pPr algn="just"/>
            <a:r>
              <a:rPr lang="fr-FR" dirty="0" smtClean="0"/>
              <a:t>− </a:t>
            </a:r>
            <a:r>
              <a:rPr lang="fr-FR" b="1" dirty="0" smtClean="0"/>
              <a:t>les microcoques, les staphylocoques non pathogènes</a:t>
            </a:r>
            <a:r>
              <a:rPr lang="fr-FR" i="1" dirty="0" smtClean="0"/>
              <a:t>. </a:t>
            </a:r>
            <a:r>
              <a:rPr lang="fr-FR" dirty="0" smtClean="0"/>
              <a:t>la formation du goût des fromages, notamment des fromages à croûte lavée, fleurie ou croûte mixte (Munster, Camembert, Pont l’Evêque, etc.…).Ce sont des bactéries constituant de la flore de surface des fromages affinés. Ils jouent un rôle essentiel dans l'affinage du Fromage. </a:t>
            </a:r>
          </a:p>
          <a:p>
            <a:pPr algn="just"/>
            <a:r>
              <a:rPr lang="fr-FR" dirty="0" smtClean="0"/>
              <a:t>  </a:t>
            </a:r>
            <a:endParaRPr lang="fr-FR" dirty="0"/>
          </a:p>
        </p:txBody>
      </p:sp>
      <p:sp>
        <p:nvSpPr>
          <p:cNvPr id="3" name="Rectangle 2"/>
          <p:cNvSpPr/>
          <p:nvPr/>
        </p:nvSpPr>
        <p:spPr>
          <a:xfrm>
            <a:off x="71438" y="5157629"/>
            <a:ext cx="8858280" cy="1200329"/>
          </a:xfrm>
          <a:prstGeom prst="rect">
            <a:avLst/>
          </a:prstGeom>
        </p:spPr>
        <p:txBody>
          <a:bodyPr wrap="square">
            <a:spAutoFit/>
          </a:bodyPr>
          <a:lstStyle/>
          <a:p>
            <a:pPr algn="just"/>
            <a:r>
              <a:rPr lang="fr-FR" dirty="0" smtClean="0">
                <a:latin typeface="Times New Roman" pitchFamily="18" charset="0"/>
                <a:cs typeface="Times New Roman" pitchFamily="18" charset="0"/>
              </a:rPr>
              <a:t>   Les levures sont retrouvées de manière plus importante (en moyenne 100 fois plus) à la surfaces des fromages (à pâte molle notamment) qu’à l’intérieur. Elles interviennent dans la désacidification de la pâte en début d’affinage, permettant ainsi l’implantation ultérieure d’une flore acide et interviennent également dans la formation du goût.</a:t>
            </a:r>
            <a:endParaRPr lang="fr-FR" dirty="0">
              <a:latin typeface="Times New Roman" pitchFamily="18" charset="0"/>
              <a:cs typeface="Times New Roman" pitchFamily="18" charset="0"/>
            </a:endParaRPr>
          </a:p>
        </p:txBody>
      </p:sp>
      <p:pic>
        <p:nvPicPr>
          <p:cNvPr id="100355" name="Picture 3"/>
          <p:cNvPicPr>
            <a:picLocks noChangeAspect="1" noChangeArrowheads="1"/>
          </p:cNvPicPr>
          <p:nvPr/>
        </p:nvPicPr>
        <p:blipFill>
          <a:blip r:embed="rId2"/>
          <a:srcRect/>
          <a:stretch>
            <a:fillRect/>
          </a:stretch>
        </p:blipFill>
        <p:spPr bwMode="auto">
          <a:xfrm>
            <a:off x="571472" y="2571744"/>
            <a:ext cx="2133600" cy="2000250"/>
          </a:xfrm>
          <a:prstGeom prst="rect">
            <a:avLst/>
          </a:prstGeom>
          <a:noFill/>
          <a:ln w="9525">
            <a:noFill/>
            <a:miter lim="800000"/>
            <a:headEnd/>
            <a:tailEnd/>
          </a:ln>
          <a:effectLst/>
        </p:spPr>
      </p:pic>
      <p:sp>
        <p:nvSpPr>
          <p:cNvPr id="6" name="Rectangle 5"/>
          <p:cNvSpPr/>
          <p:nvPr/>
        </p:nvSpPr>
        <p:spPr>
          <a:xfrm>
            <a:off x="1071538" y="4643446"/>
            <a:ext cx="1103828" cy="369332"/>
          </a:xfrm>
          <a:prstGeom prst="rect">
            <a:avLst/>
          </a:prstGeom>
        </p:spPr>
        <p:txBody>
          <a:bodyPr wrap="none">
            <a:spAutoFit/>
          </a:bodyPr>
          <a:lstStyle/>
          <a:p>
            <a:r>
              <a:rPr lang="fr-FR" b="1" dirty="0" smtClean="0"/>
              <a:t>Munster</a:t>
            </a:r>
            <a:endParaRPr lang="fr-FR" b="1" dirty="0"/>
          </a:p>
        </p:txBody>
      </p:sp>
      <p:pic>
        <p:nvPicPr>
          <p:cNvPr id="100356" name="Picture 4"/>
          <p:cNvPicPr>
            <a:picLocks noChangeAspect="1" noChangeArrowheads="1"/>
          </p:cNvPicPr>
          <p:nvPr/>
        </p:nvPicPr>
        <p:blipFill>
          <a:blip r:embed="rId3"/>
          <a:srcRect/>
          <a:stretch>
            <a:fillRect/>
          </a:stretch>
        </p:blipFill>
        <p:spPr bwMode="auto">
          <a:xfrm>
            <a:off x="5786446" y="2714620"/>
            <a:ext cx="2857500" cy="1600200"/>
          </a:xfrm>
          <a:prstGeom prst="rect">
            <a:avLst/>
          </a:prstGeom>
          <a:noFill/>
          <a:ln w="9525">
            <a:noFill/>
            <a:miter lim="800000"/>
            <a:headEnd/>
            <a:tailEnd/>
          </a:ln>
          <a:effectLst/>
        </p:spPr>
      </p:pic>
      <p:sp>
        <p:nvSpPr>
          <p:cNvPr id="8" name="Rectangle 7"/>
          <p:cNvSpPr/>
          <p:nvPr/>
        </p:nvSpPr>
        <p:spPr>
          <a:xfrm>
            <a:off x="6643702" y="4429132"/>
            <a:ext cx="1655903" cy="369332"/>
          </a:xfrm>
          <a:prstGeom prst="rect">
            <a:avLst/>
          </a:prstGeom>
        </p:spPr>
        <p:txBody>
          <a:bodyPr wrap="none">
            <a:spAutoFit/>
          </a:bodyPr>
          <a:lstStyle/>
          <a:p>
            <a:r>
              <a:rPr lang="fr-FR" b="1" dirty="0" smtClean="0"/>
              <a:t>Pont l’Evêque</a:t>
            </a:r>
            <a:endParaRPr lang="fr-FR" b="1" dirty="0"/>
          </a:p>
        </p:txBody>
      </p:sp>
      <p:pic>
        <p:nvPicPr>
          <p:cNvPr id="100357" name="Picture 5"/>
          <p:cNvPicPr>
            <a:picLocks noChangeAspect="1" noChangeArrowheads="1"/>
          </p:cNvPicPr>
          <p:nvPr/>
        </p:nvPicPr>
        <p:blipFill>
          <a:blip r:embed="rId4"/>
          <a:srcRect/>
          <a:stretch>
            <a:fillRect/>
          </a:stretch>
        </p:blipFill>
        <p:spPr bwMode="auto">
          <a:xfrm>
            <a:off x="2928926" y="2714620"/>
            <a:ext cx="2676525" cy="1704975"/>
          </a:xfrm>
          <a:prstGeom prst="rect">
            <a:avLst/>
          </a:prstGeom>
          <a:noFill/>
          <a:ln w="9525">
            <a:noFill/>
            <a:miter lim="800000"/>
            <a:headEnd/>
            <a:tailEnd/>
          </a:ln>
          <a:effectLst/>
        </p:spPr>
      </p:pic>
      <p:sp>
        <p:nvSpPr>
          <p:cNvPr id="10" name="Rectangle 9"/>
          <p:cNvSpPr/>
          <p:nvPr/>
        </p:nvSpPr>
        <p:spPr>
          <a:xfrm>
            <a:off x="3571868" y="4572008"/>
            <a:ext cx="1471878" cy="369332"/>
          </a:xfrm>
          <a:prstGeom prst="rect">
            <a:avLst/>
          </a:prstGeom>
        </p:spPr>
        <p:txBody>
          <a:bodyPr wrap="none">
            <a:spAutoFit/>
          </a:bodyPr>
          <a:lstStyle/>
          <a:p>
            <a:r>
              <a:rPr lang="fr-FR" b="1" dirty="0" smtClean="0"/>
              <a:t>Camembert</a:t>
            </a:r>
            <a:endParaRPr lang="fr-F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642918"/>
            <a:ext cx="8501090" cy="3693319"/>
          </a:xfrm>
          <a:prstGeom prst="rect">
            <a:avLst/>
          </a:prstGeom>
        </p:spPr>
        <p:txBody>
          <a:bodyPr wrap="square">
            <a:spAutoFit/>
          </a:bodyPr>
          <a:lstStyle/>
          <a:p>
            <a:pPr algn="just"/>
            <a:r>
              <a:rPr lang="fr-FR" b="1" u="sng" dirty="0" smtClean="0"/>
              <a:t>Les moisissures</a:t>
            </a:r>
            <a:r>
              <a:rPr lang="fr-FR" b="1" dirty="0" smtClean="0"/>
              <a:t> :</a:t>
            </a:r>
            <a:r>
              <a:rPr lang="fr-FR" dirty="0" smtClean="0"/>
              <a:t> Penicillium </a:t>
            </a:r>
            <a:r>
              <a:rPr lang="fr-FR" dirty="0" err="1" smtClean="0"/>
              <a:t>camemberti</a:t>
            </a:r>
            <a:r>
              <a:rPr lang="fr-FR" dirty="0" smtClean="0"/>
              <a:t>, Penicillium </a:t>
            </a:r>
            <a:r>
              <a:rPr lang="fr-FR" dirty="0" err="1" smtClean="0"/>
              <a:t>roqueforti</a:t>
            </a:r>
            <a:r>
              <a:rPr lang="fr-FR" dirty="0" smtClean="0"/>
              <a:t>, Mucor,...</a:t>
            </a:r>
          </a:p>
          <a:p>
            <a:pPr algn="just"/>
            <a:r>
              <a:rPr lang="fr-FR" dirty="0" smtClean="0"/>
              <a:t> </a:t>
            </a:r>
            <a:br>
              <a:rPr lang="fr-FR" dirty="0" smtClean="0"/>
            </a:br>
            <a:r>
              <a:rPr lang="fr-FR" dirty="0" smtClean="0"/>
              <a:t>     </a:t>
            </a:r>
            <a:r>
              <a:rPr lang="fr-FR" b="1" dirty="0" smtClean="0"/>
              <a:t>Penicillium </a:t>
            </a:r>
            <a:r>
              <a:rPr lang="fr-FR" b="1" dirty="0" err="1" smtClean="0"/>
              <a:t>camemberti</a:t>
            </a:r>
            <a:r>
              <a:rPr lang="fr-FR" dirty="0" smtClean="0"/>
              <a:t> (Ascomycète) est présent à la surface des fromages à pâte molle à croûte fleurie comme le </a:t>
            </a:r>
            <a:r>
              <a:rPr lang="fr-FR" i="1" dirty="0" smtClean="0"/>
              <a:t> </a:t>
            </a:r>
            <a:r>
              <a:rPr lang="fr-FR" dirty="0" smtClean="0"/>
              <a:t>Camembert  ou les fromages de chèvre.</a:t>
            </a:r>
          </a:p>
          <a:p>
            <a:pPr algn="just"/>
            <a:r>
              <a:rPr lang="fr-FR" b="1" dirty="0" smtClean="0"/>
              <a:t>     Penicillium </a:t>
            </a:r>
            <a:r>
              <a:rPr lang="fr-FR" b="1" dirty="0" err="1" smtClean="0"/>
              <a:t>roqueforti</a:t>
            </a:r>
            <a:r>
              <a:rPr lang="fr-FR" dirty="0" smtClean="0"/>
              <a:t>  (Ascomycète) est la moisissure interne des bleus comme le Bleu d’auvergne (lait de vache) ou le Roquefort  (lait de brebis).</a:t>
            </a:r>
          </a:p>
          <a:p>
            <a:pPr algn="just"/>
            <a:r>
              <a:rPr lang="fr-FR" dirty="0" smtClean="0"/>
              <a:t>     </a:t>
            </a:r>
            <a:r>
              <a:rPr lang="fr-FR" b="1" dirty="0" smtClean="0"/>
              <a:t>Mucor</a:t>
            </a:r>
            <a:r>
              <a:rPr lang="fr-FR" dirty="0" smtClean="0"/>
              <a:t> (Zygomycètes) est la moisissure  dominante à la surface de la Tomme de Savoie et est présente également à la surface du  Saint Nectaire fermier. </a:t>
            </a:r>
          </a:p>
          <a:p>
            <a:pPr algn="just"/>
            <a:endParaRPr lang="fr-FR" dirty="0" smtClean="0"/>
          </a:p>
          <a:p>
            <a:pPr algn="just"/>
            <a:r>
              <a:rPr lang="fr-FR" dirty="0" smtClean="0"/>
              <a:t>Par leurs aptitudes biochimiques, les moisissures jouent un rôle déterminant dans la formation des caractéristiques sensorielles des fromages.</a:t>
            </a:r>
            <a:br>
              <a:rPr lang="fr-FR" dirty="0" smtClean="0"/>
            </a:br>
            <a:endParaRPr lang="fr-FR" dirty="0" smtClean="0"/>
          </a:p>
          <a:p>
            <a:pPr algn="just"/>
            <a:endParaRPr lang="fr-FR" dirty="0"/>
          </a:p>
        </p:txBody>
      </p:sp>
      <p:pic>
        <p:nvPicPr>
          <p:cNvPr id="101378" name="Picture 2"/>
          <p:cNvPicPr>
            <a:picLocks noChangeAspect="1" noChangeArrowheads="1"/>
          </p:cNvPicPr>
          <p:nvPr/>
        </p:nvPicPr>
        <p:blipFill>
          <a:blip r:embed="rId2"/>
          <a:srcRect/>
          <a:stretch>
            <a:fillRect/>
          </a:stretch>
        </p:blipFill>
        <p:spPr bwMode="auto">
          <a:xfrm>
            <a:off x="214283" y="3857629"/>
            <a:ext cx="1714512" cy="1714512"/>
          </a:xfrm>
          <a:prstGeom prst="rect">
            <a:avLst/>
          </a:prstGeom>
          <a:noFill/>
          <a:ln w="9525">
            <a:noFill/>
            <a:miter lim="800000"/>
            <a:headEnd/>
            <a:tailEnd/>
          </a:ln>
          <a:effectLst/>
        </p:spPr>
      </p:pic>
      <p:sp>
        <p:nvSpPr>
          <p:cNvPr id="4" name="Rectangle 3"/>
          <p:cNvSpPr/>
          <p:nvPr/>
        </p:nvSpPr>
        <p:spPr>
          <a:xfrm>
            <a:off x="285720" y="5643578"/>
            <a:ext cx="1753044" cy="369332"/>
          </a:xfrm>
          <a:prstGeom prst="rect">
            <a:avLst/>
          </a:prstGeom>
        </p:spPr>
        <p:txBody>
          <a:bodyPr wrap="none">
            <a:spAutoFit/>
          </a:bodyPr>
          <a:lstStyle/>
          <a:p>
            <a:r>
              <a:rPr lang="fr-FR" dirty="0" smtClean="0"/>
              <a:t>Bleu d’auvergne</a:t>
            </a:r>
            <a:endParaRPr lang="fr-FR" dirty="0"/>
          </a:p>
        </p:txBody>
      </p:sp>
      <p:pic>
        <p:nvPicPr>
          <p:cNvPr id="101379" name="Picture 3"/>
          <p:cNvPicPr>
            <a:picLocks noChangeAspect="1" noChangeArrowheads="1"/>
          </p:cNvPicPr>
          <p:nvPr/>
        </p:nvPicPr>
        <p:blipFill>
          <a:blip r:embed="rId3"/>
          <a:srcRect/>
          <a:stretch>
            <a:fillRect/>
          </a:stretch>
        </p:blipFill>
        <p:spPr bwMode="auto">
          <a:xfrm>
            <a:off x="2000232" y="4000504"/>
            <a:ext cx="3095625" cy="1371600"/>
          </a:xfrm>
          <a:prstGeom prst="rect">
            <a:avLst/>
          </a:prstGeom>
          <a:noFill/>
          <a:ln w="9525">
            <a:noFill/>
            <a:miter lim="800000"/>
            <a:headEnd/>
            <a:tailEnd/>
          </a:ln>
          <a:effectLst/>
        </p:spPr>
      </p:pic>
      <p:pic>
        <p:nvPicPr>
          <p:cNvPr id="101380" name="Picture 4"/>
          <p:cNvPicPr>
            <a:picLocks noChangeAspect="1" noChangeArrowheads="1"/>
          </p:cNvPicPr>
          <p:nvPr/>
        </p:nvPicPr>
        <p:blipFill>
          <a:blip r:embed="rId4"/>
          <a:srcRect/>
          <a:stretch>
            <a:fillRect/>
          </a:stretch>
        </p:blipFill>
        <p:spPr bwMode="auto">
          <a:xfrm>
            <a:off x="5286380" y="4143380"/>
            <a:ext cx="1651551" cy="1119183"/>
          </a:xfrm>
          <a:prstGeom prst="rect">
            <a:avLst/>
          </a:prstGeom>
          <a:noFill/>
          <a:ln w="9525">
            <a:noFill/>
            <a:miter lim="800000"/>
            <a:headEnd/>
            <a:tailEnd/>
          </a:ln>
          <a:effectLst/>
        </p:spPr>
      </p:pic>
      <p:sp>
        <p:nvSpPr>
          <p:cNvPr id="7" name="Rectangle 6"/>
          <p:cNvSpPr/>
          <p:nvPr/>
        </p:nvSpPr>
        <p:spPr>
          <a:xfrm>
            <a:off x="2928926" y="5357826"/>
            <a:ext cx="1239955" cy="369332"/>
          </a:xfrm>
          <a:prstGeom prst="rect">
            <a:avLst/>
          </a:prstGeom>
        </p:spPr>
        <p:txBody>
          <a:bodyPr wrap="none">
            <a:spAutoFit/>
          </a:bodyPr>
          <a:lstStyle/>
          <a:p>
            <a:r>
              <a:rPr lang="fr-FR" dirty="0" smtClean="0"/>
              <a:t>Roquefort </a:t>
            </a:r>
            <a:endParaRPr lang="fr-FR" dirty="0"/>
          </a:p>
        </p:txBody>
      </p:sp>
      <p:sp>
        <p:nvSpPr>
          <p:cNvPr id="8" name="Rectangle 7"/>
          <p:cNvSpPr/>
          <p:nvPr/>
        </p:nvSpPr>
        <p:spPr>
          <a:xfrm>
            <a:off x="5429256" y="5214950"/>
            <a:ext cx="1160767" cy="646331"/>
          </a:xfrm>
          <a:prstGeom prst="rect">
            <a:avLst/>
          </a:prstGeom>
        </p:spPr>
        <p:txBody>
          <a:bodyPr wrap="none">
            <a:spAutoFit/>
          </a:bodyPr>
          <a:lstStyle/>
          <a:p>
            <a:r>
              <a:rPr lang="fr-FR" dirty="0" smtClean="0"/>
              <a:t>Tomme </a:t>
            </a:r>
          </a:p>
          <a:p>
            <a:r>
              <a:rPr lang="fr-FR" dirty="0" smtClean="0"/>
              <a:t>de Savoie </a:t>
            </a:r>
            <a:endParaRPr lang="fr-FR" dirty="0"/>
          </a:p>
        </p:txBody>
      </p:sp>
      <p:pic>
        <p:nvPicPr>
          <p:cNvPr id="101381" name="Picture 5"/>
          <p:cNvPicPr>
            <a:picLocks noChangeAspect="1" noChangeArrowheads="1"/>
          </p:cNvPicPr>
          <p:nvPr/>
        </p:nvPicPr>
        <p:blipFill>
          <a:blip r:embed="rId5"/>
          <a:srcRect/>
          <a:stretch>
            <a:fillRect/>
          </a:stretch>
        </p:blipFill>
        <p:spPr bwMode="auto">
          <a:xfrm>
            <a:off x="7072330" y="4147720"/>
            <a:ext cx="1857356" cy="1148184"/>
          </a:xfrm>
          <a:prstGeom prst="rect">
            <a:avLst/>
          </a:prstGeom>
          <a:noFill/>
          <a:ln w="9525">
            <a:noFill/>
            <a:miter lim="800000"/>
            <a:headEnd/>
            <a:tailEnd/>
          </a:ln>
          <a:effectLst/>
        </p:spPr>
      </p:pic>
      <p:sp>
        <p:nvSpPr>
          <p:cNvPr id="10" name="Rectangle 9"/>
          <p:cNvSpPr/>
          <p:nvPr/>
        </p:nvSpPr>
        <p:spPr>
          <a:xfrm>
            <a:off x="7215206" y="5357826"/>
            <a:ext cx="1586075" cy="646331"/>
          </a:xfrm>
          <a:prstGeom prst="rect">
            <a:avLst/>
          </a:prstGeom>
        </p:spPr>
        <p:txBody>
          <a:bodyPr wrap="none">
            <a:spAutoFit/>
          </a:bodyPr>
          <a:lstStyle/>
          <a:p>
            <a:r>
              <a:rPr lang="fr-FR" dirty="0" smtClean="0"/>
              <a:t>Saint Nectaire</a:t>
            </a:r>
          </a:p>
          <a:p>
            <a:r>
              <a:rPr lang="fr-FR" dirty="0" smtClean="0"/>
              <a:t> fermier</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a:srcRect/>
          <a:stretch>
            <a:fillRect/>
          </a:stretch>
        </p:blipFill>
        <p:spPr bwMode="auto">
          <a:xfrm>
            <a:off x="47625" y="895374"/>
            <a:ext cx="9048750" cy="5962650"/>
          </a:xfrm>
          <a:prstGeom prst="rect">
            <a:avLst/>
          </a:prstGeom>
          <a:noFill/>
          <a:ln w="9525">
            <a:noFill/>
            <a:miter lim="800000"/>
            <a:headEnd/>
            <a:tailEnd/>
          </a:ln>
          <a:effectLst/>
        </p:spPr>
      </p:pic>
      <p:sp>
        <p:nvSpPr>
          <p:cNvPr id="3" name="Rectangle 2"/>
          <p:cNvSpPr/>
          <p:nvPr/>
        </p:nvSpPr>
        <p:spPr>
          <a:xfrm>
            <a:off x="142844" y="142852"/>
            <a:ext cx="8786842" cy="923330"/>
          </a:xfrm>
          <a:prstGeom prst="rect">
            <a:avLst/>
          </a:prstGeom>
        </p:spPr>
        <p:txBody>
          <a:bodyPr wrap="square">
            <a:spAutoFit/>
          </a:bodyPr>
          <a:lstStyle/>
          <a:p>
            <a:r>
              <a:rPr lang="fr-FR" dirty="0" smtClean="0">
                <a:latin typeface="Times New Roman" pitchFamily="18" charset="0"/>
                <a:cs typeface="Times New Roman" pitchFamily="18" charset="0"/>
              </a:rPr>
              <a:t>1.5. Les </a:t>
            </a:r>
            <a:r>
              <a:rPr lang="fr-FR" b="1" dirty="0" err="1" smtClean="0">
                <a:latin typeface="Times New Roman" pitchFamily="18" charset="0"/>
                <a:cs typeface="Times New Roman" pitchFamily="18" charset="0"/>
              </a:rPr>
              <a:t>probiotiques</a:t>
            </a:r>
            <a:r>
              <a:rPr lang="fr-FR" dirty="0" smtClean="0">
                <a:latin typeface="Times New Roman" pitchFamily="18" charset="0"/>
                <a:cs typeface="Times New Roman" pitchFamily="18" charset="0"/>
              </a:rPr>
              <a:t> sont des microorganisme vivants qui, ajoutés comme compléments à certains produits alimentaires comme les yaourts ou les céréales par exemple, auraient un effet bénéfique sur la santé de l'hôte.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1321</TotalTime>
  <Words>1059</Words>
  <Application>Microsoft Office PowerPoint</Application>
  <PresentationFormat>Affichage à l'écran (4:3)</PresentationFormat>
  <Paragraphs>133</Paragraphs>
  <Slides>36</Slides>
  <Notes>4</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36</vt:i4>
      </vt:variant>
    </vt:vector>
  </HeadingPairs>
  <TitlesOfParts>
    <vt:vector size="47" baseType="lpstr">
      <vt:lpstr>Arial</vt:lpstr>
      <vt:lpstr>Arial Black</vt:lpstr>
      <vt:lpstr>Calibri</vt:lpstr>
      <vt:lpstr>Comic Sans MS</vt:lpstr>
      <vt:lpstr>Constantia</vt:lpstr>
      <vt:lpstr>Corbel</vt:lpstr>
      <vt:lpstr>Times New Roman</vt:lpstr>
      <vt:lpstr>Trebuchet MS</vt:lpstr>
      <vt:lpstr>Wingdings</vt:lpstr>
      <vt:lpstr>Wingdings 2</vt: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Champignons mycorhiziens </vt:lpstr>
      <vt:lpstr>Principe de fonctionnement des mycorhizes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Microorganisme et environnement  Cycle de Carbone :  la décomposition</vt:lpstr>
      <vt:lpstr>Biodépollution</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Acer</dc:creator>
  <cp:lastModifiedBy>250 G4</cp:lastModifiedBy>
  <cp:revision>159</cp:revision>
  <dcterms:created xsi:type="dcterms:W3CDTF">2013-05-04T08:15:23Z</dcterms:created>
  <dcterms:modified xsi:type="dcterms:W3CDTF">2024-01-19T11:02:18Z</dcterms:modified>
</cp:coreProperties>
</file>