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70" r:id="rId2"/>
    <p:sldId id="256" r:id="rId3"/>
    <p:sldId id="272" r:id="rId4"/>
    <p:sldId id="271" r:id="rId5"/>
    <p:sldId id="283" r:id="rId6"/>
    <p:sldId id="290" r:id="rId7"/>
    <p:sldId id="291" r:id="rId8"/>
    <p:sldId id="292" r:id="rId9"/>
    <p:sldId id="293" r:id="rId10"/>
    <p:sldId id="284" r:id="rId11"/>
    <p:sldId id="287" r:id="rId12"/>
    <p:sldId id="277" r:id="rId13"/>
    <p:sldId id="278" r:id="rId14"/>
    <p:sldId id="282" r:id="rId15"/>
    <p:sldId id="276" r:id="rId16"/>
    <p:sldId id="294" r:id="rId17"/>
    <p:sldId id="295" r:id="rId18"/>
    <p:sldId id="273" r:id="rId19"/>
    <p:sldId id="274" r:id="rId20"/>
    <p:sldId id="296" r:id="rId21"/>
    <p:sldId id="285" r:id="rId22"/>
    <p:sldId id="288" r:id="rId23"/>
    <p:sldId id="289" r:id="rId24"/>
    <p:sldId id="297" r:id="rId25"/>
    <p:sldId id="300" r:id="rId26"/>
    <p:sldId id="298" r:id="rId27"/>
    <p:sldId id="299" r:id="rId28"/>
    <p:sldId id="318" r:id="rId29"/>
    <p:sldId id="301" r:id="rId30"/>
    <p:sldId id="302" r:id="rId31"/>
    <p:sldId id="257" r:id="rId32"/>
    <p:sldId id="258" r:id="rId33"/>
    <p:sldId id="303" r:id="rId34"/>
    <p:sldId id="304" r:id="rId35"/>
    <p:sldId id="305" r:id="rId36"/>
    <p:sldId id="307" r:id="rId37"/>
    <p:sldId id="309" r:id="rId38"/>
    <p:sldId id="311" r:id="rId39"/>
    <p:sldId id="313" r:id="rId40"/>
    <p:sldId id="314" r:id="rId41"/>
    <p:sldId id="315" r:id="rId42"/>
    <p:sldId id="316" r:id="rId43"/>
    <p:sldId id="259" r:id="rId44"/>
    <p:sldId id="260" r:id="rId45"/>
    <p:sldId id="262" r:id="rId46"/>
    <p:sldId id="266" r:id="rId47"/>
    <p:sldId id="264" r:id="rId48"/>
    <p:sldId id="317" r:id="rId49"/>
    <p:sldId id="267" r:id="rId50"/>
    <p:sldId id="268"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12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2A465-C5F4-4791-918D-85A53DF44B92}" type="datetimeFigureOut">
              <a:rPr lang="fr-FR" smtClean="0"/>
              <a:t>14/01/2024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8A68-787C-4F3D-81BC-881E66E6B200}" type="slidenum">
              <a:rPr lang="fr-FR" smtClean="0"/>
              <a:t>‹N°›</a:t>
            </a:fld>
            <a:endParaRPr lang="fr-FR"/>
          </a:p>
        </p:txBody>
      </p:sp>
    </p:spTree>
    <p:extLst>
      <p:ext uri="{BB962C8B-B14F-4D97-AF65-F5344CB8AC3E}">
        <p14:creationId xmlns:p14="http://schemas.microsoft.com/office/powerpoint/2010/main" val="105993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2789E6D-D4AC-48EA-9628-C892D557C2BC}" type="slidenum">
              <a:rPr lang="fr-FR" smtClean="0">
                <a:solidFill>
                  <a:prstClr val="black"/>
                </a:solidFill>
              </a:rPr>
              <a:pPr/>
              <a:t>16</a:t>
            </a:fld>
            <a:endParaRPr lang="fr-FR" dirty="0">
              <a:solidFill>
                <a:prstClr val="black"/>
              </a:solidFill>
            </a:endParaRPr>
          </a:p>
        </p:txBody>
      </p:sp>
    </p:spTree>
    <p:extLst>
      <p:ext uri="{BB962C8B-B14F-4D97-AF65-F5344CB8AC3E}">
        <p14:creationId xmlns:p14="http://schemas.microsoft.com/office/powerpoint/2010/main" val="280337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9FE2C0-2C09-430E-8A43-B80CF1217840}" type="slidenum">
              <a:rPr lang="fr-FR" smtClean="0"/>
              <a:t>26</a:t>
            </a:fld>
            <a:endParaRPr lang="fr-FR" dirty="0"/>
          </a:p>
        </p:txBody>
      </p:sp>
    </p:spTree>
    <p:extLst>
      <p:ext uri="{BB962C8B-B14F-4D97-AF65-F5344CB8AC3E}">
        <p14:creationId xmlns:p14="http://schemas.microsoft.com/office/powerpoint/2010/main" val="251717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BDD2950-1114-4D6D-9E55-B1CFF46D4C2E}" type="datetimeFigureOut">
              <a:rPr lang="fr-FR" smtClean="0"/>
              <a:t>14/01/2024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428820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DD2950-1114-4D6D-9E55-B1CFF46D4C2E}" type="datetimeFigureOut">
              <a:rPr lang="fr-FR" smtClean="0"/>
              <a:t>14/01/2024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316425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DD2950-1114-4D6D-9E55-B1CFF46D4C2E}" type="datetimeFigureOut">
              <a:rPr lang="fr-FR" smtClean="0"/>
              <a:t>14/01/2024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346636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DD2950-1114-4D6D-9E55-B1CFF46D4C2E}" type="datetimeFigureOut">
              <a:rPr lang="fr-FR" smtClean="0"/>
              <a:t>14/01/2024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88994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BDD2950-1114-4D6D-9E55-B1CFF46D4C2E}" type="datetimeFigureOut">
              <a:rPr lang="fr-FR" smtClean="0"/>
              <a:t>14/01/2024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51703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BDD2950-1114-4D6D-9E55-B1CFF46D4C2E}" type="datetimeFigureOut">
              <a:rPr lang="fr-FR" smtClean="0"/>
              <a:t>14/01/2024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203595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BDD2950-1114-4D6D-9E55-B1CFF46D4C2E}" type="datetimeFigureOut">
              <a:rPr lang="fr-FR" smtClean="0"/>
              <a:t>14/01/2024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354567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BDD2950-1114-4D6D-9E55-B1CFF46D4C2E}" type="datetimeFigureOut">
              <a:rPr lang="fr-FR" smtClean="0"/>
              <a:t>14/01/2024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265751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D2950-1114-4D6D-9E55-B1CFF46D4C2E}" type="datetimeFigureOut">
              <a:rPr lang="fr-FR" smtClean="0"/>
              <a:t>14/01/2024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27713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BDD2950-1114-4D6D-9E55-B1CFF46D4C2E}" type="datetimeFigureOut">
              <a:rPr lang="fr-FR" smtClean="0"/>
              <a:t>14/01/2024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226607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BDD2950-1114-4D6D-9E55-B1CFF46D4C2E}" type="datetimeFigureOut">
              <a:rPr lang="fr-FR" smtClean="0"/>
              <a:t>14/01/2024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2E6659-2595-4BEA-B869-5CC800E75178}" type="slidenum">
              <a:rPr lang="fr-FR" smtClean="0"/>
              <a:t>‹N°›</a:t>
            </a:fld>
            <a:endParaRPr lang="fr-FR"/>
          </a:p>
        </p:txBody>
      </p:sp>
    </p:spTree>
    <p:extLst>
      <p:ext uri="{BB962C8B-B14F-4D97-AF65-F5344CB8AC3E}">
        <p14:creationId xmlns:p14="http://schemas.microsoft.com/office/powerpoint/2010/main" val="23992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D2950-1114-4D6D-9E55-B1CFF46D4C2E}" type="datetimeFigureOut">
              <a:rPr lang="fr-FR" smtClean="0"/>
              <a:t>14/01/2024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E6659-2595-4BEA-B869-5CC800E75178}" type="slidenum">
              <a:rPr lang="fr-FR" smtClean="0"/>
              <a:t>‹N°›</a:t>
            </a:fld>
            <a:endParaRPr lang="fr-FR"/>
          </a:p>
        </p:txBody>
      </p:sp>
    </p:spTree>
    <p:extLst>
      <p:ext uri="{BB962C8B-B14F-4D97-AF65-F5344CB8AC3E}">
        <p14:creationId xmlns:p14="http://schemas.microsoft.com/office/powerpoint/2010/main" val="102160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kcl.ac.uk/depsta/biomedical/randall/images/fluo-mul.jpg"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786050" y="500042"/>
            <a:ext cx="2928958" cy="12144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4800" dirty="0" smtClean="0">
                <a:solidFill>
                  <a:schemeClr val="tx1"/>
                </a:solidFill>
                <a:latin typeface="Times New Roman" pitchFamily="18" charset="0"/>
                <a:cs typeface="Times New Roman" pitchFamily="18" charset="0"/>
              </a:rPr>
              <a:t>Chapitre </a:t>
            </a:r>
            <a:r>
              <a:rPr lang="fr-FR" sz="4800" smtClean="0">
                <a:solidFill>
                  <a:schemeClr val="tx1"/>
                </a:solidFill>
                <a:latin typeface="Times New Roman" pitchFamily="18" charset="0"/>
                <a:cs typeface="Times New Roman" pitchFamily="18" charset="0"/>
              </a:rPr>
              <a:t>2 partie 3</a:t>
            </a:r>
            <a:endParaRPr lang="fr-FR" sz="4800" dirty="0">
              <a:solidFill>
                <a:schemeClr val="tx1"/>
              </a:solidFill>
              <a:latin typeface="Times New Roman" pitchFamily="18" charset="0"/>
              <a:cs typeface="Times New Roman" pitchFamily="18" charset="0"/>
            </a:endParaRPr>
          </a:p>
        </p:txBody>
      </p:sp>
      <p:sp>
        <p:nvSpPr>
          <p:cNvPr id="3" name="Sous-titre 2"/>
          <p:cNvSpPr txBox="1">
            <a:spLocks/>
          </p:cNvSpPr>
          <p:nvPr/>
        </p:nvSpPr>
        <p:spPr>
          <a:xfrm>
            <a:off x="376518" y="1857792"/>
            <a:ext cx="8310282" cy="107157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fr-FR" sz="3600" b="1" dirty="0" smtClean="0">
                <a:solidFill>
                  <a:schemeClr val="tx1"/>
                </a:solidFill>
              </a:rPr>
              <a:t>I- METHODES D’ETUDE DE LA CELLULE</a:t>
            </a:r>
            <a:endParaRPr lang="fr-FR" sz="3600" b="1" dirty="0">
              <a:solidFill>
                <a:schemeClr val="tx1"/>
              </a:solidFill>
            </a:endParaRPr>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F064FFFA-A9A7-41E2-B9A4-1546151DEC6A}" type="slidenum">
              <a:rPr lang="fr-FR" smtClean="0"/>
              <a:pPr/>
              <a:t>1</a:t>
            </a:fld>
            <a:endParaRPr lang="fr-FR"/>
          </a:p>
        </p:txBody>
      </p:sp>
      <p:pic>
        <p:nvPicPr>
          <p:cNvPr id="5" name="Image 4" descr="images.jpg"/>
          <p:cNvPicPr>
            <a:picLocks noChangeAspect="1"/>
          </p:cNvPicPr>
          <p:nvPr/>
        </p:nvPicPr>
        <p:blipFill>
          <a:blip r:embed="rId2"/>
          <a:stretch>
            <a:fillRect/>
          </a:stretch>
        </p:blipFill>
        <p:spPr>
          <a:xfrm>
            <a:off x="3119268" y="3755781"/>
            <a:ext cx="3000396" cy="2019300"/>
          </a:xfrm>
          <a:prstGeom prst="rect">
            <a:avLst/>
          </a:prstGeom>
        </p:spPr>
      </p:pic>
      <p:sp>
        <p:nvSpPr>
          <p:cNvPr id="6" name="ZoneTexte 5"/>
          <p:cNvSpPr txBox="1"/>
          <p:nvPr/>
        </p:nvSpPr>
        <p:spPr>
          <a:xfrm>
            <a:off x="5931405" y="5775081"/>
            <a:ext cx="3024336" cy="646331"/>
          </a:xfrm>
          <a:prstGeom prst="rect">
            <a:avLst/>
          </a:prstGeom>
          <a:noFill/>
        </p:spPr>
        <p:txBody>
          <a:bodyPr wrap="square" rtlCol="0">
            <a:spAutoFit/>
          </a:bodyPr>
          <a:lstStyle/>
          <a:p>
            <a:r>
              <a:rPr lang="fr-FR" sz="3600" dirty="0" smtClean="0"/>
              <a:t>Dr DEBIB Aicha</a:t>
            </a:r>
            <a:endParaRPr lang="fr-FR" sz="3600" dirty="0"/>
          </a:p>
        </p:txBody>
      </p:sp>
    </p:spTree>
    <p:extLst>
      <p:ext uri="{BB962C8B-B14F-4D97-AF65-F5344CB8AC3E}">
        <p14:creationId xmlns:p14="http://schemas.microsoft.com/office/powerpoint/2010/main" val="384472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76" y="813137"/>
            <a:ext cx="8243047"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dirty="0" smtClean="0"/>
              <a:t>Parmi les techniques </a:t>
            </a:r>
            <a:r>
              <a:rPr lang="fr-FR" sz="2400" b="1" i="0" u="none" strike="noStrike" baseline="0" dirty="0" smtClean="0">
                <a:solidFill>
                  <a:srgbClr val="FF0000"/>
                </a:solidFill>
              </a:rPr>
              <a:t>utilisant un marqueur </a:t>
            </a:r>
            <a:r>
              <a:rPr lang="fr-FR" sz="2400" dirty="0" smtClean="0"/>
              <a:t>on site: </a:t>
            </a:r>
          </a:p>
          <a:p>
            <a:r>
              <a:rPr lang="fr-FR" sz="2400" dirty="0" smtClean="0"/>
              <a:t>1- Techniques </a:t>
            </a:r>
            <a:r>
              <a:rPr lang="fr-FR" sz="2400" dirty="0" err="1" smtClean="0"/>
              <a:t>immunohistochimiques</a:t>
            </a:r>
            <a:r>
              <a:rPr lang="fr-FR" sz="2400" dirty="0" smtClean="0"/>
              <a:t> et </a:t>
            </a:r>
            <a:r>
              <a:rPr lang="fr-FR" sz="2400" dirty="0" err="1" smtClean="0"/>
              <a:t>immunocytochimiques</a:t>
            </a:r>
            <a:r>
              <a:rPr lang="fr-FR" sz="2400" dirty="0" smtClean="0"/>
              <a:t> (western Blot)</a:t>
            </a:r>
          </a:p>
          <a:p>
            <a:r>
              <a:rPr lang="fr-FR" sz="2400" dirty="0" smtClean="0"/>
              <a:t>2- Techniques immunofluorescences; </a:t>
            </a:r>
          </a:p>
          <a:p>
            <a:r>
              <a:rPr lang="fr-FR" sz="2400" dirty="0" smtClean="0"/>
              <a:t>3- Techniques radio-immunologiques(RIA); </a:t>
            </a:r>
          </a:p>
          <a:p>
            <a:r>
              <a:rPr lang="fr-FR" sz="2400" dirty="0" smtClean="0"/>
              <a:t>4- Techniques </a:t>
            </a:r>
            <a:r>
              <a:rPr lang="fr-FR" sz="2400" dirty="0" err="1" smtClean="0"/>
              <a:t>immunoenzymologiques</a:t>
            </a:r>
            <a:r>
              <a:rPr lang="fr-FR" sz="2400" dirty="0" smtClean="0"/>
              <a:t>(Test ELISA);</a:t>
            </a:r>
            <a:endParaRPr lang="fr-FR" sz="2400" dirty="0"/>
          </a:p>
        </p:txBody>
      </p:sp>
      <p:sp>
        <p:nvSpPr>
          <p:cNvPr id="3" name="Rectangle 2"/>
          <p:cNvSpPr/>
          <p:nvPr/>
        </p:nvSpPr>
        <p:spPr>
          <a:xfrm>
            <a:off x="632010" y="3814500"/>
            <a:ext cx="7879977"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dirty="0" smtClean="0">
                <a:solidFill>
                  <a:srgbClr val="FF0000"/>
                </a:solidFill>
              </a:rPr>
              <a:t>Marqueur =  </a:t>
            </a:r>
            <a:r>
              <a:rPr lang="fr-FR" sz="2400" dirty="0" smtClean="0"/>
              <a:t>entité (atome, molécule, ion…) lié chimiquement à un Ag ou </a:t>
            </a:r>
            <a:r>
              <a:rPr lang="fr-FR" sz="2400" dirty="0" err="1" smtClean="0"/>
              <a:t>Ac</a:t>
            </a:r>
            <a:r>
              <a:rPr lang="fr-FR" sz="2400" dirty="0" smtClean="0"/>
              <a:t>, et délivrant un signal direct ou indirect , quantitativement mesurable.</a:t>
            </a:r>
          </a:p>
          <a:p>
            <a:endParaRPr lang="fr-FR" sz="2400" dirty="0" smtClean="0"/>
          </a:p>
        </p:txBody>
      </p:sp>
    </p:spTree>
    <p:extLst>
      <p:ext uri="{BB962C8B-B14F-4D97-AF65-F5344CB8AC3E}">
        <p14:creationId xmlns:p14="http://schemas.microsoft.com/office/powerpoint/2010/main" val="245809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64481"/>
            <a:ext cx="8229600" cy="990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FF0000"/>
                </a:solidFill>
              </a:rPr>
              <a:t>Grands types de marqueurs</a:t>
            </a:r>
            <a:endParaRPr lang="fr-FR" b="1" dirty="0">
              <a:solidFill>
                <a:srgbClr val="FF0000"/>
              </a:solidFill>
            </a:endParaRPr>
          </a:p>
        </p:txBody>
      </p:sp>
      <p:sp>
        <p:nvSpPr>
          <p:cNvPr id="3" name="Espace réservé du contenu 2"/>
          <p:cNvSpPr txBox="1">
            <a:spLocks/>
          </p:cNvSpPr>
          <p:nvPr/>
        </p:nvSpPr>
        <p:spPr>
          <a:xfrm>
            <a:off x="2635622" y="1553098"/>
            <a:ext cx="6723529" cy="23990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fr-FR" sz="2000" smtClean="0">
                <a:latin typeface="Trebuchet MS" panose="020B0603020202020204" pitchFamily="34" charset="0"/>
              </a:rPr>
              <a:t>Radio-isotopes: émission d’un rayonnement </a:t>
            </a:r>
          </a:p>
          <a:p>
            <a:pPr marL="0" indent="0">
              <a:lnSpc>
                <a:spcPct val="200000"/>
              </a:lnSpc>
              <a:buFont typeface="Arial" panose="020B0604020202020204" pitchFamily="34" charset="0"/>
              <a:buNone/>
            </a:pPr>
            <a:r>
              <a:rPr lang="fr-FR" sz="2000" smtClean="0">
                <a:latin typeface="Trebuchet MS" panose="020B0603020202020204" pitchFamily="34" charset="0"/>
              </a:rPr>
              <a:t>Fluorochrome: émission d’une fluorescence </a:t>
            </a:r>
          </a:p>
          <a:p>
            <a:pPr marL="0" indent="0">
              <a:lnSpc>
                <a:spcPct val="200000"/>
              </a:lnSpc>
              <a:buFont typeface="Arial" panose="020B0604020202020204" pitchFamily="34" charset="0"/>
              <a:buNone/>
            </a:pPr>
            <a:r>
              <a:rPr lang="fr-FR" sz="2000" smtClean="0">
                <a:latin typeface="Trebuchet MS" panose="020B0603020202020204" pitchFamily="34" charset="0"/>
              </a:rPr>
              <a:t>Enzymes:  catalyse de la formation d’un produit coloré </a:t>
            </a:r>
          </a:p>
          <a:p>
            <a:pPr marL="0" indent="0">
              <a:lnSpc>
                <a:spcPct val="200000"/>
              </a:lnSpc>
              <a:buFont typeface="Arial" panose="020B0604020202020204" pitchFamily="34" charset="0"/>
              <a:buNone/>
            </a:pPr>
            <a:endParaRPr lang="fr-FR" sz="2000" dirty="0" smtClean="0">
              <a:latin typeface="Trebuchet MS" panose="020B0603020202020204" pitchFamily="34" charset="0"/>
              <a:sym typeface="Wingdings" panose="05000000000000000000" pitchFamily="2" charset="2"/>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7" y="1969044"/>
            <a:ext cx="2095500" cy="2447925"/>
          </a:xfrm>
          <a:prstGeom prst="rect">
            <a:avLst/>
          </a:prstGeom>
        </p:spPr>
      </p:pic>
      <p:sp>
        <p:nvSpPr>
          <p:cNvPr id="5" name="Rectangle 4"/>
          <p:cNvSpPr/>
          <p:nvPr/>
        </p:nvSpPr>
        <p:spPr>
          <a:xfrm>
            <a:off x="2164977" y="4397189"/>
            <a:ext cx="6521823" cy="904863"/>
          </a:xfrm>
          <a:prstGeom prst="rect">
            <a:avLst/>
          </a:prstGeom>
        </p:spPr>
        <p:txBody>
          <a:bodyPr wrap="square">
            <a:spAutoFit/>
          </a:bodyPr>
          <a:lstStyle/>
          <a:p>
            <a:pPr lvl="0">
              <a:spcBef>
                <a:spcPct val="20000"/>
              </a:spcBef>
              <a:buClr>
                <a:srgbClr val="93A299"/>
              </a:buClr>
              <a:buSzPct val="85000"/>
            </a:pPr>
            <a:r>
              <a:rPr lang="fr-FR" sz="2400" dirty="0">
                <a:solidFill>
                  <a:srgbClr val="292934"/>
                </a:solidFill>
                <a:sym typeface="Wingdings" panose="05000000000000000000" pitchFamily="2" charset="2"/>
              </a:rPr>
              <a:t>On appelle un Ac marqué ou un Ag marqué </a:t>
            </a:r>
          </a:p>
          <a:p>
            <a:pPr lvl="0">
              <a:spcBef>
                <a:spcPct val="20000"/>
              </a:spcBef>
              <a:buClr>
                <a:srgbClr val="93A299"/>
              </a:buClr>
              <a:buSzPct val="85000"/>
            </a:pPr>
            <a:r>
              <a:rPr lang="fr-FR" sz="2400" spc="300" dirty="0" smtClean="0">
                <a:solidFill>
                  <a:srgbClr val="F51B1B"/>
                </a:solidFill>
                <a:sym typeface="Wingdings" panose="05000000000000000000" pitchFamily="2" charset="2"/>
              </a:rPr>
              <a:t>=un CONJUGUÉ</a:t>
            </a:r>
            <a:endParaRPr lang="fr-FR" sz="2400" spc="300" dirty="0">
              <a:solidFill>
                <a:srgbClr val="F51B1B"/>
              </a:solidFill>
            </a:endParaRPr>
          </a:p>
        </p:txBody>
      </p:sp>
      <p:sp>
        <p:nvSpPr>
          <p:cNvPr id="6" name="Accolade ouvrante 5"/>
          <p:cNvSpPr/>
          <p:nvPr/>
        </p:nvSpPr>
        <p:spPr>
          <a:xfrm>
            <a:off x="2043952" y="1779261"/>
            <a:ext cx="591670" cy="1701090"/>
          </a:xfrm>
          <a:prstGeom prst="leftBrace">
            <a:avLst>
              <a:gd name="adj1" fmla="val 8333"/>
              <a:gd name="adj2" fmla="val 45583"/>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3670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2713214"/>
            <a:ext cx="6858000" cy="1790700"/>
          </a:xfrm>
        </p:spPr>
        <p:txBody>
          <a:bodyPr>
            <a:normAutofit fontScale="90000"/>
          </a:bodyPr>
          <a:lstStyle/>
          <a:p>
            <a:r>
              <a:rPr lang="fr-FR" sz="3600" b="1" dirty="0" smtClean="0">
                <a:solidFill>
                  <a:srgbClr val="FF0000"/>
                </a:solidFill>
                <a:effectLst>
                  <a:outerShdw blurRad="38100" dist="38100" dir="2700000" algn="tl">
                    <a:srgbClr val="000000">
                      <a:alpha val="43137"/>
                    </a:srgbClr>
                  </a:outerShdw>
                </a:effectLst>
              </a:rPr>
              <a:t>1- Techniques </a:t>
            </a:r>
            <a:r>
              <a:rPr lang="fr-FR" sz="3600" b="1" dirty="0" err="1">
                <a:solidFill>
                  <a:srgbClr val="FF0000"/>
                </a:solidFill>
                <a:effectLst>
                  <a:outerShdw blurRad="38100" dist="38100" dir="2700000" algn="tl">
                    <a:srgbClr val="000000">
                      <a:alpha val="43137"/>
                    </a:srgbClr>
                  </a:outerShdw>
                </a:effectLst>
              </a:rPr>
              <a:t>immunohistochimiques</a:t>
            </a:r>
            <a:r>
              <a:rPr lang="fr-FR" sz="3600" b="1" dirty="0">
                <a:solidFill>
                  <a:srgbClr val="FF0000"/>
                </a:solidFill>
                <a:effectLst>
                  <a:outerShdw blurRad="38100" dist="38100" dir="2700000" algn="tl">
                    <a:srgbClr val="000000">
                      <a:alpha val="43137"/>
                    </a:srgbClr>
                  </a:outerShdw>
                </a:effectLst>
              </a:rPr>
              <a:t> et </a:t>
            </a:r>
            <a:r>
              <a:rPr lang="fr-FR" sz="3600" b="1" dirty="0" err="1">
                <a:solidFill>
                  <a:srgbClr val="FF0000"/>
                </a:solidFill>
                <a:effectLst>
                  <a:outerShdw blurRad="38100" dist="38100" dir="2700000" algn="tl">
                    <a:srgbClr val="000000">
                      <a:alpha val="43137"/>
                    </a:srgbClr>
                  </a:outerShdw>
                </a:effectLst>
              </a:rPr>
              <a:t>immunocytochimiques</a:t>
            </a:r>
            <a:r>
              <a:rPr lang="fr-FR" sz="3600" b="1" dirty="0">
                <a:solidFill>
                  <a:srgbClr val="FF0000"/>
                </a:solidFill>
                <a:effectLst>
                  <a:outerShdw blurRad="38100" dist="38100" dir="2700000" algn="tl">
                    <a:srgbClr val="000000">
                      <a:alpha val="43137"/>
                    </a:srgbClr>
                  </a:outerShdw>
                </a:effectLst>
              </a:rPr>
              <a:t> (western Blot) </a:t>
            </a:r>
            <a:r>
              <a:rPr lang="fr-FR" sz="3600" b="1" i="1" dirty="0" smtClean="0">
                <a:solidFill>
                  <a:srgbClr val="FF0000"/>
                </a:solidFill>
                <a:effectLst>
                  <a:outerShdw blurRad="38100" dist="38100" dir="2700000" algn="tl">
                    <a:srgbClr val="000000">
                      <a:alpha val="43137"/>
                    </a:srgbClr>
                  </a:outerShdw>
                </a:effectLst>
              </a:rPr>
              <a:t>Western blot test</a:t>
            </a:r>
            <a:r>
              <a:rPr lang="fr-FR" sz="3600" b="1"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735321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2729" y="255494"/>
            <a:ext cx="8511989" cy="6481481"/>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lgn="just">
              <a:lnSpc>
                <a:spcPct val="170000"/>
              </a:lnSpc>
            </a:pPr>
            <a:r>
              <a:rPr lang="fr-FR" b="1" dirty="0">
                <a:solidFill>
                  <a:srgbClr val="FF0000"/>
                </a:solidFill>
                <a:effectLst>
                  <a:outerShdw blurRad="38100" dist="38100" dir="2700000" algn="tl">
                    <a:srgbClr val="000000">
                      <a:alpha val="43137"/>
                    </a:srgbClr>
                  </a:outerShdw>
                </a:effectLst>
              </a:rPr>
              <a:t>Le Western Blot (aussi appelé </a:t>
            </a:r>
            <a:r>
              <a:rPr lang="fr-FR" b="1" dirty="0" err="1">
                <a:solidFill>
                  <a:srgbClr val="FF0000"/>
                </a:solidFill>
                <a:effectLst>
                  <a:outerShdw blurRad="38100" dist="38100" dir="2700000" algn="tl">
                    <a:srgbClr val="000000">
                      <a:alpha val="43137"/>
                    </a:srgbClr>
                  </a:outerShdw>
                </a:effectLst>
              </a:rPr>
              <a:t>immunotransfert</a:t>
            </a:r>
            <a:r>
              <a:rPr lang="fr-FR" b="1" dirty="0">
                <a:solidFill>
                  <a:srgbClr val="FF0000"/>
                </a:solidFill>
                <a:effectLst>
                  <a:outerShdw blurRad="38100" dist="38100" dir="2700000" algn="tl">
                    <a:srgbClr val="000000">
                      <a:alpha val="43137"/>
                    </a:srgbClr>
                  </a:outerShdw>
                </a:effectLst>
              </a:rPr>
              <a:t>) </a:t>
            </a:r>
            <a:r>
              <a:rPr lang="fr-FR" dirty="0"/>
              <a:t>est une technique employée pour analyser des protéines individuelles dans un mélange protéique (par ex., un lysat de cellules). Dans le cadre du Western blot (</a:t>
            </a:r>
            <a:r>
              <a:rPr lang="fr-FR" dirty="0" err="1"/>
              <a:t>immunotransfert</a:t>
            </a:r>
            <a:r>
              <a:rPr lang="fr-FR" dirty="0"/>
              <a:t>), le mélange protéique est soumis à une électrophorèse sur gel dans une matrice porteuse afin de trier les protéines par taille, charge, ou toute autre différence au sein des bandes individuelles de protéines. Les bandes de protéines séparées sont ensuite transférées vers une membrane porteuse. Ce procédé porte le nom de transfert. Les protéines adhèrent à la membrane de la même manière qu'elles ont été séparées en raison des interactions entre les charges. Les protéines de cet </a:t>
            </a:r>
            <a:r>
              <a:rPr lang="fr-FR" dirty="0" err="1"/>
              <a:t>immunotransfert</a:t>
            </a:r>
            <a:r>
              <a:rPr lang="fr-FR" dirty="0"/>
              <a:t> peuvent ensuite être utilisées pour être liées à l'anticorps en vue de la détermination. On utilise des anticorps pour détecter des protéines cibles sur le Western blot (</a:t>
            </a:r>
            <a:r>
              <a:rPr lang="fr-FR" dirty="0" err="1"/>
              <a:t>immunotransfert</a:t>
            </a:r>
            <a:r>
              <a:rPr lang="fr-FR" dirty="0"/>
              <a:t>). Les anticorps sont conjugués à des marqueurs fluorescents ou radioactifs ou encore à des enzymes pour provoquer une réaction suite à l'ajout d'un réactif, entraînant une coloration ou une émission de lumière qui favorise la détection.</a:t>
            </a:r>
          </a:p>
        </p:txBody>
      </p:sp>
    </p:spTree>
    <p:extLst>
      <p:ext uri="{BB962C8B-B14F-4D97-AF65-F5344CB8AC3E}">
        <p14:creationId xmlns:p14="http://schemas.microsoft.com/office/powerpoint/2010/main" val="1782677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459"/>
            <a:ext cx="9144000" cy="1883188"/>
          </a:xfrm>
          <a:prstGeom prst="rect">
            <a:avLst/>
          </a:prstGeom>
        </p:spPr>
      </p:pic>
      <p:sp>
        <p:nvSpPr>
          <p:cNvPr id="3" name="Rectangle 2"/>
          <p:cNvSpPr/>
          <p:nvPr/>
        </p:nvSpPr>
        <p:spPr>
          <a:xfrm>
            <a:off x="108284" y="3338177"/>
            <a:ext cx="4572000" cy="3154710"/>
          </a:xfrm>
          <a:prstGeom prst="rect">
            <a:avLst/>
          </a:prstGeom>
        </p:spPr>
        <p:txBody>
          <a:bodyPr>
            <a:spAutoFit/>
          </a:bodyPr>
          <a:lstStyle/>
          <a:p>
            <a:pPr marL="0" lvl="1"/>
            <a:r>
              <a:rPr lang="fr-FR" sz="1350" b="1" dirty="0">
                <a:solidFill>
                  <a:srgbClr val="34393D"/>
                </a:solidFill>
                <a:latin typeface="Proxima Nova Rg"/>
              </a:rPr>
              <a:t>1. Réalisation d’une électrophorèse</a:t>
            </a:r>
            <a:r>
              <a:rPr lang="fr-FR" sz="1350" dirty="0">
                <a:solidFill>
                  <a:srgbClr val="34393D"/>
                </a:solidFill>
                <a:latin typeface="Proxima Nova Rg"/>
              </a:rPr>
              <a:t> Les protéines sont tout d’abord triées par taille par électrophorèse sur gel</a:t>
            </a:r>
            <a:r>
              <a:rPr lang="fr-FR" sz="1350" dirty="0" smtClean="0">
                <a:solidFill>
                  <a:srgbClr val="34393D"/>
                </a:solidFill>
                <a:latin typeface="Proxima Nova Rg"/>
              </a:rPr>
              <a:t>. </a:t>
            </a:r>
            <a:r>
              <a:rPr lang="fr-FR" sz="1600" dirty="0" smtClean="0">
                <a:solidFill>
                  <a:srgbClr val="34393D"/>
                </a:solidFill>
              </a:rPr>
              <a:t>Le </a:t>
            </a:r>
            <a:r>
              <a:rPr lang="fr-FR" sz="1600" dirty="0" smtClean="0"/>
              <a:t>mélange d’Ag est soumis à un champ électrique le long duquel  les constituants se répartissent en fonction de leur mobilité </a:t>
            </a:r>
            <a:r>
              <a:rPr lang="fr-FR" sz="1600" dirty="0" err="1" smtClean="0"/>
              <a:t>electrophorétrique</a:t>
            </a:r>
            <a:endParaRPr lang="fr-FR" sz="1600" dirty="0" smtClean="0"/>
          </a:p>
          <a:p>
            <a:r>
              <a:rPr lang="fr-FR" sz="1350" b="1" dirty="0" smtClean="0">
                <a:solidFill>
                  <a:srgbClr val="34393D"/>
                </a:solidFill>
                <a:latin typeface="Proxima Nova Rg"/>
              </a:rPr>
              <a:t>2</a:t>
            </a:r>
            <a:r>
              <a:rPr lang="fr-FR" sz="1350" b="1" dirty="0">
                <a:solidFill>
                  <a:srgbClr val="34393D"/>
                </a:solidFill>
                <a:latin typeface="Proxima Nova Rg"/>
              </a:rPr>
              <a:t>. Transfert</a:t>
            </a:r>
            <a:r>
              <a:rPr lang="fr-FR" sz="1350" dirty="0">
                <a:solidFill>
                  <a:srgbClr val="34393D"/>
                </a:solidFill>
                <a:latin typeface="Proxima Nova Rg"/>
              </a:rPr>
              <a:t> Les protéines sont ensuite transférées vers une membrane de transfert, généralement en nitrocellulose, qui est sondée avec un anticorps primaire spécifique de la protéine d'intérêt.</a:t>
            </a:r>
          </a:p>
          <a:p>
            <a:r>
              <a:rPr lang="fr-FR" sz="1350" b="1" dirty="0">
                <a:solidFill>
                  <a:srgbClr val="34393D"/>
                </a:solidFill>
                <a:latin typeface="Proxima Nova Rg"/>
              </a:rPr>
              <a:t>3. Blocage avec un tampon de blocage</a:t>
            </a:r>
            <a:r>
              <a:rPr lang="fr-FR" sz="1350" dirty="0">
                <a:solidFill>
                  <a:srgbClr val="34393D"/>
                </a:solidFill>
                <a:latin typeface="Proxima Nova Rg"/>
              </a:rPr>
              <a:t> Cela empêche la liaison de l’anticorps primaire (étape suivante) à la membrane elle-même.</a:t>
            </a:r>
          </a:p>
          <a:p>
            <a:r>
              <a:rPr lang="fr-FR" sz="1350" b="1" dirty="0">
                <a:solidFill>
                  <a:srgbClr val="34393D"/>
                </a:solidFill>
                <a:latin typeface="Proxima Nova Rg"/>
              </a:rPr>
              <a:t>4. Incubation avec l’anticorps primaire</a:t>
            </a:r>
            <a:r>
              <a:rPr lang="fr-FR" sz="1350" dirty="0">
                <a:solidFill>
                  <a:srgbClr val="34393D"/>
                </a:solidFill>
                <a:latin typeface="Proxima Nova Rg"/>
              </a:rPr>
              <a:t> L’anticorps primaire se lie à la protéine cible.</a:t>
            </a:r>
          </a:p>
        </p:txBody>
      </p:sp>
      <p:sp>
        <p:nvSpPr>
          <p:cNvPr id="4" name="Rectangle 3"/>
          <p:cNvSpPr/>
          <p:nvPr/>
        </p:nvSpPr>
        <p:spPr>
          <a:xfrm>
            <a:off x="4680284" y="3234303"/>
            <a:ext cx="4572000" cy="2585323"/>
          </a:xfrm>
          <a:prstGeom prst="rect">
            <a:avLst/>
          </a:prstGeom>
        </p:spPr>
        <p:txBody>
          <a:bodyPr>
            <a:spAutoFit/>
          </a:bodyPr>
          <a:lstStyle/>
          <a:p>
            <a:r>
              <a:rPr lang="fr-FR" sz="1350" b="1" dirty="0">
                <a:solidFill>
                  <a:srgbClr val="34393D"/>
                </a:solidFill>
                <a:latin typeface="Proxima Nova Rg"/>
              </a:rPr>
              <a:t>5. Lavage avec un tampon de lavage</a:t>
            </a:r>
            <a:r>
              <a:rPr lang="fr-FR" sz="1350" dirty="0">
                <a:solidFill>
                  <a:srgbClr val="34393D"/>
                </a:solidFill>
                <a:latin typeface="Proxima Nova Rg"/>
              </a:rPr>
              <a:t> L’anticorps primaire non lié est éliminé par lavage.</a:t>
            </a:r>
          </a:p>
          <a:p>
            <a:r>
              <a:rPr lang="fr-FR" sz="1350" b="1" dirty="0">
                <a:solidFill>
                  <a:srgbClr val="34393D"/>
                </a:solidFill>
                <a:latin typeface="Proxima Nova Rg"/>
              </a:rPr>
              <a:t>6. Incubation avec l’anticorps secondaire</a:t>
            </a:r>
            <a:r>
              <a:rPr lang="fr-FR" sz="1350" dirty="0">
                <a:solidFill>
                  <a:srgbClr val="34393D"/>
                </a:solidFill>
                <a:latin typeface="Proxima Nova Rg"/>
              </a:rPr>
              <a:t> Un anticorps secondaire, qui reconnaît l’anticorps primaire et s’y lie, est ajouté. Cet anticorps secondaire est conjugué à une enzyme ou à un autre matériau permettant la détection de la protéine d’intérêt, qui apparaît sous forme de bande sur le transfert.</a:t>
            </a:r>
          </a:p>
          <a:p>
            <a:r>
              <a:rPr lang="fr-FR" sz="1350" b="1" dirty="0">
                <a:solidFill>
                  <a:srgbClr val="34393D"/>
                </a:solidFill>
                <a:latin typeface="Proxima Nova Rg"/>
              </a:rPr>
              <a:t>7. Lavage avec du tampon de lavage</a:t>
            </a:r>
            <a:r>
              <a:rPr lang="fr-FR" sz="1350" dirty="0">
                <a:solidFill>
                  <a:srgbClr val="34393D"/>
                </a:solidFill>
                <a:latin typeface="Proxima Nova Rg"/>
              </a:rPr>
              <a:t> L’anticorps secondaire non lié est éliminé par lavage.</a:t>
            </a:r>
          </a:p>
          <a:p>
            <a:r>
              <a:rPr lang="fr-FR" sz="1350" b="1" dirty="0">
                <a:solidFill>
                  <a:srgbClr val="34393D"/>
                </a:solidFill>
                <a:latin typeface="Proxima Nova Rg"/>
              </a:rPr>
              <a:t>8. Détection avec la méthode/chimie choisie</a:t>
            </a:r>
            <a:r>
              <a:rPr lang="fr-FR" sz="1350" dirty="0">
                <a:solidFill>
                  <a:srgbClr val="34393D"/>
                </a:solidFill>
                <a:latin typeface="Proxima Nova Rg"/>
              </a:rPr>
              <a:t> </a:t>
            </a:r>
          </a:p>
          <a:p>
            <a:r>
              <a:rPr lang="fr-FR" sz="1350" dirty="0">
                <a:solidFill>
                  <a:srgbClr val="34393D"/>
                </a:solidFill>
                <a:latin typeface="Proxima Nova Rg"/>
              </a:rPr>
              <a:t> </a:t>
            </a:r>
          </a:p>
        </p:txBody>
      </p:sp>
    </p:spTree>
    <p:extLst>
      <p:ext uri="{BB962C8B-B14F-4D97-AF65-F5344CB8AC3E}">
        <p14:creationId xmlns:p14="http://schemas.microsoft.com/office/powerpoint/2010/main" val="3699508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43" y="1003448"/>
            <a:ext cx="7408706" cy="461665"/>
          </a:xfrm>
          <a:prstGeom prst="rect">
            <a:avLst/>
          </a:prstGeom>
        </p:spPr>
        <p:txBody>
          <a:bodyPr wrap="square">
            <a:spAutoFit/>
          </a:bodyPr>
          <a:lstStyle/>
          <a:p>
            <a:r>
              <a:rPr lang="fr-FR" sz="2400" b="1" u="sng" dirty="0">
                <a:solidFill>
                  <a:srgbClr val="FF0000"/>
                </a:solidFill>
              </a:rPr>
              <a:t>A</a:t>
            </a:r>
            <a:r>
              <a:rPr lang="fr-FR" sz="2400" b="1" u="sng" dirty="0" smtClean="0">
                <a:solidFill>
                  <a:srgbClr val="FF0000"/>
                </a:solidFill>
              </a:rPr>
              <a:t>pplication </a:t>
            </a:r>
            <a:r>
              <a:rPr lang="fr-FR" sz="2400" b="1" u="sng" dirty="0">
                <a:solidFill>
                  <a:srgbClr val="FF0000"/>
                </a:solidFill>
              </a:rPr>
              <a:t>de la technique de fluorescence</a:t>
            </a:r>
          </a:p>
        </p:txBody>
      </p:sp>
      <p:sp>
        <p:nvSpPr>
          <p:cNvPr id="3" name="Rectangle 2"/>
          <p:cNvSpPr/>
          <p:nvPr/>
        </p:nvSpPr>
        <p:spPr>
          <a:xfrm>
            <a:off x="714348" y="1714488"/>
            <a:ext cx="7560840" cy="1938992"/>
          </a:xfrm>
          <a:prstGeom prst="rect">
            <a:avLst/>
          </a:prstGeom>
        </p:spPr>
        <p:txBody>
          <a:bodyPr wrap="square">
            <a:spAutoFit/>
          </a:bodyPr>
          <a:lstStyle/>
          <a:p>
            <a:r>
              <a:rPr lang="fr-FR" sz="2400" b="1" dirty="0"/>
              <a:t>Pour induire la fluorescence , les molécules fluorescentes </a:t>
            </a:r>
            <a:r>
              <a:rPr lang="fr-FR" sz="2400" b="1" dirty="0" smtClean="0"/>
              <a:t>( </a:t>
            </a:r>
            <a:r>
              <a:rPr lang="fr-FR" sz="2400" b="1" dirty="0"/>
              <a:t>fluorochromes ) sont liées à des AC qui vont se fixer spécifiquement sur les  molécules recherchées  (AG ) selon le principe  de la réaction immunitaire  AC -AG  ce qui rendra facile  la détection des complexes  AG  - AC </a:t>
            </a:r>
          </a:p>
        </p:txBody>
      </p:sp>
      <p:pic>
        <p:nvPicPr>
          <p:cNvPr id="4" name="Image 3"/>
          <p:cNvPicPr>
            <a:picLocks noChangeAspect="1"/>
          </p:cNvPicPr>
          <p:nvPr/>
        </p:nvPicPr>
        <p:blipFill>
          <a:blip r:embed="rId2"/>
          <a:stretch>
            <a:fillRect/>
          </a:stretch>
        </p:blipFill>
        <p:spPr>
          <a:xfrm>
            <a:off x="3779912" y="4364520"/>
            <a:ext cx="4749196" cy="2493480"/>
          </a:xfrm>
          <a:prstGeom prst="rect">
            <a:avLst/>
          </a:prstGeom>
        </p:spPr>
      </p:pic>
      <p:sp>
        <p:nvSpPr>
          <p:cNvPr id="6" name="Rectangle 5"/>
          <p:cNvSpPr/>
          <p:nvPr/>
        </p:nvSpPr>
        <p:spPr>
          <a:xfrm>
            <a:off x="383143" y="4379116"/>
            <a:ext cx="4487111" cy="1200329"/>
          </a:xfrm>
          <a:prstGeom prst="rect">
            <a:avLst/>
          </a:prstGeom>
        </p:spPr>
        <p:txBody>
          <a:bodyPr wrap="square">
            <a:spAutoFit/>
          </a:bodyPr>
          <a:lstStyle/>
          <a:p>
            <a:r>
              <a:rPr lang="fr-FR" sz="2400" b="1" dirty="0">
                <a:solidFill>
                  <a:srgbClr val="FF0000"/>
                </a:solidFill>
              </a:rPr>
              <a:t>Technique  d’immunofluorescence                    ou d’</a:t>
            </a:r>
            <a:r>
              <a:rPr lang="fr-FR" sz="2400" b="1" dirty="0" err="1">
                <a:solidFill>
                  <a:srgbClr val="FF0000"/>
                </a:solidFill>
              </a:rPr>
              <a:t>immuno</a:t>
            </a:r>
            <a:r>
              <a:rPr lang="fr-FR" sz="2400" b="1" dirty="0">
                <a:solidFill>
                  <a:srgbClr val="FF0000"/>
                </a:solidFill>
              </a:rPr>
              <a:t>-marquage </a:t>
            </a:r>
            <a:r>
              <a:rPr lang="fr-FR" dirty="0"/>
              <a:t>.</a:t>
            </a:r>
          </a:p>
        </p:txBody>
      </p:sp>
      <p:sp>
        <p:nvSpPr>
          <p:cNvPr id="7" name="ZoneTexte 6"/>
          <p:cNvSpPr txBox="1"/>
          <p:nvPr/>
        </p:nvSpPr>
        <p:spPr>
          <a:xfrm>
            <a:off x="4572000" y="4165861"/>
            <a:ext cx="1865431" cy="830997"/>
          </a:xfrm>
          <a:prstGeom prst="rect">
            <a:avLst/>
          </a:prstGeom>
          <a:solidFill>
            <a:schemeClr val="bg1"/>
          </a:solidFill>
        </p:spPr>
        <p:txBody>
          <a:bodyPr wrap="square" rtlCol="0">
            <a:spAutoFit/>
          </a:bodyPr>
          <a:lstStyle/>
          <a:p>
            <a:r>
              <a:rPr lang="fr-FR" sz="2400" b="1" dirty="0" smtClean="0">
                <a:solidFill>
                  <a:srgbClr val="92D050"/>
                </a:solidFill>
              </a:rPr>
              <a:t>Marqueur fluorescent</a:t>
            </a:r>
            <a:endParaRPr lang="fr-FR" sz="2400" b="1" dirty="0">
              <a:solidFill>
                <a:srgbClr val="92D050"/>
              </a:solidFill>
            </a:endParaRPr>
          </a:p>
        </p:txBody>
      </p:sp>
      <p:sp>
        <p:nvSpPr>
          <p:cNvPr id="8" name="ZoneTexte 7"/>
          <p:cNvSpPr txBox="1"/>
          <p:nvPr/>
        </p:nvSpPr>
        <p:spPr>
          <a:xfrm>
            <a:off x="4850104" y="5123009"/>
            <a:ext cx="1450088" cy="461665"/>
          </a:xfrm>
          <a:prstGeom prst="rect">
            <a:avLst/>
          </a:prstGeom>
          <a:solidFill>
            <a:schemeClr val="bg1"/>
          </a:solidFill>
        </p:spPr>
        <p:txBody>
          <a:bodyPr wrap="square" rtlCol="0">
            <a:spAutoFit/>
          </a:bodyPr>
          <a:lstStyle/>
          <a:p>
            <a:r>
              <a:rPr lang="fr-FR" sz="2400" b="1" dirty="0" smtClean="0"/>
              <a:t>Anticorps </a:t>
            </a:r>
            <a:endParaRPr lang="fr-FR" sz="2400" b="1" dirty="0"/>
          </a:p>
        </p:txBody>
      </p:sp>
      <p:sp>
        <p:nvSpPr>
          <p:cNvPr id="9" name="ZoneTexte 8"/>
          <p:cNvSpPr txBox="1"/>
          <p:nvPr/>
        </p:nvSpPr>
        <p:spPr>
          <a:xfrm>
            <a:off x="4870254" y="5805264"/>
            <a:ext cx="1130506" cy="369332"/>
          </a:xfrm>
          <a:prstGeom prst="rect">
            <a:avLst/>
          </a:prstGeom>
          <a:solidFill>
            <a:schemeClr val="bg1"/>
          </a:solidFill>
        </p:spPr>
        <p:txBody>
          <a:bodyPr wrap="square" rtlCol="0">
            <a:spAutoFit/>
          </a:bodyPr>
          <a:lstStyle/>
          <a:p>
            <a:r>
              <a:rPr lang="fr-FR" b="1" dirty="0" smtClean="0"/>
              <a:t>Antigène</a:t>
            </a:r>
            <a:endParaRPr lang="fr-FR" b="1" dirty="0"/>
          </a:p>
        </p:txBody>
      </p:sp>
      <p:sp>
        <p:nvSpPr>
          <p:cNvPr id="10" name="Titre 1"/>
          <p:cNvSpPr txBox="1">
            <a:spLocks/>
          </p:cNvSpPr>
          <p:nvPr/>
        </p:nvSpPr>
        <p:spPr>
          <a:xfrm>
            <a:off x="178782" y="0"/>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solidFill>
                  <a:srgbClr val="FF0000"/>
                </a:solidFill>
              </a:rPr>
              <a:t>2- Immunofluorescence</a:t>
            </a:r>
            <a:endParaRPr lang="fr-FR" dirty="0">
              <a:solidFill>
                <a:srgbClr val="FF0000"/>
              </a:solidFill>
            </a:endParaRPr>
          </a:p>
        </p:txBody>
      </p:sp>
    </p:spTree>
    <p:extLst>
      <p:ext uri="{BB962C8B-B14F-4D97-AF65-F5344CB8AC3E}">
        <p14:creationId xmlns:p14="http://schemas.microsoft.com/office/powerpoint/2010/main" val="18506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tx2"/>
                </a:solidFill>
                <a:latin typeface="Comic Sans MS" pitchFamily="66" charset="0"/>
              </a:rPr>
              <a:t>Réactions de double </a:t>
            </a:r>
            <a:r>
              <a:rPr lang="fr-FR" sz="2400" b="1" dirty="0" smtClean="0">
                <a:solidFill>
                  <a:schemeClr val="tx2"/>
                </a:solidFill>
                <a:latin typeface="Comic Sans MS" pitchFamily="66" charset="0"/>
              </a:rPr>
              <a:t>marquage (direct)</a:t>
            </a:r>
            <a:endParaRPr lang="fr-FR" sz="2400" dirty="0">
              <a:solidFill>
                <a:schemeClr val="tx2"/>
              </a:solidFill>
              <a:latin typeface="Comic Sans MS" pitchFamily="66" charset="0"/>
            </a:endParaRPr>
          </a:p>
        </p:txBody>
      </p:sp>
      <p:sp>
        <p:nvSpPr>
          <p:cNvPr id="3" name="Espace réservé du contenu 2"/>
          <p:cNvSpPr>
            <a:spLocks noGrp="1"/>
          </p:cNvSpPr>
          <p:nvPr>
            <p:ph idx="1"/>
          </p:nvPr>
        </p:nvSpPr>
        <p:spPr/>
        <p:txBody>
          <a:bodyPr>
            <a:normAutofit/>
          </a:bodyPr>
          <a:lstStyle/>
          <a:p>
            <a:pPr lvl="0"/>
            <a:r>
              <a:rPr lang="fr-FR" sz="1800" b="1" dirty="0">
                <a:latin typeface="Comic Sans MS" pitchFamily="66" charset="0"/>
              </a:rPr>
              <a:t>U</a:t>
            </a:r>
            <a:r>
              <a:rPr lang="fr-FR" sz="1800" b="1" dirty="0" smtClean="0">
                <a:latin typeface="Comic Sans MS" pitchFamily="66" charset="0"/>
              </a:rPr>
              <a:t>tilisation </a:t>
            </a:r>
            <a:r>
              <a:rPr lang="fr-FR" sz="1800" b="1" dirty="0">
                <a:latin typeface="Comic Sans MS" pitchFamily="66" charset="0"/>
              </a:rPr>
              <a:t>de </a:t>
            </a:r>
            <a:r>
              <a:rPr lang="fr-FR" sz="1800" b="1" dirty="0" smtClean="0">
                <a:latin typeface="Comic Sans MS" pitchFamily="66" charset="0"/>
              </a:rPr>
              <a:t>Fluorescéine </a:t>
            </a:r>
            <a:r>
              <a:rPr lang="fr-FR" sz="1800" b="1" dirty="0">
                <a:latin typeface="Comic Sans MS" pitchFamily="66" charset="0"/>
              </a:rPr>
              <a:t>et </a:t>
            </a:r>
            <a:r>
              <a:rPr lang="fr-FR" sz="1800" b="1" dirty="0" smtClean="0">
                <a:latin typeface="Comic Sans MS" pitchFamily="66" charset="0"/>
              </a:rPr>
              <a:t>Rhodamine</a:t>
            </a:r>
            <a:endParaRPr lang="fr-FR" sz="1800" b="1" dirty="0">
              <a:latin typeface="Comic Sans MS" pitchFamily="66" charset="0"/>
            </a:endParaRPr>
          </a:p>
          <a:p>
            <a:endParaRPr lang="fr-FR" sz="1800" dirty="0">
              <a:latin typeface="Comic Sans MS" pitchFamily="66"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solidFill>
                <a:prstClr val="black"/>
              </a:solidFill>
            </a:endParaRPr>
          </a:p>
        </p:txBody>
      </p:sp>
      <p:pic>
        <p:nvPicPr>
          <p:cNvPr id="4" name="Image 3"/>
          <p:cNvPicPr>
            <a:picLocks noChangeAspect="1"/>
          </p:cNvPicPr>
          <p:nvPr/>
        </p:nvPicPr>
        <p:blipFill rotWithShape="1">
          <a:blip r:embed="rId3"/>
          <a:srcRect t="27884" b="33058"/>
          <a:stretch/>
        </p:blipFill>
        <p:spPr>
          <a:xfrm>
            <a:off x="376233" y="3207658"/>
            <a:ext cx="8391533" cy="2032000"/>
          </a:xfrm>
          <a:prstGeom prst="rect">
            <a:avLst/>
          </a:prstGeom>
          <a:ln w="3175">
            <a:solidFill>
              <a:schemeClr val="tx1"/>
            </a:solidFill>
          </a:ln>
        </p:spPr>
      </p:pic>
    </p:spTree>
    <p:extLst>
      <p:ext uri="{BB962C8B-B14F-4D97-AF65-F5344CB8AC3E}">
        <p14:creationId xmlns:p14="http://schemas.microsoft.com/office/powerpoint/2010/main" val="106001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307"/>
          <p:cNvSpPr/>
          <p:nvPr/>
        </p:nvSpPr>
        <p:spPr>
          <a:xfrm>
            <a:off x="59975" y="5934830"/>
            <a:ext cx="8564334" cy="523220"/>
          </a:xfrm>
          <a:prstGeom prst="rect">
            <a:avLst/>
          </a:prstGeom>
        </p:spPr>
        <p:txBody>
          <a:bodyPr wrap="square">
            <a:spAutoFit/>
          </a:bodyPr>
          <a:lstStyle/>
          <a:p>
            <a:r>
              <a:rPr lang="fr-FR" sz="1400" dirty="0" smtClean="0">
                <a:latin typeface="Trebuchet MS" pitchFamily="34" charset="0"/>
              </a:rPr>
              <a:t>détection simultanée de deux antigènes dans une coupe de tissue par technique d’immunofluorescence indirecte UTILSANT 2 MARQUEURS</a:t>
            </a:r>
          </a:p>
        </p:txBody>
      </p:sp>
      <p:pic>
        <p:nvPicPr>
          <p:cNvPr id="2050" name="Picture 2" descr="http://www.nature.com/nature/journal/v400/n6739/images/400077aa.eps.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001" t="42494" r="19999" b="29792"/>
          <a:stretch/>
        </p:blipFill>
        <p:spPr bwMode="auto">
          <a:xfrm>
            <a:off x="-30930" y="39078"/>
            <a:ext cx="1758130" cy="175813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p:cNvGrpSpPr/>
          <p:nvPr/>
        </p:nvGrpSpPr>
        <p:grpSpPr>
          <a:xfrm>
            <a:off x="160167" y="1615315"/>
            <a:ext cx="8664977" cy="5666775"/>
            <a:chOff x="152253" y="2057139"/>
            <a:chExt cx="8664977" cy="5666775"/>
          </a:xfrm>
        </p:grpSpPr>
        <p:grpSp>
          <p:nvGrpSpPr>
            <p:cNvPr id="5" name="Groupe 4"/>
            <p:cNvGrpSpPr/>
            <p:nvPr/>
          </p:nvGrpSpPr>
          <p:grpSpPr>
            <a:xfrm>
              <a:off x="2614322" y="3588668"/>
              <a:ext cx="3557878" cy="4135246"/>
              <a:chOff x="2614322" y="3977666"/>
              <a:chExt cx="1855262" cy="2575534"/>
            </a:xfrm>
          </p:grpSpPr>
          <p:grpSp>
            <p:nvGrpSpPr>
              <p:cNvPr id="311" name="Groupe 310"/>
              <p:cNvGrpSpPr/>
              <p:nvPr/>
            </p:nvGrpSpPr>
            <p:grpSpPr>
              <a:xfrm>
                <a:off x="3426401" y="3978880"/>
                <a:ext cx="219796" cy="2574320"/>
                <a:chOff x="1461727" y="2132856"/>
                <a:chExt cx="301961" cy="2448272"/>
              </a:xfrm>
              <a:scene3d>
                <a:camera prst="orthographicFront">
                  <a:rot lat="0" lon="0" rev="5400000"/>
                </a:camera>
                <a:lightRig rig="threePt" dir="t"/>
              </a:scene3d>
            </p:grpSpPr>
            <p:sp>
              <p:nvSpPr>
                <p:cNvPr id="312" name="Rectangle 311"/>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4" name="Connecteur droit 313"/>
                <p:cNvCxnSpPr>
                  <a:stCxn id="312"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Connecteur droit 317"/>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Connecteur droit 318"/>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Connecteur droit 319"/>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Connecteur droit 320"/>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Connecteur droit 321"/>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Connecteur droit 325"/>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Connecteur droit 326"/>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Connecteur droit 328"/>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Connecteur droit 329"/>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Connecteur droit 330"/>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Connecteur droit 331"/>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Connecteur droit 332"/>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e 3"/>
              <p:cNvGrpSpPr/>
              <p:nvPr/>
            </p:nvGrpSpPr>
            <p:grpSpPr>
              <a:xfrm>
                <a:off x="2614322" y="3977666"/>
                <a:ext cx="1855262" cy="1167613"/>
                <a:chOff x="2614322" y="3977666"/>
                <a:chExt cx="1855262" cy="1167613"/>
              </a:xfrm>
            </p:grpSpPr>
            <p:grpSp>
              <p:nvGrpSpPr>
                <p:cNvPr id="334" name="Groupe 333"/>
                <p:cNvGrpSpPr/>
                <p:nvPr/>
              </p:nvGrpSpPr>
              <p:grpSpPr>
                <a:xfrm rot="16200000">
                  <a:off x="2527161" y="4249189"/>
                  <a:ext cx="443074" cy="268752"/>
                  <a:chOff x="8249289" y="2452477"/>
                  <a:chExt cx="536119" cy="295627"/>
                </a:xfrm>
              </p:grpSpPr>
              <p:grpSp>
                <p:nvGrpSpPr>
                  <p:cNvPr id="335"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37"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8"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9"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40"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41"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42"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43"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44"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36" name="Étoile à 5 branches 335"/>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56" name="Groupe 355"/>
                <p:cNvGrpSpPr/>
                <p:nvPr/>
              </p:nvGrpSpPr>
              <p:grpSpPr>
                <a:xfrm rot="16200000">
                  <a:off x="4083448" y="4262589"/>
                  <a:ext cx="443074" cy="268752"/>
                  <a:chOff x="8249289" y="2452477"/>
                  <a:chExt cx="536119" cy="295627"/>
                </a:xfrm>
              </p:grpSpPr>
              <p:grpSp>
                <p:nvGrpSpPr>
                  <p:cNvPr id="357"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59"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0"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1"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2"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3"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64"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65"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66"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58" name="Étoile à 5 branches 357"/>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sp>
              <p:nvSpPr>
                <p:cNvPr id="367" name="ZoneTexte 366"/>
                <p:cNvSpPr txBox="1"/>
                <p:nvPr/>
              </p:nvSpPr>
              <p:spPr>
                <a:xfrm>
                  <a:off x="2709144" y="3977666"/>
                  <a:ext cx="86518" cy="338554"/>
                </a:xfrm>
                <a:prstGeom prst="rect">
                  <a:avLst/>
                </a:prstGeom>
                <a:noFill/>
              </p:spPr>
              <p:txBody>
                <a:bodyPr wrap="square" rtlCol="0">
                  <a:spAutoFit/>
                </a:bodyPr>
                <a:lstStyle/>
                <a:p>
                  <a:r>
                    <a:rPr lang="fr-FR" sz="1600" b="1" dirty="0">
                      <a:solidFill>
                        <a:srgbClr val="FF0000"/>
                      </a:solidFill>
                      <a:latin typeface="Trebuchet MS" pitchFamily="34" charset="0"/>
                    </a:rPr>
                    <a:t>F</a:t>
                  </a:r>
                  <a:endParaRPr lang="fr-FR" sz="1600" b="1" dirty="0" smtClean="0">
                    <a:solidFill>
                      <a:srgbClr val="FF0000"/>
                    </a:solidFill>
                    <a:latin typeface="Trebuchet MS" pitchFamily="34" charset="0"/>
                  </a:endParaRPr>
                </a:p>
              </p:txBody>
            </p:sp>
            <p:sp>
              <p:nvSpPr>
                <p:cNvPr id="369" name="ZoneTexte 368"/>
                <p:cNvSpPr txBox="1"/>
                <p:nvPr/>
              </p:nvSpPr>
              <p:spPr>
                <a:xfrm>
                  <a:off x="4243365" y="4009777"/>
                  <a:ext cx="86518" cy="338554"/>
                </a:xfrm>
                <a:prstGeom prst="rect">
                  <a:avLst/>
                </a:prstGeom>
                <a:noFill/>
              </p:spPr>
              <p:txBody>
                <a:bodyPr wrap="square" rtlCol="0">
                  <a:spAutoFit/>
                </a:bodyPr>
                <a:lstStyle/>
                <a:p>
                  <a:r>
                    <a:rPr lang="fr-FR" sz="1600" b="1" dirty="0">
                      <a:solidFill>
                        <a:srgbClr val="FF0000"/>
                      </a:solidFill>
                      <a:latin typeface="Trebuchet MS" pitchFamily="34" charset="0"/>
                    </a:rPr>
                    <a:t>F</a:t>
                  </a:r>
                  <a:endParaRPr lang="fr-FR" sz="1600" b="1" dirty="0" smtClean="0">
                    <a:solidFill>
                      <a:srgbClr val="FF0000"/>
                    </a:solidFill>
                    <a:latin typeface="Trebuchet MS" pitchFamily="34" charset="0"/>
                  </a:endParaRPr>
                </a:p>
              </p:txBody>
            </p:sp>
            <p:sp>
              <p:nvSpPr>
                <p:cNvPr id="370" name="Ellipse 369"/>
                <p:cNvSpPr/>
                <p:nvPr/>
              </p:nvSpPr>
              <p:spPr>
                <a:xfrm>
                  <a:off x="2698147" y="5020906"/>
                  <a:ext cx="160977" cy="12437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73" name="Group 204"/>
                <p:cNvGrpSpPr>
                  <a:grpSpLocks/>
                </p:cNvGrpSpPr>
                <p:nvPr/>
              </p:nvGrpSpPr>
              <p:grpSpPr bwMode="auto">
                <a:xfrm>
                  <a:off x="2619271" y="4615562"/>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374"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5"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6"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7"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8"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79"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93"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94"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404" name="Group 204"/>
                <p:cNvGrpSpPr>
                  <a:grpSpLocks/>
                </p:cNvGrpSpPr>
                <p:nvPr/>
              </p:nvGrpSpPr>
              <p:grpSpPr bwMode="auto">
                <a:xfrm>
                  <a:off x="4200832" y="4635644"/>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05"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6"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7"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8"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9"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0"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1"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2"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grpSp>
        <p:sp>
          <p:nvSpPr>
            <p:cNvPr id="8" name="ZoneTexte 7"/>
            <p:cNvSpPr txBox="1"/>
            <p:nvPr/>
          </p:nvSpPr>
          <p:spPr>
            <a:xfrm>
              <a:off x="152253" y="3664922"/>
              <a:ext cx="2272983" cy="830997"/>
            </a:xfrm>
            <a:prstGeom prst="rect">
              <a:avLst/>
            </a:prstGeom>
            <a:noFill/>
          </p:spPr>
          <p:txBody>
            <a:bodyPr wrap="square" rtlCol="0">
              <a:spAutoFit/>
            </a:bodyPr>
            <a:lstStyle/>
            <a:p>
              <a:r>
                <a:rPr lang="fr-FR" sz="1600" dirty="0" smtClean="0"/>
                <a:t>Conjugué Ac de cheval anti-Ig de lapin marqué par la </a:t>
              </a:r>
              <a:r>
                <a:rPr lang="fr-FR" sz="1600" dirty="0" smtClean="0">
                  <a:solidFill>
                    <a:srgbClr val="FF0000"/>
                  </a:solidFill>
                </a:rPr>
                <a:t>fluorescéine</a:t>
              </a:r>
              <a:endParaRPr lang="en-US" sz="1600" dirty="0">
                <a:solidFill>
                  <a:srgbClr val="FF0000"/>
                </a:solidFill>
              </a:endParaRPr>
            </a:p>
          </p:txBody>
        </p:sp>
        <p:grpSp>
          <p:nvGrpSpPr>
            <p:cNvPr id="9" name="Groupe 8"/>
            <p:cNvGrpSpPr/>
            <p:nvPr/>
          </p:nvGrpSpPr>
          <p:grpSpPr>
            <a:xfrm>
              <a:off x="289103" y="2057139"/>
              <a:ext cx="8528127" cy="3457771"/>
              <a:chOff x="289103" y="2057139"/>
              <a:chExt cx="8528127" cy="3457771"/>
            </a:xfrm>
          </p:grpSpPr>
          <p:sp>
            <p:nvSpPr>
              <p:cNvPr id="413" name="Forme libre 412"/>
              <p:cNvSpPr/>
              <p:nvPr/>
            </p:nvSpPr>
            <p:spPr>
              <a:xfrm>
                <a:off x="2560568" y="3085419"/>
                <a:ext cx="252210" cy="488160"/>
              </a:xfrm>
              <a:custGeom>
                <a:avLst/>
                <a:gdLst>
                  <a:gd name="connsiteX0" fmla="*/ 25423 w 2141606"/>
                  <a:gd name="connsiteY0" fmla="*/ 11312 h 2088306"/>
                  <a:gd name="connsiteX1" fmla="*/ 142989 w 2141606"/>
                  <a:gd name="connsiteY1" fmla="*/ 11312 h 2088306"/>
                  <a:gd name="connsiteX2" fmla="*/ 1122703 w 2141606"/>
                  <a:gd name="connsiteY2" fmla="*/ 128877 h 2088306"/>
                  <a:gd name="connsiteX3" fmla="*/ 404246 w 2141606"/>
                  <a:gd name="connsiteY3" fmla="*/ 808146 h 2088306"/>
                  <a:gd name="connsiteX4" fmla="*/ 1475401 w 2141606"/>
                  <a:gd name="connsiteY4" fmla="*/ 860397 h 2088306"/>
                  <a:gd name="connsiteX5" fmla="*/ 1005138 w 2141606"/>
                  <a:gd name="connsiteY5" fmla="*/ 1631106 h 2088306"/>
                  <a:gd name="connsiteX6" fmla="*/ 1684406 w 2141606"/>
                  <a:gd name="connsiteY6" fmla="*/ 1709483 h 2088306"/>
                  <a:gd name="connsiteX7" fmla="*/ 2141606 w 2141606"/>
                  <a:gd name="connsiteY7" fmla="*/ 2088306 h 20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606" h="2088306">
                    <a:moveTo>
                      <a:pt x="25423" y="11312"/>
                    </a:moveTo>
                    <a:cubicBezTo>
                      <a:pt x="-7234" y="1515"/>
                      <a:pt x="-39891" y="-8282"/>
                      <a:pt x="142989" y="11312"/>
                    </a:cubicBezTo>
                    <a:cubicBezTo>
                      <a:pt x="325869" y="30906"/>
                      <a:pt x="1079160" y="-3929"/>
                      <a:pt x="1122703" y="128877"/>
                    </a:cubicBezTo>
                    <a:cubicBezTo>
                      <a:pt x="1166246" y="261683"/>
                      <a:pt x="345463" y="686226"/>
                      <a:pt x="404246" y="808146"/>
                    </a:cubicBezTo>
                    <a:cubicBezTo>
                      <a:pt x="463029" y="930066"/>
                      <a:pt x="1375252" y="723237"/>
                      <a:pt x="1475401" y="860397"/>
                    </a:cubicBezTo>
                    <a:cubicBezTo>
                      <a:pt x="1575550" y="997557"/>
                      <a:pt x="970304" y="1489592"/>
                      <a:pt x="1005138" y="1631106"/>
                    </a:cubicBezTo>
                    <a:cubicBezTo>
                      <a:pt x="1039972" y="1772620"/>
                      <a:pt x="1494995" y="1633283"/>
                      <a:pt x="1684406" y="1709483"/>
                    </a:cubicBezTo>
                    <a:cubicBezTo>
                      <a:pt x="1873817" y="1785683"/>
                      <a:pt x="2007711" y="1936994"/>
                      <a:pt x="2141606" y="2088306"/>
                    </a:cubicBezTo>
                  </a:path>
                </a:pathLst>
              </a:custGeom>
              <a:ln w="34925">
                <a:solidFill>
                  <a:schemeClr val="accent4">
                    <a:lumMod val="5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accent4">
                      <a:lumMod val="50000"/>
                    </a:schemeClr>
                  </a:solidFill>
                </a:endParaRPr>
              </a:p>
            </p:txBody>
          </p:sp>
          <p:sp>
            <p:nvSpPr>
              <p:cNvPr id="414" name="Forme libre 413"/>
              <p:cNvSpPr/>
              <p:nvPr/>
            </p:nvSpPr>
            <p:spPr>
              <a:xfrm flipV="1">
                <a:off x="3046997" y="3037662"/>
                <a:ext cx="272362" cy="528777"/>
              </a:xfrm>
              <a:custGeom>
                <a:avLst/>
                <a:gdLst>
                  <a:gd name="connsiteX0" fmla="*/ 25423 w 2141606"/>
                  <a:gd name="connsiteY0" fmla="*/ 11312 h 2088306"/>
                  <a:gd name="connsiteX1" fmla="*/ 142989 w 2141606"/>
                  <a:gd name="connsiteY1" fmla="*/ 11312 h 2088306"/>
                  <a:gd name="connsiteX2" fmla="*/ 1122703 w 2141606"/>
                  <a:gd name="connsiteY2" fmla="*/ 128877 h 2088306"/>
                  <a:gd name="connsiteX3" fmla="*/ 404246 w 2141606"/>
                  <a:gd name="connsiteY3" fmla="*/ 808146 h 2088306"/>
                  <a:gd name="connsiteX4" fmla="*/ 1475401 w 2141606"/>
                  <a:gd name="connsiteY4" fmla="*/ 860397 h 2088306"/>
                  <a:gd name="connsiteX5" fmla="*/ 1005138 w 2141606"/>
                  <a:gd name="connsiteY5" fmla="*/ 1631106 h 2088306"/>
                  <a:gd name="connsiteX6" fmla="*/ 1684406 w 2141606"/>
                  <a:gd name="connsiteY6" fmla="*/ 1709483 h 2088306"/>
                  <a:gd name="connsiteX7" fmla="*/ 2141606 w 2141606"/>
                  <a:gd name="connsiteY7" fmla="*/ 2088306 h 20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606" h="2088306">
                    <a:moveTo>
                      <a:pt x="25423" y="11312"/>
                    </a:moveTo>
                    <a:cubicBezTo>
                      <a:pt x="-7234" y="1515"/>
                      <a:pt x="-39891" y="-8282"/>
                      <a:pt x="142989" y="11312"/>
                    </a:cubicBezTo>
                    <a:cubicBezTo>
                      <a:pt x="325869" y="30906"/>
                      <a:pt x="1079160" y="-3929"/>
                      <a:pt x="1122703" y="128877"/>
                    </a:cubicBezTo>
                    <a:cubicBezTo>
                      <a:pt x="1166246" y="261683"/>
                      <a:pt x="345463" y="686226"/>
                      <a:pt x="404246" y="808146"/>
                    </a:cubicBezTo>
                    <a:cubicBezTo>
                      <a:pt x="463029" y="930066"/>
                      <a:pt x="1375252" y="723237"/>
                      <a:pt x="1475401" y="860397"/>
                    </a:cubicBezTo>
                    <a:cubicBezTo>
                      <a:pt x="1575550" y="997557"/>
                      <a:pt x="970304" y="1489592"/>
                      <a:pt x="1005138" y="1631106"/>
                    </a:cubicBezTo>
                    <a:cubicBezTo>
                      <a:pt x="1039972" y="1772620"/>
                      <a:pt x="1494995" y="1633283"/>
                      <a:pt x="1684406" y="1709483"/>
                    </a:cubicBezTo>
                    <a:cubicBezTo>
                      <a:pt x="1873817" y="1785683"/>
                      <a:pt x="2007711" y="1936994"/>
                      <a:pt x="2141606" y="2088306"/>
                    </a:cubicBezTo>
                  </a:path>
                </a:pathLst>
              </a:custGeom>
              <a:noFill/>
              <a:ln w="38100">
                <a:solidFill>
                  <a:srgbClr val="01FF0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15" name="ZoneTexte 414"/>
              <p:cNvSpPr txBox="1"/>
              <p:nvPr/>
            </p:nvSpPr>
            <p:spPr>
              <a:xfrm>
                <a:off x="1866347" y="2562199"/>
                <a:ext cx="1077848" cy="523220"/>
              </a:xfrm>
              <a:prstGeom prst="rect">
                <a:avLst/>
              </a:prstGeom>
              <a:noFill/>
              <a:ln>
                <a:noFill/>
              </a:ln>
            </p:spPr>
            <p:txBody>
              <a:bodyPr wrap="square" rtlCol="0">
                <a:spAutoFit/>
              </a:bodyPr>
              <a:lstStyle/>
              <a:p>
                <a:pPr algn="ctr"/>
                <a:r>
                  <a:rPr lang="fr-FR" sz="1400" dirty="0" smtClean="0">
                    <a:solidFill>
                      <a:schemeClr val="accent4">
                        <a:lumMod val="50000"/>
                      </a:schemeClr>
                    </a:solidFill>
                    <a:latin typeface="Trebuchet MS" pitchFamily="34" charset="0"/>
                  </a:rPr>
                  <a:t>Excitation UV</a:t>
                </a:r>
                <a:endParaRPr lang="fr-FR" sz="1400" dirty="0">
                  <a:solidFill>
                    <a:schemeClr val="accent4">
                      <a:lumMod val="50000"/>
                    </a:schemeClr>
                  </a:solidFill>
                  <a:latin typeface="Trebuchet MS" pitchFamily="34" charset="0"/>
                </a:endParaRPr>
              </a:p>
            </p:txBody>
          </p:sp>
          <p:sp>
            <p:nvSpPr>
              <p:cNvPr id="416" name="ZoneTexte 415"/>
              <p:cNvSpPr txBox="1"/>
              <p:nvPr/>
            </p:nvSpPr>
            <p:spPr>
              <a:xfrm>
                <a:off x="2950855" y="2057139"/>
                <a:ext cx="1806738" cy="646331"/>
              </a:xfrm>
              <a:prstGeom prst="rect">
                <a:avLst/>
              </a:prstGeom>
              <a:noFill/>
            </p:spPr>
            <p:txBody>
              <a:bodyPr wrap="square" rtlCol="0">
                <a:spAutoFit/>
              </a:bodyPr>
              <a:lstStyle/>
              <a:p>
                <a:pPr algn="ctr"/>
                <a:r>
                  <a:rPr lang="fr-FR" b="1" dirty="0" smtClean="0">
                    <a:solidFill>
                      <a:srgbClr val="00FF00"/>
                    </a:solidFill>
                    <a:latin typeface="Trebuchet MS" pitchFamily="34" charset="0"/>
                  </a:rPr>
                  <a:t>Fluorescence</a:t>
                </a:r>
              </a:p>
              <a:p>
                <a:pPr algn="ctr"/>
                <a:r>
                  <a:rPr lang="fr-FR" b="1" dirty="0" smtClean="0">
                    <a:solidFill>
                      <a:srgbClr val="00FF00"/>
                    </a:solidFill>
                    <a:latin typeface="Trebuchet MS" pitchFamily="34" charset="0"/>
                  </a:rPr>
                  <a:t>verte</a:t>
                </a:r>
                <a:endParaRPr lang="fr-FR" b="1" dirty="0">
                  <a:solidFill>
                    <a:srgbClr val="00FF00"/>
                  </a:solidFill>
                  <a:latin typeface="Trebuchet MS" pitchFamily="34" charset="0"/>
                </a:endParaRPr>
              </a:p>
            </p:txBody>
          </p:sp>
          <p:sp>
            <p:nvSpPr>
              <p:cNvPr id="417" name="Forme libre 416"/>
              <p:cNvSpPr/>
              <p:nvPr/>
            </p:nvSpPr>
            <p:spPr>
              <a:xfrm>
                <a:off x="5583547" y="3176762"/>
                <a:ext cx="252210" cy="488160"/>
              </a:xfrm>
              <a:custGeom>
                <a:avLst/>
                <a:gdLst>
                  <a:gd name="connsiteX0" fmla="*/ 25423 w 2141606"/>
                  <a:gd name="connsiteY0" fmla="*/ 11312 h 2088306"/>
                  <a:gd name="connsiteX1" fmla="*/ 142989 w 2141606"/>
                  <a:gd name="connsiteY1" fmla="*/ 11312 h 2088306"/>
                  <a:gd name="connsiteX2" fmla="*/ 1122703 w 2141606"/>
                  <a:gd name="connsiteY2" fmla="*/ 128877 h 2088306"/>
                  <a:gd name="connsiteX3" fmla="*/ 404246 w 2141606"/>
                  <a:gd name="connsiteY3" fmla="*/ 808146 h 2088306"/>
                  <a:gd name="connsiteX4" fmla="*/ 1475401 w 2141606"/>
                  <a:gd name="connsiteY4" fmla="*/ 860397 h 2088306"/>
                  <a:gd name="connsiteX5" fmla="*/ 1005138 w 2141606"/>
                  <a:gd name="connsiteY5" fmla="*/ 1631106 h 2088306"/>
                  <a:gd name="connsiteX6" fmla="*/ 1684406 w 2141606"/>
                  <a:gd name="connsiteY6" fmla="*/ 1709483 h 2088306"/>
                  <a:gd name="connsiteX7" fmla="*/ 2141606 w 2141606"/>
                  <a:gd name="connsiteY7" fmla="*/ 2088306 h 20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606" h="2088306">
                    <a:moveTo>
                      <a:pt x="25423" y="11312"/>
                    </a:moveTo>
                    <a:cubicBezTo>
                      <a:pt x="-7234" y="1515"/>
                      <a:pt x="-39891" y="-8282"/>
                      <a:pt x="142989" y="11312"/>
                    </a:cubicBezTo>
                    <a:cubicBezTo>
                      <a:pt x="325869" y="30906"/>
                      <a:pt x="1079160" y="-3929"/>
                      <a:pt x="1122703" y="128877"/>
                    </a:cubicBezTo>
                    <a:cubicBezTo>
                      <a:pt x="1166246" y="261683"/>
                      <a:pt x="345463" y="686226"/>
                      <a:pt x="404246" y="808146"/>
                    </a:cubicBezTo>
                    <a:cubicBezTo>
                      <a:pt x="463029" y="930066"/>
                      <a:pt x="1375252" y="723237"/>
                      <a:pt x="1475401" y="860397"/>
                    </a:cubicBezTo>
                    <a:cubicBezTo>
                      <a:pt x="1575550" y="997557"/>
                      <a:pt x="970304" y="1489592"/>
                      <a:pt x="1005138" y="1631106"/>
                    </a:cubicBezTo>
                    <a:cubicBezTo>
                      <a:pt x="1039972" y="1772620"/>
                      <a:pt x="1494995" y="1633283"/>
                      <a:pt x="1684406" y="1709483"/>
                    </a:cubicBezTo>
                    <a:cubicBezTo>
                      <a:pt x="1873817" y="1785683"/>
                      <a:pt x="2007711" y="1936994"/>
                      <a:pt x="2141606" y="2088306"/>
                    </a:cubicBezTo>
                  </a:path>
                </a:pathLst>
              </a:custGeom>
              <a:ln w="34925">
                <a:solidFill>
                  <a:schemeClr val="accent4">
                    <a:lumMod val="5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accent4">
                      <a:lumMod val="50000"/>
                    </a:schemeClr>
                  </a:solidFill>
                </a:endParaRPr>
              </a:p>
            </p:txBody>
          </p:sp>
          <p:sp>
            <p:nvSpPr>
              <p:cNvPr id="418" name="Forme libre 417"/>
              <p:cNvSpPr/>
              <p:nvPr/>
            </p:nvSpPr>
            <p:spPr>
              <a:xfrm flipV="1">
                <a:off x="6069976" y="3129005"/>
                <a:ext cx="272362" cy="528777"/>
              </a:xfrm>
              <a:custGeom>
                <a:avLst/>
                <a:gdLst>
                  <a:gd name="connsiteX0" fmla="*/ 25423 w 2141606"/>
                  <a:gd name="connsiteY0" fmla="*/ 11312 h 2088306"/>
                  <a:gd name="connsiteX1" fmla="*/ 142989 w 2141606"/>
                  <a:gd name="connsiteY1" fmla="*/ 11312 h 2088306"/>
                  <a:gd name="connsiteX2" fmla="*/ 1122703 w 2141606"/>
                  <a:gd name="connsiteY2" fmla="*/ 128877 h 2088306"/>
                  <a:gd name="connsiteX3" fmla="*/ 404246 w 2141606"/>
                  <a:gd name="connsiteY3" fmla="*/ 808146 h 2088306"/>
                  <a:gd name="connsiteX4" fmla="*/ 1475401 w 2141606"/>
                  <a:gd name="connsiteY4" fmla="*/ 860397 h 2088306"/>
                  <a:gd name="connsiteX5" fmla="*/ 1005138 w 2141606"/>
                  <a:gd name="connsiteY5" fmla="*/ 1631106 h 2088306"/>
                  <a:gd name="connsiteX6" fmla="*/ 1684406 w 2141606"/>
                  <a:gd name="connsiteY6" fmla="*/ 1709483 h 2088306"/>
                  <a:gd name="connsiteX7" fmla="*/ 2141606 w 2141606"/>
                  <a:gd name="connsiteY7" fmla="*/ 2088306 h 20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606" h="2088306">
                    <a:moveTo>
                      <a:pt x="25423" y="11312"/>
                    </a:moveTo>
                    <a:cubicBezTo>
                      <a:pt x="-7234" y="1515"/>
                      <a:pt x="-39891" y="-8282"/>
                      <a:pt x="142989" y="11312"/>
                    </a:cubicBezTo>
                    <a:cubicBezTo>
                      <a:pt x="325869" y="30906"/>
                      <a:pt x="1079160" y="-3929"/>
                      <a:pt x="1122703" y="128877"/>
                    </a:cubicBezTo>
                    <a:cubicBezTo>
                      <a:pt x="1166246" y="261683"/>
                      <a:pt x="345463" y="686226"/>
                      <a:pt x="404246" y="808146"/>
                    </a:cubicBezTo>
                    <a:cubicBezTo>
                      <a:pt x="463029" y="930066"/>
                      <a:pt x="1375252" y="723237"/>
                      <a:pt x="1475401" y="860397"/>
                    </a:cubicBezTo>
                    <a:cubicBezTo>
                      <a:pt x="1575550" y="997557"/>
                      <a:pt x="970304" y="1489592"/>
                      <a:pt x="1005138" y="1631106"/>
                    </a:cubicBezTo>
                    <a:cubicBezTo>
                      <a:pt x="1039972" y="1772620"/>
                      <a:pt x="1494995" y="1633283"/>
                      <a:pt x="1684406" y="1709483"/>
                    </a:cubicBezTo>
                    <a:cubicBezTo>
                      <a:pt x="1873817" y="1785683"/>
                      <a:pt x="2007711" y="1936994"/>
                      <a:pt x="2141606" y="2088306"/>
                    </a:cubicBezTo>
                  </a:path>
                </a:pathLst>
              </a:custGeom>
              <a:noFill/>
              <a:ln w="381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accent6">
                      <a:lumMod val="75000"/>
                    </a:schemeClr>
                  </a:solidFill>
                </a:endParaRPr>
              </a:p>
            </p:txBody>
          </p:sp>
          <p:sp>
            <p:nvSpPr>
              <p:cNvPr id="419" name="ZoneTexte 418"/>
              <p:cNvSpPr txBox="1"/>
              <p:nvPr/>
            </p:nvSpPr>
            <p:spPr>
              <a:xfrm>
                <a:off x="4889326" y="2653542"/>
                <a:ext cx="1077848" cy="523220"/>
              </a:xfrm>
              <a:prstGeom prst="rect">
                <a:avLst/>
              </a:prstGeom>
              <a:noFill/>
              <a:ln>
                <a:noFill/>
              </a:ln>
            </p:spPr>
            <p:txBody>
              <a:bodyPr wrap="square" rtlCol="0">
                <a:spAutoFit/>
              </a:bodyPr>
              <a:lstStyle/>
              <a:p>
                <a:pPr algn="ctr"/>
                <a:r>
                  <a:rPr lang="fr-FR" sz="1400" dirty="0" smtClean="0">
                    <a:solidFill>
                      <a:schemeClr val="accent4">
                        <a:lumMod val="50000"/>
                      </a:schemeClr>
                    </a:solidFill>
                    <a:latin typeface="Trebuchet MS" pitchFamily="34" charset="0"/>
                  </a:rPr>
                  <a:t>Excitation UV</a:t>
                </a:r>
                <a:endParaRPr lang="fr-FR" sz="1400" dirty="0">
                  <a:solidFill>
                    <a:schemeClr val="accent4">
                      <a:lumMod val="50000"/>
                    </a:schemeClr>
                  </a:solidFill>
                  <a:latin typeface="Trebuchet MS" pitchFamily="34" charset="0"/>
                </a:endParaRPr>
              </a:p>
            </p:txBody>
          </p:sp>
          <p:sp>
            <p:nvSpPr>
              <p:cNvPr id="420" name="ZoneTexte 419"/>
              <p:cNvSpPr txBox="1"/>
              <p:nvPr/>
            </p:nvSpPr>
            <p:spPr>
              <a:xfrm>
                <a:off x="6544247" y="2239033"/>
                <a:ext cx="1806738" cy="646331"/>
              </a:xfrm>
              <a:prstGeom prst="rect">
                <a:avLst/>
              </a:prstGeom>
              <a:noFill/>
              <a:ln>
                <a:noFill/>
              </a:ln>
            </p:spPr>
            <p:txBody>
              <a:bodyPr wrap="square" rtlCol="0">
                <a:spAutoFit/>
              </a:bodyPr>
              <a:lstStyle/>
              <a:p>
                <a:pPr algn="ctr"/>
                <a:r>
                  <a:rPr lang="fr-FR" b="1" dirty="0" smtClean="0">
                    <a:solidFill>
                      <a:schemeClr val="accent6">
                        <a:lumMod val="75000"/>
                      </a:schemeClr>
                    </a:solidFill>
                    <a:latin typeface="Trebuchet MS" pitchFamily="34" charset="0"/>
                  </a:rPr>
                  <a:t>Fluorescence</a:t>
                </a:r>
              </a:p>
              <a:p>
                <a:pPr algn="ctr"/>
                <a:r>
                  <a:rPr lang="fr-FR" b="1" dirty="0" smtClean="0">
                    <a:solidFill>
                      <a:schemeClr val="accent6">
                        <a:lumMod val="75000"/>
                      </a:schemeClr>
                    </a:solidFill>
                    <a:latin typeface="Trebuchet MS" pitchFamily="34" charset="0"/>
                  </a:rPr>
                  <a:t>orange</a:t>
                </a:r>
                <a:endParaRPr lang="fr-FR" b="1" dirty="0">
                  <a:solidFill>
                    <a:schemeClr val="accent6">
                      <a:lumMod val="75000"/>
                    </a:schemeClr>
                  </a:solidFill>
                  <a:latin typeface="Trebuchet MS" pitchFamily="34" charset="0"/>
                </a:endParaRPr>
              </a:p>
            </p:txBody>
          </p:sp>
          <p:sp>
            <p:nvSpPr>
              <p:cNvPr id="6" name="ZoneTexte 5"/>
              <p:cNvSpPr txBox="1"/>
              <p:nvPr/>
            </p:nvSpPr>
            <p:spPr>
              <a:xfrm>
                <a:off x="841379" y="5176356"/>
                <a:ext cx="559363" cy="338554"/>
              </a:xfrm>
              <a:prstGeom prst="rect">
                <a:avLst/>
              </a:prstGeom>
              <a:noFill/>
            </p:spPr>
            <p:txBody>
              <a:bodyPr wrap="square" rtlCol="0">
                <a:spAutoFit/>
              </a:bodyPr>
              <a:lstStyle/>
              <a:p>
                <a:r>
                  <a:rPr lang="fr-FR" sz="1600" dirty="0" smtClean="0"/>
                  <a:t>Ag1</a:t>
                </a:r>
                <a:endParaRPr lang="en-US" sz="1600" dirty="0"/>
              </a:p>
            </p:txBody>
          </p:sp>
          <p:sp>
            <p:nvSpPr>
              <p:cNvPr id="421" name="ZoneTexte 420"/>
              <p:cNvSpPr txBox="1"/>
              <p:nvPr/>
            </p:nvSpPr>
            <p:spPr>
              <a:xfrm>
                <a:off x="7020272" y="5143652"/>
                <a:ext cx="559363" cy="338554"/>
              </a:xfrm>
              <a:prstGeom prst="rect">
                <a:avLst/>
              </a:prstGeom>
              <a:noFill/>
            </p:spPr>
            <p:txBody>
              <a:bodyPr wrap="square" rtlCol="0">
                <a:spAutoFit/>
              </a:bodyPr>
              <a:lstStyle/>
              <a:p>
                <a:r>
                  <a:rPr lang="fr-FR" sz="1600" dirty="0" smtClean="0"/>
                  <a:t>Ag2</a:t>
                </a:r>
                <a:endParaRPr lang="en-US" sz="1600" dirty="0"/>
              </a:p>
            </p:txBody>
          </p:sp>
          <p:sp>
            <p:nvSpPr>
              <p:cNvPr id="7" name="ZoneTexte 6"/>
              <p:cNvSpPr txBox="1"/>
              <p:nvPr/>
            </p:nvSpPr>
            <p:spPr>
              <a:xfrm>
                <a:off x="289103" y="4599011"/>
                <a:ext cx="1850699" cy="584775"/>
              </a:xfrm>
              <a:prstGeom prst="rect">
                <a:avLst/>
              </a:prstGeom>
              <a:noFill/>
            </p:spPr>
            <p:txBody>
              <a:bodyPr wrap="none" rtlCol="0">
                <a:spAutoFit/>
              </a:bodyPr>
              <a:lstStyle/>
              <a:p>
                <a:r>
                  <a:rPr lang="fr-FR" sz="1600" dirty="0" smtClean="0"/>
                  <a:t>Ac primaire </a:t>
                </a:r>
                <a:r>
                  <a:rPr lang="fr-FR" sz="1600" dirty="0" smtClean="0">
                    <a:solidFill>
                      <a:srgbClr val="FF0000"/>
                    </a:solidFill>
                  </a:rPr>
                  <a:t>de lapin</a:t>
                </a:r>
              </a:p>
              <a:p>
                <a:r>
                  <a:rPr lang="fr-FR" sz="1600" dirty="0" smtClean="0"/>
                  <a:t>Anti-Ag1 </a:t>
                </a:r>
                <a:endParaRPr lang="en-US" sz="1600" dirty="0"/>
              </a:p>
            </p:txBody>
          </p:sp>
          <p:sp>
            <p:nvSpPr>
              <p:cNvPr id="422" name="ZoneTexte 421"/>
              <p:cNvSpPr txBox="1"/>
              <p:nvPr/>
            </p:nvSpPr>
            <p:spPr>
              <a:xfrm>
                <a:off x="6514824" y="4531158"/>
                <a:ext cx="1749197" cy="584775"/>
              </a:xfrm>
              <a:prstGeom prst="rect">
                <a:avLst/>
              </a:prstGeom>
              <a:noFill/>
            </p:spPr>
            <p:txBody>
              <a:bodyPr wrap="none" rtlCol="0">
                <a:spAutoFit/>
              </a:bodyPr>
              <a:lstStyle/>
              <a:p>
                <a:r>
                  <a:rPr lang="fr-FR" sz="1600" dirty="0" smtClean="0"/>
                  <a:t>Ac primaire </a:t>
                </a:r>
                <a:r>
                  <a:rPr lang="fr-FR" sz="1600" dirty="0" smtClean="0">
                    <a:solidFill>
                      <a:srgbClr val="FF0000"/>
                    </a:solidFill>
                  </a:rPr>
                  <a:t>chèvre</a:t>
                </a:r>
              </a:p>
              <a:p>
                <a:r>
                  <a:rPr lang="fr-FR" sz="1600" dirty="0" smtClean="0"/>
                  <a:t>Anti-Ag2 </a:t>
                </a:r>
                <a:endParaRPr lang="en-US" sz="1600" dirty="0"/>
              </a:p>
            </p:txBody>
          </p:sp>
          <p:sp>
            <p:nvSpPr>
              <p:cNvPr id="423" name="ZoneTexte 422"/>
              <p:cNvSpPr txBox="1"/>
              <p:nvPr/>
            </p:nvSpPr>
            <p:spPr>
              <a:xfrm>
                <a:off x="6544247" y="3685230"/>
                <a:ext cx="2272983" cy="830997"/>
              </a:xfrm>
              <a:prstGeom prst="rect">
                <a:avLst/>
              </a:prstGeom>
              <a:noFill/>
            </p:spPr>
            <p:txBody>
              <a:bodyPr wrap="square" rtlCol="0">
                <a:spAutoFit/>
              </a:bodyPr>
              <a:lstStyle/>
              <a:p>
                <a:r>
                  <a:rPr lang="fr-FR" sz="1600" dirty="0" smtClean="0"/>
                  <a:t>Conjugué Ac de cheval anti-Ig de chèvre marqué par la </a:t>
                </a:r>
                <a:r>
                  <a:rPr lang="fr-FR" sz="1600" dirty="0" smtClean="0">
                    <a:solidFill>
                      <a:srgbClr val="FF0000"/>
                    </a:solidFill>
                  </a:rPr>
                  <a:t>rhodamine</a:t>
                </a:r>
                <a:endParaRPr lang="en-US" sz="1600" dirty="0">
                  <a:solidFill>
                    <a:srgbClr val="FF0000"/>
                  </a:solidFill>
                </a:endParaRPr>
              </a:p>
            </p:txBody>
          </p:sp>
          <p:cxnSp>
            <p:nvCxnSpPr>
              <p:cNvPr id="10" name="Connecteur droit avec flèche 9"/>
              <p:cNvCxnSpPr/>
              <p:nvPr/>
            </p:nvCxnSpPr>
            <p:spPr>
              <a:xfrm>
                <a:off x="1499776" y="5360899"/>
                <a:ext cx="12479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4" name="Connecteur droit avec flèche 423"/>
              <p:cNvCxnSpPr/>
              <p:nvPr/>
            </p:nvCxnSpPr>
            <p:spPr>
              <a:xfrm>
                <a:off x="2189475" y="4887683"/>
                <a:ext cx="502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5" name="Connecteur droit avec flèche 424"/>
              <p:cNvCxnSpPr/>
              <p:nvPr/>
            </p:nvCxnSpPr>
            <p:spPr>
              <a:xfrm>
                <a:off x="2256058" y="4283939"/>
                <a:ext cx="502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6" name="Connecteur droit avec flèche 425"/>
              <p:cNvCxnSpPr/>
              <p:nvPr/>
            </p:nvCxnSpPr>
            <p:spPr>
              <a:xfrm flipH="1">
                <a:off x="3299488" y="2653542"/>
                <a:ext cx="221780" cy="331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7" name="Connecteur droit avec flèche 426"/>
              <p:cNvCxnSpPr/>
              <p:nvPr/>
            </p:nvCxnSpPr>
            <p:spPr>
              <a:xfrm flipH="1">
                <a:off x="6480944" y="2703470"/>
                <a:ext cx="221780" cy="331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8" name="Connecteur droit avec flèche 427"/>
              <p:cNvCxnSpPr/>
              <p:nvPr/>
            </p:nvCxnSpPr>
            <p:spPr>
              <a:xfrm flipH="1">
                <a:off x="6066056" y="4197164"/>
                <a:ext cx="4148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9" name="Connecteur droit avec flèche 428"/>
              <p:cNvCxnSpPr/>
              <p:nvPr/>
            </p:nvCxnSpPr>
            <p:spPr>
              <a:xfrm flipH="1">
                <a:off x="6099936" y="4838504"/>
                <a:ext cx="4148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0" name="Connecteur droit avec flèche 429"/>
              <p:cNvCxnSpPr/>
              <p:nvPr/>
            </p:nvCxnSpPr>
            <p:spPr>
              <a:xfrm flipH="1">
                <a:off x="6089482" y="5349673"/>
                <a:ext cx="930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riangle isocèle 92"/>
              <p:cNvSpPr/>
              <p:nvPr/>
            </p:nvSpPr>
            <p:spPr>
              <a:xfrm>
                <a:off x="5749635" y="5167750"/>
                <a:ext cx="3048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94" name="ZoneTexte 93"/>
          <p:cNvSpPr txBox="1"/>
          <p:nvPr/>
        </p:nvSpPr>
        <p:spPr>
          <a:xfrm>
            <a:off x="781168" y="327667"/>
            <a:ext cx="7422976" cy="461665"/>
          </a:xfrm>
          <a:prstGeom prst="rect">
            <a:avLst/>
          </a:prstGeom>
          <a:noFill/>
        </p:spPr>
        <p:txBody>
          <a:bodyPr wrap="square" rtlCol="0">
            <a:spAutoFit/>
          </a:bodyPr>
          <a:lstStyle/>
          <a:p>
            <a:pPr algn="ctr"/>
            <a:r>
              <a:rPr lang="fr-FR" sz="2400" dirty="0" smtClean="0">
                <a:solidFill>
                  <a:srgbClr val="C00000"/>
                </a:solidFill>
                <a:latin typeface="Trebuchet MS" pitchFamily="34" charset="0"/>
                <a:cs typeface="Times New Roman" pitchFamily="18" charset="0"/>
              </a:rPr>
              <a:t>DOUBLE MARQUAGE (INDIRECTE)</a:t>
            </a:r>
          </a:p>
        </p:txBody>
      </p:sp>
    </p:spTree>
    <p:extLst>
      <p:ext uri="{BB962C8B-B14F-4D97-AF65-F5344CB8AC3E}">
        <p14:creationId xmlns:p14="http://schemas.microsoft.com/office/powerpoint/2010/main" val="1837375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782" y="0"/>
            <a:ext cx="7886700" cy="994172"/>
          </a:xfrm>
        </p:spPr>
        <p:txBody>
          <a:bodyPr/>
          <a:lstStyle/>
          <a:p>
            <a:r>
              <a:rPr lang="fr-FR" dirty="0" smtClean="0">
                <a:solidFill>
                  <a:srgbClr val="FF0000"/>
                </a:solidFill>
              </a:rPr>
              <a:t>2- Immunofluorescence</a:t>
            </a:r>
            <a:endParaRPr lang="fr-FR" dirty="0">
              <a:solidFill>
                <a:srgbClr val="FF0000"/>
              </a:solidFill>
            </a:endParaRPr>
          </a:p>
        </p:txBody>
      </p:sp>
      <p:sp>
        <p:nvSpPr>
          <p:cNvPr id="3" name="Espace réservé du contenu 2"/>
          <p:cNvSpPr>
            <a:spLocks noGrp="1"/>
          </p:cNvSpPr>
          <p:nvPr>
            <p:ph idx="1"/>
          </p:nvPr>
        </p:nvSpPr>
        <p:spPr>
          <a:xfrm>
            <a:off x="178782" y="1851422"/>
            <a:ext cx="4764505" cy="3263504"/>
          </a:xfrm>
        </p:spPr>
        <p:txBody>
          <a:bodyPr>
            <a:normAutofit lnSpcReduction="10000"/>
          </a:bodyPr>
          <a:lstStyle/>
          <a:p>
            <a:r>
              <a:rPr lang="fr-FR" b="1" dirty="0" smtClean="0">
                <a:solidFill>
                  <a:srgbClr val="FF0000"/>
                </a:solidFill>
              </a:rPr>
              <a:t>Principe</a:t>
            </a:r>
            <a:endParaRPr lang="fr-FR" b="1" dirty="0">
              <a:solidFill>
                <a:srgbClr val="FF0000"/>
              </a:solidFill>
            </a:endParaRPr>
          </a:p>
          <a:p>
            <a:r>
              <a:rPr lang="fr-FR" dirty="0"/>
              <a:t>L'immunofluorescence </a:t>
            </a:r>
            <a:r>
              <a:rPr lang="fr-FR" dirty="0" smtClean="0"/>
              <a:t>directe </a:t>
            </a:r>
            <a:r>
              <a:rPr lang="fr-FR" dirty="0"/>
              <a:t>est basée sur la détection </a:t>
            </a:r>
            <a:r>
              <a:rPr lang="fr-FR" dirty="0" smtClean="0"/>
              <a:t>des antigènes </a:t>
            </a:r>
            <a:r>
              <a:rPr lang="fr-FR" dirty="0"/>
              <a:t>directement dans un échantillon grâce à des anticorps monoclonaux couplés à la </a:t>
            </a:r>
            <a:r>
              <a:rPr lang="fr-FR" dirty="0" err="1" smtClean="0"/>
              <a:t>flourophore</a:t>
            </a:r>
            <a:r>
              <a:rPr lang="fr-FR" dirty="0" smtClean="0"/>
              <a:t>.</a:t>
            </a:r>
            <a:endParaRPr lang="fr-FR" dirty="0"/>
          </a:p>
          <a:p>
            <a:endParaRPr lang="fr-FR" dirty="0"/>
          </a:p>
        </p:txBody>
      </p:sp>
      <p:pic>
        <p:nvPicPr>
          <p:cNvPr id="4" name="Image 3"/>
          <p:cNvPicPr>
            <a:picLocks noChangeAspect="1"/>
          </p:cNvPicPr>
          <p:nvPr/>
        </p:nvPicPr>
        <p:blipFill>
          <a:blip r:embed="rId2"/>
          <a:stretch>
            <a:fillRect/>
          </a:stretch>
        </p:blipFill>
        <p:spPr>
          <a:xfrm>
            <a:off x="4051239" y="1851422"/>
            <a:ext cx="4913980" cy="3150883"/>
          </a:xfrm>
          <a:prstGeom prst="rect">
            <a:avLst/>
          </a:prstGeom>
        </p:spPr>
      </p:pic>
    </p:spTree>
    <p:extLst>
      <p:ext uri="{BB962C8B-B14F-4D97-AF65-F5344CB8AC3E}">
        <p14:creationId xmlns:p14="http://schemas.microsoft.com/office/powerpoint/2010/main" val="235580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2943" y="542831"/>
            <a:ext cx="3973805" cy="3814950"/>
          </a:xfrm>
          <a:prstGeom prst="rect">
            <a:avLst/>
          </a:prstGeom>
        </p:spPr>
      </p:pic>
      <p:pic>
        <p:nvPicPr>
          <p:cNvPr id="3" name="Image 2"/>
          <p:cNvPicPr>
            <a:picLocks noChangeAspect="1"/>
          </p:cNvPicPr>
          <p:nvPr/>
        </p:nvPicPr>
        <p:blipFill>
          <a:blip r:embed="rId3"/>
          <a:stretch>
            <a:fillRect/>
          </a:stretch>
        </p:blipFill>
        <p:spPr>
          <a:xfrm>
            <a:off x="271062" y="291478"/>
            <a:ext cx="4123851" cy="1863767"/>
          </a:xfrm>
          <a:prstGeom prst="rect">
            <a:avLst/>
          </a:prstGeom>
        </p:spPr>
      </p:pic>
      <p:pic>
        <p:nvPicPr>
          <p:cNvPr id="5" name="Image 4"/>
          <p:cNvPicPr>
            <a:picLocks noChangeAspect="1"/>
          </p:cNvPicPr>
          <p:nvPr/>
        </p:nvPicPr>
        <p:blipFill>
          <a:blip r:embed="rId4"/>
          <a:stretch>
            <a:fillRect/>
          </a:stretch>
        </p:blipFill>
        <p:spPr>
          <a:xfrm>
            <a:off x="271061" y="2450306"/>
            <a:ext cx="4123851" cy="1957388"/>
          </a:xfrm>
          <a:prstGeom prst="rect">
            <a:avLst/>
          </a:prstGeom>
        </p:spPr>
      </p:pic>
      <p:sp>
        <p:nvSpPr>
          <p:cNvPr id="6" name="Espace réservé du contenu 2"/>
          <p:cNvSpPr txBox="1">
            <a:spLocks/>
          </p:cNvSpPr>
          <p:nvPr/>
        </p:nvSpPr>
        <p:spPr>
          <a:xfrm>
            <a:off x="451562" y="4702755"/>
            <a:ext cx="8395186" cy="17841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smtClean="0"/>
              <a:t>Dans les deux cas, les anticorps ne se lier  sauf si l'antigène spécifique est présent. Après période de temps suffisante pour permettre la liaison des anticorps marqués au </a:t>
            </a:r>
            <a:r>
              <a:rPr lang="fr-FR" sz="2000" b="1" smtClean="0"/>
              <a:t>fluorochromes</a:t>
            </a:r>
            <a:r>
              <a:rPr lang="fr-FR" sz="2000" smtClean="0"/>
              <a:t> FITC, Les lames sont lavées avec un tampon. Tout anticorps qui est lié restera lié, tandis que l'anticorps non lié sera rincé. Les lames sont examinées sous fluorescence microscope, qui contient une ampoule spéciale qui peut fournir les longueurs d'onde de la lumière capables d'exciter les fluorophores.. Dans ce cas, si des cellules vertes sont visibles, alors les anticorps ont été liés aux antigènes recherchés </a:t>
            </a:r>
            <a:endParaRPr lang="fr-FR" sz="2000" dirty="0"/>
          </a:p>
        </p:txBody>
      </p:sp>
    </p:spTree>
    <p:extLst>
      <p:ext uri="{BB962C8B-B14F-4D97-AF65-F5344CB8AC3E}">
        <p14:creationId xmlns:p14="http://schemas.microsoft.com/office/powerpoint/2010/main" val="3919137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78610"/>
            <a:ext cx="7772400" cy="2387600"/>
          </a:xfrm>
        </p:spPr>
        <p:txBody>
          <a:bodyPr>
            <a:normAutofit/>
          </a:bodyPr>
          <a:lstStyle/>
          <a:p>
            <a:r>
              <a:rPr lang="fr-FR" sz="4400" b="1" dirty="0" smtClean="0">
                <a:solidFill>
                  <a:srgbClr val="FF0000"/>
                </a:solidFill>
                <a:effectLst>
                  <a:outerShdw blurRad="38100" dist="38100" dir="2700000" algn="tl">
                    <a:srgbClr val="000000">
                      <a:alpha val="43137"/>
                    </a:srgbClr>
                  </a:outerShdw>
                </a:effectLst>
              </a:rPr>
              <a:t>4- </a:t>
            </a:r>
            <a:r>
              <a:rPr lang="fr-FR" sz="4400" b="1" dirty="0">
                <a:solidFill>
                  <a:srgbClr val="FF0000"/>
                </a:solidFill>
                <a:effectLst>
                  <a:outerShdw blurRad="38100" dist="38100" dir="2700000" algn="tl">
                    <a:srgbClr val="000000">
                      <a:alpha val="43137"/>
                    </a:srgbClr>
                  </a:outerShdw>
                </a:effectLst>
              </a:rPr>
              <a:t>M</a:t>
            </a:r>
            <a:r>
              <a:rPr lang="fr-FR" sz="4400" b="1" dirty="0" smtClean="0">
                <a:solidFill>
                  <a:srgbClr val="FF0000"/>
                </a:solidFill>
                <a:effectLst>
                  <a:outerShdw blurRad="38100" dist="38100" dir="2700000" algn="tl">
                    <a:srgbClr val="000000">
                      <a:alpha val="43137"/>
                    </a:srgbClr>
                  </a:outerShdw>
                </a:effectLst>
              </a:rPr>
              <a:t>ethodes immunologiques </a:t>
            </a:r>
            <a:endParaRPr lang="fr-FR"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774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smtClean="0">
                <a:solidFill>
                  <a:srgbClr val="FF3300"/>
                </a:solidFill>
                <a:latin typeface="Comic Sans MS" panose="030F0702030302020204" pitchFamily="66" charset="0"/>
              </a:rPr>
              <a:t>Immunofluorescence</a:t>
            </a:r>
            <a:endParaRPr lang="fr-FR" sz="4000" dirty="0">
              <a:solidFill>
                <a:srgbClr val="FF3300"/>
              </a:solidFill>
              <a:latin typeface="Comic Sans MS" panose="030F0702030302020204" pitchFamily="66"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3600"/>
            <a:ext cx="4195763"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descr="Click image for original siz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4092575"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3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76867"/>
            <a:ext cx="7886700" cy="1325563"/>
          </a:xfrm>
        </p:spPr>
        <p:txBody>
          <a:bodyPr/>
          <a:lstStyle/>
          <a:p>
            <a:r>
              <a:rPr lang="fr-FR" b="1" dirty="0" smtClean="0">
                <a:solidFill>
                  <a:srgbClr val="FF0000"/>
                </a:solidFill>
                <a:effectLst>
                  <a:outerShdw blurRad="38100" dist="38100" dir="2700000" algn="tl">
                    <a:srgbClr val="000000">
                      <a:alpha val="43137"/>
                    </a:srgbClr>
                  </a:outerShdw>
                </a:effectLst>
              </a:rPr>
              <a:t>3.La </a:t>
            </a:r>
            <a:r>
              <a:rPr lang="fr-FR" b="1" dirty="0" err="1">
                <a:solidFill>
                  <a:srgbClr val="FF0000"/>
                </a:solidFill>
                <a:effectLst>
                  <a:outerShdw blurRad="38100" dist="38100" dir="2700000" algn="tl">
                    <a:srgbClr val="000000">
                      <a:alpha val="43137"/>
                    </a:srgbClr>
                  </a:outerShdw>
                </a:effectLst>
              </a:rPr>
              <a:t>radioimmunologie</a:t>
            </a:r>
            <a:endParaRPr lang="fr-FR"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just"/>
            <a:r>
              <a:rPr lang="fr-FR" sz="2400" dirty="0"/>
              <a:t>L’antigène spécifique des anticorps que l’on veut détecter est préalablement marqué à l’iode 125 (traceur). La préparation contenant l’anticorps est alors incubée avec l’antigène marqué. Les complexes Ag/</a:t>
            </a:r>
            <a:r>
              <a:rPr lang="fr-FR" sz="2400" dirty="0" err="1"/>
              <a:t>Ac</a:t>
            </a:r>
            <a:r>
              <a:rPr lang="fr-FR" sz="2400" dirty="0"/>
              <a:t> qui se forment en phase liquide sont alors précipités avec une solution de chlorure d’ammonium ou de </a:t>
            </a:r>
            <a:r>
              <a:rPr lang="fr-FR" sz="2400" dirty="0" err="1"/>
              <a:t>polyethylèneglycol</a:t>
            </a:r>
            <a:r>
              <a:rPr lang="fr-FR" sz="2400" dirty="0"/>
              <a:t>. </a:t>
            </a:r>
            <a:endParaRPr lang="fr-FR" sz="2400" dirty="0" smtClean="0"/>
          </a:p>
          <a:p>
            <a:pPr algn="just"/>
            <a:r>
              <a:rPr lang="fr-FR" sz="2400" dirty="0" smtClean="0"/>
              <a:t>Le </a:t>
            </a:r>
            <a:r>
              <a:rPr lang="fr-FR" sz="2400" dirty="0"/>
              <a:t>culot de précipitation est ensuite lavé avec une solution saline et la présence de l’anticorps à doser est déterminée en mesurant la radioactivité présente dans le précipité et en la comparant avec une gamme étalon réalisée soit avec un sérum titré soit avec une préparation purifiée d’anticorps de concentration connue. </a:t>
            </a:r>
            <a:endParaRPr lang="fr-FR" sz="2400" dirty="0" smtClean="0"/>
          </a:p>
        </p:txBody>
      </p:sp>
    </p:spTree>
    <p:extLst>
      <p:ext uri="{BB962C8B-B14F-4D97-AF65-F5344CB8AC3E}">
        <p14:creationId xmlns:p14="http://schemas.microsoft.com/office/powerpoint/2010/main" val="257052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9.PNG"/>
          <p:cNvPicPr/>
          <p:nvPr/>
        </p:nvPicPr>
        <p:blipFill>
          <a:blip r:embed="rId2"/>
          <a:stretch>
            <a:fillRect/>
          </a:stretch>
        </p:blipFill>
        <p:spPr>
          <a:xfrm>
            <a:off x="742012" y="1897896"/>
            <a:ext cx="7313416" cy="3771573"/>
          </a:xfrm>
          <a:prstGeom prst="rect">
            <a:avLst/>
          </a:prstGeom>
        </p:spPr>
      </p:pic>
      <p:sp>
        <p:nvSpPr>
          <p:cNvPr id="3" name="Rectangle 2"/>
          <p:cNvSpPr/>
          <p:nvPr/>
        </p:nvSpPr>
        <p:spPr>
          <a:xfrm>
            <a:off x="149902" y="907296"/>
            <a:ext cx="5800955" cy="517065"/>
          </a:xfrm>
          <a:prstGeom prst="rect">
            <a:avLst/>
          </a:prstGeom>
        </p:spPr>
        <p:txBody>
          <a:bodyPr wrap="square">
            <a:spAutoFit/>
          </a:bodyPr>
          <a:lstStyle/>
          <a:p>
            <a:pPr>
              <a:lnSpc>
                <a:spcPct val="115000"/>
              </a:lnSpc>
              <a:spcBef>
                <a:spcPts val="1200"/>
              </a:spcBef>
              <a:spcAft>
                <a:spcPts val="0"/>
              </a:spcAft>
            </a:pPr>
            <a:r>
              <a:rPr lang="en-US" sz="2400" b="1" u="sng" dirty="0" smtClean="0">
                <a:latin typeface="Calibri" panose="020F0502020204030204" pitchFamily="34" charset="0"/>
                <a:ea typeface="Times New Roman" panose="02020603050405020304" pitchFamily="18" charset="0"/>
                <a:cs typeface="Arial" panose="020B0604020202020204" pitchFamily="34" charset="0"/>
              </a:rPr>
              <a:t>1. RIA (Radio </a:t>
            </a:r>
            <a:r>
              <a:rPr lang="en-US" sz="2400" b="1" u="sng" dirty="0">
                <a:latin typeface="Calibri" panose="020F0502020204030204" pitchFamily="34" charset="0"/>
                <a:ea typeface="Times New Roman" panose="02020603050405020304" pitchFamily="18" charset="0"/>
                <a:cs typeface="Arial" panose="020B0604020202020204" pitchFamily="34" charset="0"/>
              </a:rPr>
              <a:t>Immuno </a:t>
            </a:r>
            <a:r>
              <a:rPr lang="en-US" sz="2400" b="1" u="sng" dirty="0" smtClean="0">
                <a:latin typeface="Calibri" panose="020F0502020204030204" pitchFamily="34" charset="0"/>
                <a:ea typeface="Times New Roman" panose="02020603050405020304" pitchFamily="18" charset="0"/>
                <a:cs typeface="Arial" panose="020B0604020202020204" pitchFamily="34" charset="0"/>
              </a:rPr>
              <a:t>Assay)</a:t>
            </a:r>
            <a:endParaRPr lang="fr-FR"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Titre 1"/>
          <p:cNvSpPr txBox="1">
            <a:spLocks/>
          </p:cNvSpPr>
          <p:nvPr/>
        </p:nvSpPr>
        <p:spPr>
          <a:xfrm>
            <a:off x="149902" y="33977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3200" b="1" u="sng" dirty="0" smtClean="0">
                <a:solidFill>
                  <a:srgbClr val="FF0000"/>
                </a:solidFill>
              </a:rPr>
              <a:t>3. Méthodes radio-immunologiques</a:t>
            </a:r>
            <a:endParaRPr lang="fr-FR" sz="3200" b="1" u="sng" dirty="0">
              <a:solidFill>
                <a:srgbClr val="FF0000"/>
              </a:solidFill>
            </a:endParaRPr>
          </a:p>
        </p:txBody>
      </p:sp>
      <p:sp>
        <p:nvSpPr>
          <p:cNvPr id="5" name="Pentagone 4"/>
          <p:cNvSpPr/>
          <p:nvPr/>
        </p:nvSpPr>
        <p:spPr>
          <a:xfrm>
            <a:off x="742012" y="6064113"/>
            <a:ext cx="6689301" cy="646331"/>
          </a:xfrm>
          <a:prstGeom prst="homePlate">
            <a:avLst/>
          </a:prstGeom>
          <a:ln w="3175">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solidFill>
                  <a:srgbClr val="F51B1B"/>
                </a:solidFill>
                <a:latin typeface="Calibri" panose="020F0502020204030204" pitchFamily="34" charset="0"/>
                <a:ea typeface="Times New Roman" panose="02020603050405020304" pitchFamily="18" charset="0"/>
                <a:cs typeface="Arial" panose="020B0604020202020204" pitchFamily="34" charset="0"/>
              </a:rPr>
              <a:t>P</a:t>
            </a:r>
            <a:r>
              <a:rPr lang="fr-FR" b="1" dirty="0" smtClean="0">
                <a:solidFill>
                  <a:srgbClr val="F51B1B"/>
                </a:solidFill>
                <a:latin typeface="Calibri" panose="020F0502020204030204" pitchFamily="34" charset="0"/>
                <a:ea typeface="Times New Roman" panose="02020603050405020304" pitchFamily="18" charset="0"/>
                <a:cs typeface="Arial" panose="020B0604020202020204" pitchFamily="34" charset="0"/>
              </a:rPr>
              <a:t>ar </a:t>
            </a:r>
            <a:r>
              <a:rPr lang="fr-FR" b="1" dirty="0">
                <a:solidFill>
                  <a:srgbClr val="F51B1B"/>
                </a:solidFill>
                <a:latin typeface="Calibri" panose="020F0502020204030204" pitchFamily="34" charset="0"/>
                <a:ea typeface="Times New Roman" panose="02020603050405020304" pitchFamily="18" charset="0"/>
                <a:cs typeface="Arial" panose="020B0604020202020204" pitchFamily="34" charset="0"/>
              </a:rPr>
              <a:t>Compétition, </a:t>
            </a:r>
            <a:r>
              <a:rPr lang="fr-FR" b="1" dirty="0" smtClean="0">
                <a:solidFill>
                  <a:srgbClr val="F51B1B"/>
                </a:solidFill>
                <a:latin typeface="Calibri" panose="020F0502020204030204" pitchFamily="34" charset="0"/>
                <a:ea typeface="Times New Roman" panose="02020603050405020304" pitchFamily="18" charset="0"/>
                <a:cs typeface="Arial" panose="020B0604020202020204" pitchFamily="34" charset="0"/>
              </a:rPr>
              <a:t>méthode </a:t>
            </a:r>
            <a:r>
              <a:rPr lang="fr-FR" b="1" dirty="0">
                <a:solidFill>
                  <a:srgbClr val="F51B1B"/>
                </a:solidFill>
                <a:latin typeface="Calibri" panose="020F0502020204030204" pitchFamily="34" charset="0"/>
                <a:ea typeface="Times New Roman" panose="02020603050405020304" pitchFamily="18" charset="0"/>
                <a:cs typeface="Arial" panose="020B0604020202020204" pitchFamily="34" charset="0"/>
              </a:rPr>
              <a:t>par défaut </a:t>
            </a:r>
            <a:r>
              <a:rPr lang="fr-FR" b="1" dirty="0" smtClean="0">
                <a:solidFill>
                  <a:srgbClr val="F51B1B"/>
                </a:solidFill>
                <a:latin typeface="Calibri" panose="020F0502020204030204" pitchFamily="34" charset="0"/>
                <a:ea typeface="Times New Roman" panose="02020603050405020304" pitchFamily="18" charset="0"/>
                <a:cs typeface="Arial" panose="020B0604020202020204" pitchFamily="34" charset="0"/>
              </a:rPr>
              <a:t>d’anticorps</a:t>
            </a:r>
            <a:r>
              <a:rPr lang="fr-FR" b="1" dirty="0">
                <a:solidFill>
                  <a:srgbClr val="F51B1B"/>
                </a:solidFill>
                <a:latin typeface="Calibri" panose="020F0502020204030204" pitchFamily="34" charset="0"/>
                <a:ea typeface="Times New Roman" panose="02020603050405020304" pitchFamily="18" charset="0"/>
                <a:cs typeface="Arial" panose="020B0604020202020204" pitchFamily="34" charset="0"/>
              </a:rPr>
              <a:t>, m</a:t>
            </a:r>
            <a:r>
              <a:rPr lang="fr-FR" b="1" dirty="0" smtClean="0">
                <a:solidFill>
                  <a:srgbClr val="F51B1B"/>
                </a:solidFill>
                <a:latin typeface="Calibri" panose="020F0502020204030204" pitchFamily="34" charset="0"/>
                <a:ea typeface="Times New Roman" panose="02020603050405020304" pitchFamily="18" charset="0"/>
                <a:cs typeface="Arial" panose="020B0604020202020204" pitchFamily="34" charset="0"/>
              </a:rPr>
              <a:t>éthode </a:t>
            </a:r>
            <a:r>
              <a:rPr lang="fr-FR" b="1" dirty="0">
                <a:solidFill>
                  <a:srgbClr val="F51B1B"/>
                </a:solidFill>
                <a:latin typeface="Calibri" panose="020F0502020204030204" pitchFamily="34" charset="0"/>
                <a:ea typeface="Times New Roman" panose="02020603050405020304" pitchFamily="18" charset="0"/>
                <a:cs typeface="Arial" panose="020B0604020202020204" pitchFamily="34" charset="0"/>
              </a:rPr>
              <a:t>inversement proportionnelle</a:t>
            </a:r>
            <a:endParaRPr lang="fr-FR" b="1" dirty="0">
              <a:solidFill>
                <a:srgbClr val="F51B1B"/>
              </a:solidFill>
            </a:endParaRPr>
          </a:p>
        </p:txBody>
      </p:sp>
    </p:spTree>
    <p:extLst>
      <p:ext uri="{BB962C8B-B14F-4D97-AF65-F5344CB8AC3E}">
        <p14:creationId xmlns:p14="http://schemas.microsoft.com/office/powerpoint/2010/main" val="2901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13.PNG"/>
          <p:cNvPicPr/>
          <p:nvPr/>
        </p:nvPicPr>
        <p:blipFill rotWithShape="1">
          <a:blip r:embed="rId2"/>
          <a:srcRect b="42467"/>
          <a:stretch/>
        </p:blipFill>
        <p:spPr>
          <a:xfrm>
            <a:off x="546785" y="1506677"/>
            <a:ext cx="7832717" cy="2542809"/>
          </a:xfrm>
          <a:prstGeom prst="rect">
            <a:avLst/>
          </a:prstGeom>
        </p:spPr>
      </p:pic>
      <p:sp>
        <p:nvSpPr>
          <p:cNvPr id="3" name="Titre 1"/>
          <p:cNvSpPr txBox="1">
            <a:spLocks/>
          </p:cNvSpPr>
          <p:nvPr/>
        </p:nvSpPr>
        <p:spPr>
          <a:xfrm>
            <a:off x="149902" y="33977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3200" b="1" dirty="0" smtClean="0">
                <a:solidFill>
                  <a:srgbClr val="FF0000"/>
                </a:solidFill>
              </a:rPr>
              <a:t>Méthodes radio-immunologiques</a:t>
            </a:r>
            <a:endParaRPr lang="fr-FR" sz="3200" b="1" dirty="0">
              <a:solidFill>
                <a:srgbClr val="FF0000"/>
              </a:solidFill>
            </a:endParaRPr>
          </a:p>
        </p:txBody>
      </p:sp>
      <p:sp>
        <p:nvSpPr>
          <p:cNvPr id="4" name="Rectangle 3"/>
          <p:cNvSpPr/>
          <p:nvPr/>
        </p:nvSpPr>
        <p:spPr>
          <a:xfrm>
            <a:off x="149902" y="907296"/>
            <a:ext cx="5800955" cy="461665"/>
          </a:xfrm>
          <a:prstGeom prst="rect">
            <a:avLst/>
          </a:prstGeom>
        </p:spPr>
        <p:txBody>
          <a:bodyPr wrap="square">
            <a:spAutoFit/>
          </a:bodyPr>
          <a:lstStyle/>
          <a:p>
            <a:r>
              <a:rPr lang="en-US" sz="2400" b="1" u="sng" dirty="0" smtClean="0"/>
              <a:t>2. IRMA</a:t>
            </a:r>
            <a:r>
              <a:rPr lang="en-US" sz="2400" b="1" u="sng" dirty="0"/>
              <a:t>: Immuno Radio Metric Assay </a:t>
            </a:r>
            <a:endParaRPr lang="fr-FR" sz="2400" dirty="0"/>
          </a:p>
        </p:txBody>
      </p:sp>
      <p:sp>
        <p:nvSpPr>
          <p:cNvPr id="5" name="Pentagone 4"/>
          <p:cNvSpPr/>
          <p:nvPr/>
        </p:nvSpPr>
        <p:spPr>
          <a:xfrm>
            <a:off x="742012" y="6064113"/>
            <a:ext cx="6689301" cy="584775"/>
          </a:xfrm>
          <a:prstGeom prst="homePlate">
            <a:avLst/>
          </a:prstGeom>
          <a:ln w="3175">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r>
              <a:rPr lang="fr-FR" sz="1600" b="1" dirty="0">
                <a:solidFill>
                  <a:srgbClr val="FF0000"/>
                </a:solidFill>
                <a:latin typeface="Trebuchet MS" panose="020B0603020202020204" pitchFamily="34" charset="0"/>
              </a:rPr>
              <a:t>(Radio-immunodosage par excès d’anticorps, Technique en </a:t>
            </a:r>
            <a:r>
              <a:rPr lang="fr-FR" sz="1600" b="1" dirty="0" smtClean="0">
                <a:solidFill>
                  <a:srgbClr val="FF0000"/>
                </a:solidFill>
                <a:latin typeface="Trebuchet MS" panose="020B0603020202020204" pitchFamily="34" charset="0"/>
              </a:rPr>
              <a:t>sandwich, directement proportionnelle)</a:t>
            </a:r>
            <a:endParaRPr lang="fr-FR" sz="1600" b="1" dirty="0">
              <a:solidFill>
                <a:srgbClr val="FF0000"/>
              </a:solidFill>
              <a:latin typeface="Trebuchet MS" panose="020B0603020202020204" pitchFamily="34" charset="0"/>
            </a:endParaRPr>
          </a:p>
        </p:txBody>
      </p:sp>
      <p:pic>
        <p:nvPicPr>
          <p:cNvPr id="6" name="Image 5" descr="diapo13.PNG"/>
          <p:cNvPicPr/>
          <p:nvPr/>
        </p:nvPicPr>
        <p:blipFill rotWithShape="1">
          <a:blip r:embed="rId2"/>
          <a:srcRect l="10254" t="58539" r="18405" b="-329"/>
          <a:stretch/>
        </p:blipFill>
        <p:spPr>
          <a:xfrm>
            <a:off x="1981200" y="4005944"/>
            <a:ext cx="5588000" cy="1847002"/>
          </a:xfrm>
          <a:prstGeom prst="rect">
            <a:avLst/>
          </a:prstGeom>
        </p:spPr>
      </p:pic>
    </p:spTree>
    <p:extLst>
      <p:ext uri="{BB962C8B-B14F-4D97-AF65-F5344CB8AC3E}">
        <p14:creationId xmlns:p14="http://schemas.microsoft.com/office/powerpoint/2010/main" val="35422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8000" y="624114"/>
            <a:ext cx="6821714" cy="830997"/>
          </a:xfrm>
          <a:prstGeom prst="rect">
            <a:avLst/>
          </a:prstGeom>
          <a:noFill/>
        </p:spPr>
        <p:txBody>
          <a:bodyPr wrap="square" rtlCol="0">
            <a:spAutoFit/>
          </a:bodyPr>
          <a:lstStyle/>
          <a:p>
            <a:r>
              <a:rPr lang="fr-FR" sz="2400" b="1" u="sng" dirty="0">
                <a:solidFill>
                  <a:srgbClr val="D2533C"/>
                </a:solidFill>
              </a:rPr>
              <a:t>4</a:t>
            </a:r>
            <a:r>
              <a:rPr lang="fr-FR" sz="2400" b="1" u="sng" dirty="0" smtClean="0">
                <a:solidFill>
                  <a:srgbClr val="D2533C"/>
                </a:solidFill>
              </a:rPr>
              <a:t>-    Méthodes enzymatiques</a:t>
            </a:r>
          </a:p>
          <a:p>
            <a:r>
              <a:rPr lang="fr-FR" sz="2400" b="1" u="sng" dirty="0" smtClean="0">
                <a:solidFill>
                  <a:srgbClr val="D2533C"/>
                </a:solidFill>
              </a:rPr>
              <a:t>ELISA  </a:t>
            </a:r>
            <a:endParaRPr lang="fr-FR" sz="2400" b="1" u="sng" dirty="0">
              <a:solidFill>
                <a:srgbClr val="D2533C"/>
              </a:solidFill>
            </a:endParaRPr>
          </a:p>
        </p:txBody>
      </p:sp>
      <p:sp>
        <p:nvSpPr>
          <p:cNvPr id="6" name="Rectangle 5"/>
          <p:cNvSpPr/>
          <p:nvPr/>
        </p:nvSpPr>
        <p:spPr>
          <a:xfrm>
            <a:off x="1350675" y="993446"/>
            <a:ext cx="5654753" cy="461665"/>
          </a:xfrm>
          <a:prstGeom prst="rect">
            <a:avLst/>
          </a:prstGeom>
        </p:spPr>
        <p:txBody>
          <a:bodyPr wrap="none">
            <a:spAutoFit/>
          </a:bodyPr>
          <a:lstStyle/>
          <a:p>
            <a:pPr lvl="0" algn="ctr"/>
            <a:r>
              <a:rPr lang="fr-FR" sz="2400" dirty="0">
                <a:solidFill>
                  <a:srgbClr val="C00000"/>
                </a:solidFill>
                <a:latin typeface="Trebuchet MS" pitchFamily="34" charset="0"/>
                <a:cs typeface="Times New Roman" pitchFamily="18" charset="0"/>
              </a:rPr>
              <a:t>(Enzyme Linked Immuno-Sorbent Assay)</a:t>
            </a:r>
          </a:p>
        </p:txBody>
      </p:sp>
      <p:sp>
        <p:nvSpPr>
          <p:cNvPr id="7" name="Rectangle 6"/>
          <p:cNvSpPr/>
          <p:nvPr/>
        </p:nvSpPr>
        <p:spPr>
          <a:xfrm>
            <a:off x="508000" y="2136338"/>
            <a:ext cx="7695702" cy="28146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fr-FR" sz="2000" dirty="0" smtClean="0"/>
              <a:t>Elle combine la spécificité de la liaison antigène-anticorps et la sensibilité de la réaction enzymatique. Dans cette application, un anticorps (</a:t>
            </a:r>
            <a:r>
              <a:rPr lang="fr-FR" sz="2000" dirty="0" err="1" smtClean="0"/>
              <a:t>Ac</a:t>
            </a:r>
            <a:r>
              <a:rPr lang="fr-FR" sz="2000" dirty="0" smtClean="0"/>
              <a:t>. de capture) est fixé sur un support solide (voir schéma). Le principe général du test ELISA reste le même. Il existe deux méthodes (ELISA directe et ELISA indirecte) , de nombreux tests automatisés ou des test unitaires utilisant cette application d'ELISA.</a:t>
            </a:r>
          </a:p>
        </p:txBody>
      </p:sp>
    </p:spTree>
    <p:extLst>
      <p:ext uri="{BB962C8B-B14F-4D97-AF65-F5344CB8AC3E}">
        <p14:creationId xmlns:p14="http://schemas.microsoft.com/office/powerpoint/2010/main" val="4585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7429596" cy="3818965"/>
          </a:xfrm>
          <a:prstGeom prst="rect">
            <a:avLst/>
          </a:prstGeom>
        </p:spPr>
      </p:pic>
      <p:sp>
        <p:nvSpPr>
          <p:cNvPr id="3" name="Rectangle 2"/>
          <p:cNvSpPr/>
          <p:nvPr/>
        </p:nvSpPr>
        <p:spPr>
          <a:xfrm>
            <a:off x="0" y="3818965"/>
            <a:ext cx="8193759" cy="286232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AutoNum type="alphaUcParenBoth"/>
            </a:pPr>
            <a:r>
              <a:rPr lang="fr-FR" dirty="0" smtClean="0">
                <a:solidFill>
                  <a:srgbClr val="333333"/>
                </a:solidFill>
                <a:latin typeface="Cambria" panose="02040503050406030204" pitchFamily="18" charset="0"/>
              </a:rPr>
              <a:t>Trois </a:t>
            </a:r>
            <a:r>
              <a:rPr lang="fr-FR" dirty="0">
                <a:solidFill>
                  <a:srgbClr val="333333"/>
                </a:solidFill>
                <a:latin typeface="Cambria" panose="02040503050406030204" pitchFamily="18" charset="0"/>
              </a:rPr>
              <a:t>formats courants d'ELISA. </a:t>
            </a:r>
            <a:endParaRPr lang="fr-FR" dirty="0" smtClean="0">
              <a:solidFill>
                <a:srgbClr val="333333"/>
              </a:solidFill>
              <a:latin typeface="Cambria" panose="02040503050406030204" pitchFamily="18" charset="0"/>
            </a:endParaRPr>
          </a:p>
          <a:p>
            <a:pPr marL="342900" indent="-342900">
              <a:buAutoNum type="alphaUcParenBoth"/>
            </a:pPr>
            <a:r>
              <a:rPr lang="fr-FR" b="1" i="1"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rPr>
              <a:t>ELISA </a:t>
            </a:r>
            <a:r>
              <a:rPr lang="fr-FR"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directe</a:t>
            </a:r>
            <a:r>
              <a:rPr lang="fr-FR" b="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 .</a:t>
            </a:r>
            <a:r>
              <a:rPr lang="fr-FR" dirty="0">
                <a:solidFill>
                  <a:srgbClr val="333333"/>
                </a:solidFill>
                <a:latin typeface="Cambria" panose="02040503050406030204" pitchFamily="18" charset="0"/>
              </a:rPr>
              <a:t> </a:t>
            </a:r>
            <a:r>
              <a:rPr lang="fr-FR" dirty="0" smtClean="0">
                <a:solidFill>
                  <a:srgbClr val="333333"/>
                </a:solidFill>
                <a:latin typeface="Cambria" panose="02040503050406030204" pitchFamily="18" charset="0"/>
              </a:rPr>
              <a:t>La Microplaque </a:t>
            </a:r>
            <a:r>
              <a:rPr lang="fr-FR" dirty="0">
                <a:solidFill>
                  <a:srgbClr val="333333"/>
                </a:solidFill>
                <a:latin typeface="Cambria" panose="02040503050406030204" pitchFamily="18" charset="0"/>
              </a:rPr>
              <a:t>est recouverte d'antigènes dérivés d'échantillons (par exemple, le sérum du patient). Ensuite</a:t>
            </a:r>
            <a:r>
              <a:rPr lang="fr-FR" dirty="0" smtClean="0">
                <a:solidFill>
                  <a:srgbClr val="333333"/>
                </a:solidFill>
                <a:latin typeface="Cambria" panose="02040503050406030204" pitchFamily="18" charset="0"/>
              </a:rPr>
              <a:t>,  l'anticorps primaire spécifique est chargé à une enzyme, cette dernière  convertit </a:t>
            </a:r>
            <a:r>
              <a:rPr lang="fr-FR" dirty="0">
                <a:solidFill>
                  <a:srgbClr val="333333"/>
                </a:solidFill>
                <a:latin typeface="Cambria" panose="02040503050406030204" pitchFamily="18" charset="0"/>
              </a:rPr>
              <a:t>le substrat en produit coloré. </a:t>
            </a:r>
            <a:endParaRPr lang="fr-FR" dirty="0" smtClean="0">
              <a:solidFill>
                <a:srgbClr val="333333"/>
              </a:solidFill>
              <a:latin typeface="Cambria" panose="02040503050406030204" pitchFamily="18" charset="0"/>
            </a:endParaRPr>
          </a:p>
          <a:p>
            <a:r>
              <a:rPr lang="fr-FR" b="1" i="1" dirty="0" smtClean="0">
                <a:solidFill>
                  <a:srgbClr val="FF0000"/>
                </a:solidFill>
                <a:latin typeface="Cambria" panose="02040503050406030204" pitchFamily="18" charset="0"/>
              </a:rPr>
              <a:t>ELISA </a:t>
            </a:r>
            <a:r>
              <a:rPr lang="fr-FR" b="1" i="1" dirty="0">
                <a:solidFill>
                  <a:srgbClr val="FF0000"/>
                </a:solidFill>
                <a:latin typeface="Cambria" panose="02040503050406030204" pitchFamily="18" charset="0"/>
              </a:rPr>
              <a:t>indirecte</a:t>
            </a:r>
            <a:r>
              <a:rPr lang="fr-FR" b="1" dirty="0">
                <a:solidFill>
                  <a:srgbClr val="FF0000"/>
                </a:solidFill>
                <a:latin typeface="Cambria" panose="02040503050406030204" pitchFamily="18" charset="0"/>
              </a:rPr>
              <a:t> .</a:t>
            </a:r>
            <a:r>
              <a:rPr lang="fr-FR" dirty="0">
                <a:solidFill>
                  <a:srgbClr val="333333"/>
                </a:solidFill>
                <a:latin typeface="Cambria" panose="02040503050406030204" pitchFamily="18" charset="0"/>
              </a:rPr>
              <a:t> La seule différence avec l'ELISA direct est que </a:t>
            </a:r>
            <a:r>
              <a:rPr lang="fr-FR" dirty="0" smtClean="0">
                <a:solidFill>
                  <a:srgbClr val="333333"/>
                </a:solidFill>
                <a:latin typeface="Cambria" panose="02040503050406030204" pitchFamily="18" charset="0"/>
              </a:rPr>
              <a:t>dans ce cas un anticorps </a:t>
            </a:r>
            <a:r>
              <a:rPr lang="fr-FR" dirty="0">
                <a:solidFill>
                  <a:srgbClr val="333333"/>
                </a:solidFill>
                <a:latin typeface="Cambria" panose="02040503050406030204" pitchFamily="18" charset="0"/>
              </a:rPr>
              <a:t>secondaire lié à une enzyme est employé.  </a:t>
            </a:r>
            <a:endParaRPr lang="fr-FR" dirty="0" smtClean="0">
              <a:solidFill>
                <a:srgbClr val="333333"/>
              </a:solidFill>
              <a:latin typeface="Cambria" panose="02040503050406030204" pitchFamily="18" charset="0"/>
            </a:endParaRPr>
          </a:p>
          <a:p>
            <a:r>
              <a:rPr lang="fr-FR" dirty="0">
                <a:solidFill>
                  <a:srgbClr val="333333"/>
                </a:solidFill>
                <a:latin typeface="Cambria" panose="02040503050406030204" pitchFamily="18" charset="0"/>
              </a:rPr>
              <a:t> </a:t>
            </a:r>
            <a:r>
              <a:rPr lang="fr-FR" b="1" i="1" dirty="0">
                <a:solidFill>
                  <a:srgbClr val="FF0000"/>
                </a:solidFill>
                <a:effectLst>
                  <a:outerShdw blurRad="38100" dist="38100" dir="2700000" algn="tl">
                    <a:srgbClr val="000000">
                      <a:alpha val="43137"/>
                    </a:srgbClr>
                  </a:outerShdw>
                </a:effectLst>
                <a:latin typeface="Cambria" panose="02040503050406030204" pitchFamily="18" charset="0"/>
              </a:rPr>
              <a:t>Sandwich ELISA</a:t>
            </a:r>
            <a:r>
              <a:rPr lang="fr-FR" b="1" dirty="0">
                <a:solidFill>
                  <a:srgbClr val="FF0000"/>
                </a:solidFill>
                <a:effectLst>
                  <a:outerShdw blurRad="38100" dist="38100" dir="2700000" algn="tl">
                    <a:srgbClr val="000000">
                      <a:alpha val="43137"/>
                    </a:srgbClr>
                  </a:outerShdw>
                </a:effectLst>
                <a:latin typeface="Cambria" panose="02040503050406030204" pitchFamily="18" charset="0"/>
              </a:rPr>
              <a:t>.</a:t>
            </a:r>
            <a:r>
              <a:rPr lang="fr-FR" dirty="0">
                <a:solidFill>
                  <a:srgbClr val="333333"/>
                </a:solidFill>
                <a:latin typeface="Cambria" panose="02040503050406030204" pitchFamily="18" charset="0"/>
              </a:rPr>
              <a:t> Ce format est similaire à celui de l'ELISA indirect, sauf que la plaque est recouverte d'anticorps (c'est-à-dire d'anticorps de capture) au lieu d'antigène.</a:t>
            </a:r>
            <a:endParaRPr lang="fr-FR" dirty="0"/>
          </a:p>
        </p:txBody>
      </p:sp>
      <p:pic>
        <p:nvPicPr>
          <p:cNvPr id="4" name="Image 3"/>
          <p:cNvPicPr>
            <a:picLocks noChangeAspect="1"/>
          </p:cNvPicPr>
          <p:nvPr/>
        </p:nvPicPr>
        <p:blipFill>
          <a:blip r:embed="rId3"/>
          <a:stretch>
            <a:fillRect/>
          </a:stretch>
        </p:blipFill>
        <p:spPr>
          <a:xfrm>
            <a:off x="6962822" y="0"/>
            <a:ext cx="2082897" cy="1385047"/>
          </a:xfrm>
          <a:prstGeom prst="rect">
            <a:avLst/>
          </a:prstGeom>
        </p:spPr>
      </p:pic>
    </p:spTree>
    <p:extLst>
      <p:ext uri="{BB962C8B-B14F-4D97-AF65-F5344CB8AC3E}">
        <p14:creationId xmlns:p14="http://schemas.microsoft.com/office/powerpoint/2010/main" val="3997008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tangle à coins arrondis 440"/>
          <p:cNvSpPr/>
          <p:nvPr/>
        </p:nvSpPr>
        <p:spPr>
          <a:xfrm>
            <a:off x="7452320" y="1844824"/>
            <a:ext cx="1584176" cy="1662058"/>
          </a:xfrm>
          <a:prstGeom prst="roundRect">
            <a:avLst>
              <a:gd name="adj" fmla="val 7597"/>
            </a:avLst>
          </a:prstGeom>
          <a:solidFill>
            <a:srgbClr val="A20A23">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1619672" y="620688"/>
            <a:ext cx="5976664" cy="461665"/>
          </a:xfrm>
          <a:prstGeom prst="rect">
            <a:avLst/>
          </a:prstGeom>
          <a:noFill/>
        </p:spPr>
        <p:txBody>
          <a:bodyPr wrap="square" rtlCol="0">
            <a:spAutoFit/>
          </a:bodyPr>
          <a:lstStyle/>
          <a:p>
            <a:pPr algn="ctr"/>
            <a:r>
              <a:rPr lang="fr-FR" sz="2400" dirty="0" smtClean="0">
                <a:solidFill>
                  <a:srgbClr val="C00000"/>
                </a:solidFill>
                <a:latin typeface="Trebuchet MS" pitchFamily="34" charset="0"/>
                <a:cs typeface="Times New Roman" pitchFamily="18" charset="0"/>
              </a:rPr>
              <a:t>ELISA Sandwich</a:t>
            </a:r>
          </a:p>
        </p:txBody>
      </p:sp>
      <p:sp>
        <p:nvSpPr>
          <p:cNvPr id="31" name="ZoneTexte 30"/>
          <p:cNvSpPr txBox="1"/>
          <p:nvPr/>
        </p:nvSpPr>
        <p:spPr>
          <a:xfrm>
            <a:off x="35497" y="2042350"/>
            <a:ext cx="1584176" cy="307777"/>
          </a:xfrm>
          <a:prstGeom prst="rect">
            <a:avLst/>
          </a:prstGeom>
          <a:noFill/>
        </p:spPr>
        <p:txBody>
          <a:bodyPr wrap="square" rtlCol="0">
            <a:spAutoFit/>
          </a:bodyPr>
          <a:lstStyle/>
          <a:p>
            <a:r>
              <a:rPr lang="fr-FR" sz="1400" dirty="0" smtClean="0">
                <a:latin typeface="Trebuchet MS" pitchFamily="34" charset="0"/>
              </a:rPr>
              <a:t>Sérum du patient</a:t>
            </a:r>
            <a:endParaRPr lang="fr-FR" sz="1400" dirty="0">
              <a:latin typeface="Trebuchet MS" pitchFamily="34" charset="0"/>
            </a:endParaRPr>
          </a:p>
        </p:txBody>
      </p:sp>
      <p:grpSp>
        <p:nvGrpSpPr>
          <p:cNvPr id="32" name="Groupe 31"/>
          <p:cNvGrpSpPr/>
          <p:nvPr/>
        </p:nvGrpSpPr>
        <p:grpSpPr>
          <a:xfrm>
            <a:off x="35496" y="2883174"/>
            <a:ext cx="186844" cy="170127"/>
            <a:chOff x="5004048" y="2062959"/>
            <a:chExt cx="576064" cy="498190"/>
          </a:xfrm>
        </p:grpSpPr>
        <p:cxnSp>
          <p:nvCxnSpPr>
            <p:cNvPr id="33" name="Connecteur droit 32"/>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Ellipse 34"/>
          <p:cNvSpPr/>
          <p:nvPr/>
        </p:nvSpPr>
        <p:spPr>
          <a:xfrm>
            <a:off x="541739" y="2492896"/>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p:cNvSpPr/>
          <p:nvPr/>
        </p:nvSpPr>
        <p:spPr>
          <a:xfrm>
            <a:off x="515095" y="2731947"/>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Ellipse 36"/>
          <p:cNvSpPr/>
          <p:nvPr/>
        </p:nvSpPr>
        <p:spPr>
          <a:xfrm>
            <a:off x="734809" y="2678880"/>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8" name="Groupe 37"/>
          <p:cNvGrpSpPr/>
          <p:nvPr/>
        </p:nvGrpSpPr>
        <p:grpSpPr>
          <a:xfrm>
            <a:off x="824526" y="2829073"/>
            <a:ext cx="136235" cy="1528718"/>
            <a:chOff x="1461727" y="2132856"/>
            <a:chExt cx="301961" cy="2448272"/>
          </a:xfrm>
          <a:scene3d>
            <a:camera prst="orthographicFront">
              <a:rot lat="0" lon="0" rev="5400000"/>
            </a:camera>
            <a:lightRig rig="threePt" dir="t"/>
          </a:scene3d>
        </p:grpSpPr>
        <p:sp>
          <p:nvSpPr>
            <p:cNvPr id="39" name="Rectangle 38"/>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Connecteur droit 39"/>
            <p:cNvCxnSpPr>
              <a:stCxn id="39"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204"/>
          <p:cNvGrpSpPr>
            <a:grpSpLocks/>
          </p:cNvGrpSpPr>
          <p:nvPr/>
        </p:nvGrpSpPr>
        <p:grpSpPr bwMode="auto">
          <a:xfrm>
            <a:off x="255398" y="3192133"/>
            <a:ext cx="286341" cy="344193"/>
            <a:chOff x="3833" y="890"/>
            <a:chExt cx="1134" cy="1225"/>
          </a:xfrm>
          <a:solidFill>
            <a:schemeClr val="tx1"/>
          </a:solidFill>
        </p:grpSpPr>
        <p:sp>
          <p:nvSpPr>
            <p:cNvPr id="5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2"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3"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4"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5"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66" name="Ellipse 65"/>
          <p:cNvSpPr/>
          <p:nvPr/>
        </p:nvSpPr>
        <p:spPr>
          <a:xfrm>
            <a:off x="854668" y="2856320"/>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7" name="Group 204"/>
          <p:cNvGrpSpPr>
            <a:grpSpLocks/>
          </p:cNvGrpSpPr>
          <p:nvPr/>
        </p:nvGrpSpPr>
        <p:grpSpPr bwMode="auto">
          <a:xfrm>
            <a:off x="726466" y="3188190"/>
            <a:ext cx="286341" cy="344193"/>
            <a:chOff x="3833" y="890"/>
            <a:chExt cx="1134" cy="1225"/>
          </a:xfrm>
          <a:solidFill>
            <a:schemeClr val="tx1"/>
          </a:solidFill>
        </p:grpSpPr>
        <p:sp>
          <p:nvSpPr>
            <p:cNvPr id="6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2"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3"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4"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5"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76" name="Group 204"/>
          <p:cNvGrpSpPr>
            <a:grpSpLocks/>
          </p:cNvGrpSpPr>
          <p:nvPr/>
        </p:nvGrpSpPr>
        <p:grpSpPr bwMode="auto">
          <a:xfrm>
            <a:off x="1267473" y="3188190"/>
            <a:ext cx="286341" cy="344193"/>
            <a:chOff x="3833" y="890"/>
            <a:chExt cx="1134" cy="1225"/>
          </a:xfrm>
          <a:solidFill>
            <a:schemeClr val="tx1"/>
          </a:solidFill>
        </p:grpSpPr>
        <p:sp>
          <p:nvSpPr>
            <p:cNvPr id="77"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8"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9"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80"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81"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2"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3"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4"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85" name="Flèche droite 84"/>
          <p:cNvSpPr/>
          <p:nvPr/>
        </p:nvSpPr>
        <p:spPr>
          <a:xfrm>
            <a:off x="1727866" y="2853612"/>
            <a:ext cx="341947" cy="17580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Ellipse 136"/>
          <p:cNvSpPr/>
          <p:nvPr/>
        </p:nvSpPr>
        <p:spPr>
          <a:xfrm>
            <a:off x="2418629" y="3053301"/>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Ellipse 137"/>
          <p:cNvSpPr/>
          <p:nvPr/>
        </p:nvSpPr>
        <p:spPr>
          <a:xfrm>
            <a:off x="3429057" y="3062477"/>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9" name="Groupe 138"/>
          <p:cNvGrpSpPr/>
          <p:nvPr/>
        </p:nvGrpSpPr>
        <p:grpSpPr>
          <a:xfrm>
            <a:off x="2908880" y="2836386"/>
            <a:ext cx="136235" cy="1528718"/>
            <a:chOff x="1461727" y="2132856"/>
            <a:chExt cx="301961" cy="2448272"/>
          </a:xfrm>
          <a:scene3d>
            <a:camera prst="orthographicFront">
              <a:rot lat="0" lon="0" rev="5400000"/>
            </a:camera>
            <a:lightRig rig="threePt" dir="t"/>
          </a:scene3d>
        </p:grpSpPr>
        <p:sp>
          <p:nvSpPr>
            <p:cNvPr id="168" name="Rectangle 167"/>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9" name="Connecteur droit 168"/>
            <p:cNvCxnSpPr>
              <a:stCxn id="168"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Connecteur droit 169"/>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181"/>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204"/>
          <p:cNvGrpSpPr>
            <a:grpSpLocks/>
          </p:cNvGrpSpPr>
          <p:nvPr/>
        </p:nvGrpSpPr>
        <p:grpSpPr bwMode="auto">
          <a:xfrm>
            <a:off x="2339752" y="3199446"/>
            <a:ext cx="286341" cy="344193"/>
            <a:chOff x="3833" y="890"/>
            <a:chExt cx="1134" cy="1225"/>
          </a:xfrm>
          <a:solidFill>
            <a:schemeClr val="tx1"/>
          </a:solidFill>
        </p:grpSpPr>
        <p:sp>
          <p:nvSpPr>
            <p:cNvPr id="160"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61"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62"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63"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64"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65"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66"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67"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141" name="Ellipse 140"/>
          <p:cNvSpPr/>
          <p:nvPr/>
        </p:nvSpPr>
        <p:spPr>
          <a:xfrm>
            <a:off x="2868851" y="3055784"/>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2" name="Group 204"/>
          <p:cNvGrpSpPr>
            <a:grpSpLocks/>
          </p:cNvGrpSpPr>
          <p:nvPr/>
        </p:nvGrpSpPr>
        <p:grpSpPr bwMode="auto">
          <a:xfrm>
            <a:off x="2810820" y="3195503"/>
            <a:ext cx="286341" cy="344193"/>
            <a:chOff x="3833" y="890"/>
            <a:chExt cx="1134" cy="1225"/>
          </a:xfrm>
          <a:solidFill>
            <a:schemeClr val="tx1"/>
          </a:solidFill>
        </p:grpSpPr>
        <p:sp>
          <p:nvSpPr>
            <p:cNvPr id="15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5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5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5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56"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57"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58"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59"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143" name="Group 204"/>
          <p:cNvGrpSpPr>
            <a:grpSpLocks/>
          </p:cNvGrpSpPr>
          <p:nvPr/>
        </p:nvGrpSpPr>
        <p:grpSpPr bwMode="auto">
          <a:xfrm>
            <a:off x="3351827" y="3195503"/>
            <a:ext cx="286341" cy="344193"/>
            <a:chOff x="3833" y="890"/>
            <a:chExt cx="1134" cy="1225"/>
          </a:xfrm>
          <a:solidFill>
            <a:schemeClr val="tx1"/>
          </a:solidFill>
        </p:grpSpPr>
        <p:sp>
          <p:nvSpPr>
            <p:cNvPr id="144"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45"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46"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47"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148"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49"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50"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151"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188" name="Flèche droite 187"/>
          <p:cNvSpPr/>
          <p:nvPr/>
        </p:nvSpPr>
        <p:spPr>
          <a:xfrm>
            <a:off x="3851920" y="2915488"/>
            <a:ext cx="683894" cy="19590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Ellipse 188"/>
          <p:cNvSpPr/>
          <p:nvPr/>
        </p:nvSpPr>
        <p:spPr>
          <a:xfrm>
            <a:off x="4864629" y="3053301"/>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Ellipse 189"/>
          <p:cNvSpPr/>
          <p:nvPr/>
        </p:nvSpPr>
        <p:spPr>
          <a:xfrm>
            <a:off x="5875057" y="3062477"/>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91" name="Groupe 190"/>
          <p:cNvGrpSpPr/>
          <p:nvPr/>
        </p:nvGrpSpPr>
        <p:grpSpPr>
          <a:xfrm>
            <a:off x="5354880" y="2836386"/>
            <a:ext cx="136235" cy="1528718"/>
            <a:chOff x="1461727" y="2132856"/>
            <a:chExt cx="301961" cy="2448272"/>
          </a:xfrm>
          <a:scene3d>
            <a:camera prst="orthographicFront">
              <a:rot lat="0" lon="0" rev="5400000"/>
            </a:camera>
            <a:lightRig rig="threePt" dir="t"/>
          </a:scene3d>
        </p:grpSpPr>
        <p:sp>
          <p:nvSpPr>
            <p:cNvPr id="192" name="Rectangle 191"/>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3" name="Connecteur droit 192"/>
            <p:cNvCxnSpPr>
              <a:stCxn id="192"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Connecteur droit 198"/>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4"/>
          <p:cNvGrpSpPr>
            <a:grpSpLocks/>
          </p:cNvGrpSpPr>
          <p:nvPr/>
        </p:nvGrpSpPr>
        <p:grpSpPr bwMode="auto">
          <a:xfrm>
            <a:off x="4785752" y="3199446"/>
            <a:ext cx="286341" cy="344193"/>
            <a:chOff x="3833" y="890"/>
            <a:chExt cx="1134" cy="1225"/>
          </a:xfrm>
          <a:solidFill>
            <a:schemeClr val="tx1"/>
          </a:solidFill>
        </p:grpSpPr>
        <p:sp>
          <p:nvSpPr>
            <p:cNvPr id="21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1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1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1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1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1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1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1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219" name="Ellipse 218"/>
          <p:cNvSpPr/>
          <p:nvPr/>
        </p:nvSpPr>
        <p:spPr>
          <a:xfrm>
            <a:off x="5314851" y="3055784"/>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20" name="Group 204"/>
          <p:cNvGrpSpPr>
            <a:grpSpLocks/>
          </p:cNvGrpSpPr>
          <p:nvPr/>
        </p:nvGrpSpPr>
        <p:grpSpPr bwMode="auto">
          <a:xfrm>
            <a:off x="5256820" y="3195503"/>
            <a:ext cx="286341" cy="344193"/>
            <a:chOff x="3833" y="890"/>
            <a:chExt cx="1134" cy="1225"/>
          </a:xfrm>
          <a:solidFill>
            <a:schemeClr val="tx1"/>
          </a:solidFill>
        </p:grpSpPr>
        <p:sp>
          <p:nvSpPr>
            <p:cNvPr id="22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2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2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2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2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2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2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2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229" name="Group 204"/>
          <p:cNvGrpSpPr>
            <a:grpSpLocks/>
          </p:cNvGrpSpPr>
          <p:nvPr/>
        </p:nvGrpSpPr>
        <p:grpSpPr bwMode="auto">
          <a:xfrm>
            <a:off x="5797827" y="3195503"/>
            <a:ext cx="286341" cy="344193"/>
            <a:chOff x="3833" y="890"/>
            <a:chExt cx="1134" cy="1225"/>
          </a:xfrm>
          <a:solidFill>
            <a:schemeClr val="tx1"/>
          </a:solidFill>
        </p:grpSpPr>
        <p:sp>
          <p:nvSpPr>
            <p:cNvPr id="230"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31"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32"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33"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34"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35"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36"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37"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238" name="Groupe 237"/>
          <p:cNvGrpSpPr/>
          <p:nvPr/>
        </p:nvGrpSpPr>
        <p:grpSpPr>
          <a:xfrm rot="16200000">
            <a:off x="3940103" y="2437063"/>
            <a:ext cx="536119" cy="295627"/>
            <a:chOff x="8249289" y="2452477"/>
            <a:chExt cx="536119" cy="295627"/>
          </a:xfrm>
        </p:grpSpPr>
        <p:grpSp>
          <p:nvGrpSpPr>
            <p:cNvPr id="239"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24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240" name="Étoile à 5 branches 239"/>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03" name="Groupe 302"/>
          <p:cNvGrpSpPr/>
          <p:nvPr/>
        </p:nvGrpSpPr>
        <p:grpSpPr>
          <a:xfrm>
            <a:off x="3851920" y="2461706"/>
            <a:ext cx="186844" cy="170127"/>
            <a:chOff x="5004048" y="2062959"/>
            <a:chExt cx="576064" cy="498190"/>
          </a:xfrm>
        </p:grpSpPr>
        <p:cxnSp>
          <p:nvCxnSpPr>
            <p:cNvPr id="304" name="Connecteur droit 303"/>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Connecteur droit 304"/>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6" name="ZoneTexte 305"/>
          <p:cNvSpPr txBox="1"/>
          <p:nvPr/>
        </p:nvSpPr>
        <p:spPr>
          <a:xfrm>
            <a:off x="3707904" y="1844824"/>
            <a:ext cx="1077848" cy="307777"/>
          </a:xfrm>
          <a:prstGeom prst="rect">
            <a:avLst/>
          </a:prstGeom>
          <a:noFill/>
        </p:spPr>
        <p:txBody>
          <a:bodyPr wrap="square" rtlCol="0">
            <a:spAutoFit/>
          </a:bodyPr>
          <a:lstStyle/>
          <a:p>
            <a:r>
              <a:rPr lang="fr-FR" sz="1400" dirty="0" smtClean="0">
                <a:latin typeface="Trebuchet MS" pitchFamily="34" charset="0"/>
              </a:rPr>
              <a:t>Conjugué</a:t>
            </a:r>
            <a:endParaRPr lang="fr-FR" sz="1400" dirty="0">
              <a:latin typeface="Trebuchet MS" pitchFamily="34" charset="0"/>
            </a:endParaRPr>
          </a:p>
        </p:txBody>
      </p:sp>
      <p:sp>
        <p:nvSpPr>
          <p:cNvPr id="307" name="ZoneTexte 306"/>
          <p:cNvSpPr txBox="1"/>
          <p:nvPr/>
        </p:nvSpPr>
        <p:spPr>
          <a:xfrm>
            <a:off x="4139952" y="206084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grpSp>
        <p:nvGrpSpPr>
          <p:cNvPr id="308" name="Groupe 307"/>
          <p:cNvGrpSpPr/>
          <p:nvPr/>
        </p:nvGrpSpPr>
        <p:grpSpPr>
          <a:xfrm rot="16200000">
            <a:off x="4706705" y="2652065"/>
            <a:ext cx="443074" cy="268752"/>
            <a:chOff x="8249289" y="2452477"/>
            <a:chExt cx="536119" cy="295627"/>
          </a:xfrm>
        </p:grpSpPr>
        <p:grpSp>
          <p:nvGrpSpPr>
            <p:cNvPr id="309"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1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10" name="Étoile à 5 branches 309"/>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19" name="Groupe 318"/>
          <p:cNvGrpSpPr/>
          <p:nvPr/>
        </p:nvGrpSpPr>
        <p:grpSpPr>
          <a:xfrm rot="16200000">
            <a:off x="5172100" y="2665128"/>
            <a:ext cx="443074" cy="268752"/>
            <a:chOff x="8249289" y="2452477"/>
            <a:chExt cx="536119" cy="295627"/>
          </a:xfrm>
        </p:grpSpPr>
        <p:grpSp>
          <p:nvGrpSpPr>
            <p:cNvPr id="320"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2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6"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7"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8"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9"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21" name="Étoile à 5 branches 320"/>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30" name="Groupe 329"/>
          <p:cNvGrpSpPr/>
          <p:nvPr/>
        </p:nvGrpSpPr>
        <p:grpSpPr>
          <a:xfrm rot="16200000">
            <a:off x="5734948" y="2678192"/>
            <a:ext cx="443074" cy="268752"/>
            <a:chOff x="8249289" y="2452477"/>
            <a:chExt cx="536119" cy="295627"/>
          </a:xfrm>
        </p:grpSpPr>
        <p:grpSp>
          <p:nvGrpSpPr>
            <p:cNvPr id="331"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33"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4"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5"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6"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7"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38"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39"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40"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32" name="Étoile à 5 branches 331"/>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sp>
        <p:nvSpPr>
          <p:cNvPr id="341" name="ZoneTexte 340"/>
          <p:cNvSpPr txBox="1"/>
          <p:nvPr/>
        </p:nvSpPr>
        <p:spPr>
          <a:xfrm>
            <a:off x="4845522" y="229835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342" name="ZoneTexte 341"/>
          <p:cNvSpPr txBox="1"/>
          <p:nvPr/>
        </p:nvSpPr>
        <p:spPr>
          <a:xfrm>
            <a:off x="5323452" y="2322754"/>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343" name="ZoneTexte 342"/>
          <p:cNvSpPr txBox="1"/>
          <p:nvPr/>
        </p:nvSpPr>
        <p:spPr>
          <a:xfrm>
            <a:off x="5886453" y="2316061"/>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344" name="Ellipse 343"/>
          <p:cNvSpPr/>
          <p:nvPr/>
        </p:nvSpPr>
        <p:spPr>
          <a:xfrm>
            <a:off x="7675213" y="3031815"/>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5" name="Ellipse 344"/>
          <p:cNvSpPr/>
          <p:nvPr/>
        </p:nvSpPr>
        <p:spPr>
          <a:xfrm>
            <a:off x="8685641" y="3040991"/>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6" name="Groupe 345"/>
          <p:cNvGrpSpPr/>
          <p:nvPr/>
        </p:nvGrpSpPr>
        <p:grpSpPr>
          <a:xfrm>
            <a:off x="8165464" y="2814900"/>
            <a:ext cx="136235" cy="1528718"/>
            <a:chOff x="1461727" y="2132856"/>
            <a:chExt cx="301961" cy="2448272"/>
          </a:xfrm>
          <a:scene3d>
            <a:camera prst="orthographicFront">
              <a:rot lat="0" lon="0" rev="5400000"/>
            </a:camera>
            <a:lightRig rig="threePt" dir="t"/>
          </a:scene3d>
        </p:grpSpPr>
        <p:sp>
          <p:nvSpPr>
            <p:cNvPr id="347" name="Rectangle 346"/>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48" name="Connecteur droit 347"/>
            <p:cNvCxnSpPr>
              <a:stCxn id="347"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Connecteur droit 349"/>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Connecteur droit 350"/>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Connecteur droit 351"/>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Connecteur droit 352"/>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necteur droit 353"/>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Connecteur droit 354"/>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Connecteur droit 355"/>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Connecteur droit 356"/>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Connecteur droit 357"/>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Connecteur droit 358"/>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Connecteur droit 359"/>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5" name="Group 204"/>
          <p:cNvGrpSpPr>
            <a:grpSpLocks/>
          </p:cNvGrpSpPr>
          <p:nvPr/>
        </p:nvGrpSpPr>
        <p:grpSpPr bwMode="auto">
          <a:xfrm>
            <a:off x="7596336" y="3177960"/>
            <a:ext cx="286341" cy="344193"/>
            <a:chOff x="3833" y="890"/>
            <a:chExt cx="1134" cy="1225"/>
          </a:xfrm>
          <a:solidFill>
            <a:schemeClr val="tx1"/>
          </a:solidFill>
        </p:grpSpPr>
        <p:sp>
          <p:nvSpPr>
            <p:cNvPr id="366"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7"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8"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69"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0"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71"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72"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73"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74" name="Ellipse 373"/>
          <p:cNvSpPr/>
          <p:nvPr/>
        </p:nvSpPr>
        <p:spPr>
          <a:xfrm>
            <a:off x="8125435" y="3034298"/>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75" name="Group 204"/>
          <p:cNvGrpSpPr>
            <a:grpSpLocks/>
          </p:cNvGrpSpPr>
          <p:nvPr/>
        </p:nvGrpSpPr>
        <p:grpSpPr bwMode="auto">
          <a:xfrm>
            <a:off x="8067404" y="3174017"/>
            <a:ext cx="286341" cy="344193"/>
            <a:chOff x="3833" y="890"/>
            <a:chExt cx="1134" cy="1225"/>
          </a:xfrm>
          <a:solidFill>
            <a:schemeClr val="tx1"/>
          </a:solidFill>
        </p:grpSpPr>
        <p:sp>
          <p:nvSpPr>
            <p:cNvPr id="376"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7"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8"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79"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80"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81"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82"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83"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384" name="Group 204"/>
          <p:cNvGrpSpPr>
            <a:grpSpLocks/>
          </p:cNvGrpSpPr>
          <p:nvPr/>
        </p:nvGrpSpPr>
        <p:grpSpPr bwMode="auto">
          <a:xfrm>
            <a:off x="8608411" y="3174017"/>
            <a:ext cx="286341" cy="344193"/>
            <a:chOff x="3833" y="890"/>
            <a:chExt cx="1134" cy="1225"/>
          </a:xfrm>
          <a:solidFill>
            <a:schemeClr val="tx1"/>
          </a:solidFill>
        </p:grpSpPr>
        <p:sp>
          <p:nvSpPr>
            <p:cNvPr id="385"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86"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87"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88"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89"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90"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91"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92"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393" name="Groupe 392"/>
          <p:cNvGrpSpPr/>
          <p:nvPr/>
        </p:nvGrpSpPr>
        <p:grpSpPr>
          <a:xfrm rot="16200000">
            <a:off x="7517289" y="2630579"/>
            <a:ext cx="443074" cy="268752"/>
            <a:chOff x="8249289" y="2452477"/>
            <a:chExt cx="536119" cy="295627"/>
          </a:xfrm>
        </p:grpSpPr>
        <p:grpSp>
          <p:nvGrpSpPr>
            <p:cNvPr id="394"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96"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7"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8"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9"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0"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1"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2"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3"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95" name="Étoile à 5 branches 394"/>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404" name="Groupe 403"/>
          <p:cNvGrpSpPr/>
          <p:nvPr/>
        </p:nvGrpSpPr>
        <p:grpSpPr>
          <a:xfrm rot="16200000">
            <a:off x="7982684" y="2643642"/>
            <a:ext cx="443074" cy="268752"/>
            <a:chOff x="8249289" y="2452477"/>
            <a:chExt cx="536119" cy="295627"/>
          </a:xfrm>
        </p:grpSpPr>
        <p:grpSp>
          <p:nvGrpSpPr>
            <p:cNvPr id="405"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407"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8"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9"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0"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1"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2"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3"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4"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406" name="Étoile à 5 branches 405"/>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415" name="Groupe 414"/>
          <p:cNvGrpSpPr/>
          <p:nvPr/>
        </p:nvGrpSpPr>
        <p:grpSpPr>
          <a:xfrm rot="16200000">
            <a:off x="8545532" y="2656706"/>
            <a:ext cx="443074" cy="268752"/>
            <a:chOff x="8249289" y="2452477"/>
            <a:chExt cx="536119" cy="295627"/>
          </a:xfrm>
        </p:grpSpPr>
        <p:grpSp>
          <p:nvGrpSpPr>
            <p:cNvPr id="416"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41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2"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3"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4"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5"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417" name="Étoile à 5 branches 416"/>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sp>
        <p:nvSpPr>
          <p:cNvPr id="426" name="ZoneTexte 425"/>
          <p:cNvSpPr txBox="1"/>
          <p:nvPr/>
        </p:nvSpPr>
        <p:spPr>
          <a:xfrm>
            <a:off x="7656106" y="2276872"/>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7" name="ZoneTexte 426"/>
          <p:cNvSpPr txBox="1"/>
          <p:nvPr/>
        </p:nvSpPr>
        <p:spPr>
          <a:xfrm>
            <a:off x="8134036" y="230126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8" name="ZoneTexte 427"/>
          <p:cNvSpPr txBox="1"/>
          <p:nvPr/>
        </p:nvSpPr>
        <p:spPr>
          <a:xfrm>
            <a:off x="8697037" y="2294575"/>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9" name="Flèche droite 428"/>
          <p:cNvSpPr/>
          <p:nvPr/>
        </p:nvSpPr>
        <p:spPr>
          <a:xfrm>
            <a:off x="6516216" y="2945061"/>
            <a:ext cx="683894" cy="19590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0" name="Groupe 429"/>
          <p:cNvGrpSpPr/>
          <p:nvPr/>
        </p:nvGrpSpPr>
        <p:grpSpPr>
          <a:xfrm>
            <a:off x="6473388" y="2538793"/>
            <a:ext cx="186844" cy="170127"/>
            <a:chOff x="5004048" y="2062959"/>
            <a:chExt cx="576064" cy="498190"/>
          </a:xfrm>
        </p:grpSpPr>
        <p:cxnSp>
          <p:nvCxnSpPr>
            <p:cNvPr id="431" name="Connecteur droit 430"/>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Connecteur droit 431"/>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3" name="Ellipse 432"/>
          <p:cNvSpPr/>
          <p:nvPr/>
        </p:nvSpPr>
        <p:spPr>
          <a:xfrm>
            <a:off x="6765510" y="2533411"/>
            <a:ext cx="185305" cy="2004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5" name="ZoneTexte 434"/>
          <p:cNvSpPr txBox="1"/>
          <p:nvPr/>
        </p:nvSpPr>
        <p:spPr>
          <a:xfrm>
            <a:off x="6300192" y="2113111"/>
            <a:ext cx="1077848" cy="307777"/>
          </a:xfrm>
          <a:prstGeom prst="rect">
            <a:avLst/>
          </a:prstGeom>
          <a:noFill/>
        </p:spPr>
        <p:txBody>
          <a:bodyPr wrap="square" rtlCol="0">
            <a:spAutoFit/>
          </a:bodyPr>
          <a:lstStyle/>
          <a:p>
            <a:r>
              <a:rPr lang="fr-FR" sz="1400" dirty="0" smtClean="0">
                <a:latin typeface="Trebuchet MS" pitchFamily="34" charset="0"/>
              </a:rPr>
              <a:t>Substrat</a:t>
            </a:r>
            <a:endParaRPr lang="fr-FR" sz="1400" dirty="0">
              <a:latin typeface="Trebuchet MS" pitchFamily="34" charset="0"/>
            </a:endParaRPr>
          </a:p>
        </p:txBody>
      </p:sp>
      <p:sp>
        <p:nvSpPr>
          <p:cNvPr id="436" name="Ellipse 435"/>
          <p:cNvSpPr/>
          <p:nvPr/>
        </p:nvSpPr>
        <p:spPr>
          <a:xfrm>
            <a:off x="7742624" y="1942107"/>
            <a:ext cx="185305" cy="2004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8" name="Ellipse 437"/>
          <p:cNvSpPr/>
          <p:nvPr/>
        </p:nvSpPr>
        <p:spPr>
          <a:xfrm>
            <a:off x="8600157" y="1950762"/>
            <a:ext cx="185305" cy="200485"/>
          </a:xfrm>
          <a:prstGeom prst="ellipse">
            <a:avLst/>
          </a:prstGeom>
          <a:solidFill>
            <a:srgbClr val="A20A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9" name="Forme libre 438"/>
          <p:cNvSpPr/>
          <p:nvPr/>
        </p:nvSpPr>
        <p:spPr>
          <a:xfrm>
            <a:off x="7964368" y="2152900"/>
            <a:ext cx="640080" cy="195980"/>
          </a:xfrm>
          <a:custGeom>
            <a:avLst/>
            <a:gdLst>
              <a:gd name="connsiteX0" fmla="*/ 0 w 640080"/>
              <a:gd name="connsiteY0" fmla="*/ 0 h 195980"/>
              <a:gd name="connsiteX1" fmla="*/ 287383 w 640080"/>
              <a:gd name="connsiteY1" fmla="*/ 195943 h 195980"/>
              <a:gd name="connsiteX2" fmla="*/ 640080 w 640080"/>
              <a:gd name="connsiteY2" fmla="*/ 13063 h 195980"/>
            </a:gdLst>
            <a:ahLst/>
            <a:cxnLst>
              <a:cxn ang="0">
                <a:pos x="connsiteX0" y="connsiteY0"/>
              </a:cxn>
              <a:cxn ang="0">
                <a:pos x="connsiteX1" y="connsiteY1"/>
              </a:cxn>
              <a:cxn ang="0">
                <a:pos x="connsiteX2" y="connsiteY2"/>
              </a:cxn>
            </a:cxnLst>
            <a:rect l="l" t="t" r="r" b="b"/>
            <a:pathLst>
              <a:path w="640080" h="195980">
                <a:moveTo>
                  <a:pt x="0" y="0"/>
                </a:moveTo>
                <a:cubicBezTo>
                  <a:pt x="90351" y="96883"/>
                  <a:pt x="180703" y="193766"/>
                  <a:pt x="287383" y="195943"/>
                </a:cubicBezTo>
                <a:cubicBezTo>
                  <a:pt x="394063" y="198120"/>
                  <a:pt x="517071" y="105591"/>
                  <a:pt x="640080" y="13063"/>
                </a:cubicBezTo>
              </a:path>
            </a:pathLst>
          </a:cu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43" name="Groupe 442"/>
          <p:cNvGrpSpPr/>
          <p:nvPr/>
        </p:nvGrpSpPr>
        <p:grpSpPr>
          <a:xfrm>
            <a:off x="5340619" y="4199602"/>
            <a:ext cx="5424069" cy="2613774"/>
            <a:chOff x="5441214" y="2798135"/>
            <a:chExt cx="6381722" cy="3179290"/>
          </a:xfrm>
        </p:grpSpPr>
        <p:cxnSp>
          <p:nvCxnSpPr>
            <p:cNvPr id="444" name="Connecteur droit avec flèche 443"/>
            <p:cNvCxnSpPr/>
            <p:nvPr/>
          </p:nvCxnSpPr>
          <p:spPr>
            <a:xfrm flipV="1">
              <a:off x="5940152" y="3325378"/>
              <a:ext cx="0" cy="25109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5" name="Connecteur droit avec flèche 444"/>
            <p:cNvCxnSpPr/>
            <p:nvPr/>
          </p:nvCxnSpPr>
          <p:spPr>
            <a:xfrm>
              <a:off x="5940152" y="5836356"/>
              <a:ext cx="28083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6" name="ZoneTexte 445"/>
            <p:cNvSpPr txBox="1"/>
            <p:nvPr/>
          </p:nvSpPr>
          <p:spPr>
            <a:xfrm>
              <a:off x="5441214" y="2798135"/>
              <a:ext cx="2247166" cy="449241"/>
            </a:xfrm>
            <a:prstGeom prst="rect">
              <a:avLst/>
            </a:prstGeom>
            <a:noFill/>
          </p:spPr>
          <p:txBody>
            <a:bodyPr wrap="square" rtlCol="0">
              <a:spAutoFit/>
            </a:bodyPr>
            <a:lstStyle/>
            <a:p>
              <a:r>
                <a:rPr lang="fr-FR" dirty="0" smtClean="0">
                  <a:latin typeface="Trebuchet MS" pitchFamily="34" charset="0"/>
                </a:rPr>
                <a:t>Densité optique</a:t>
              </a:r>
              <a:endParaRPr lang="fr-FR" dirty="0">
                <a:latin typeface="Trebuchet MS" pitchFamily="34" charset="0"/>
              </a:endParaRPr>
            </a:p>
          </p:txBody>
        </p:sp>
        <p:sp>
          <p:nvSpPr>
            <p:cNvPr id="447" name="ZoneTexte 446"/>
            <p:cNvSpPr txBox="1"/>
            <p:nvPr/>
          </p:nvSpPr>
          <p:spPr>
            <a:xfrm>
              <a:off x="8900920" y="5528184"/>
              <a:ext cx="2922016" cy="449241"/>
            </a:xfrm>
            <a:prstGeom prst="rect">
              <a:avLst/>
            </a:prstGeom>
            <a:noFill/>
          </p:spPr>
          <p:txBody>
            <a:bodyPr wrap="square" rtlCol="0">
              <a:spAutoFit/>
            </a:bodyPr>
            <a:lstStyle/>
            <a:p>
              <a:r>
                <a:rPr lang="fr-FR" dirty="0" smtClean="0">
                  <a:latin typeface="Trebuchet MS" pitchFamily="34" charset="0"/>
                </a:rPr>
                <a:t>[Ag]</a:t>
              </a:r>
              <a:endParaRPr lang="fr-FR" dirty="0">
                <a:latin typeface="Trebuchet MS" pitchFamily="34" charset="0"/>
              </a:endParaRPr>
            </a:p>
          </p:txBody>
        </p:sp>
        <p:sp>
          <p:nvSpPr>
            <p:cNvPr id="448" name="Forme libre 447"/>
            <p:cNvSpPr/>
            <p:nvPr/>
          </p:nvSpPr>
          <p:spPr>
            <a:xfrm flipV="1">
              <a:off x="6033195" y="3551848"/>
              <a:ext cx="2683321" cy="2076309"/>
            </a:xfrm>
            <a:custGeom>
              <a:avLst/>
              <a:gdLst>
                <a:gd name="connsiteX0" fmla="*/ 0 w 2442755"/>
                <a:gd name="connsiteY0" fmla="*/ 0 h 2220686"/>
                <a:gd name="connsiteX1" fmla="*/ 666206 w 2442755"/>
                <a:gd name="connsiteY1" fmla="*/ 1463040 h 2220686"/>
                <a:gd name="connsiteX2" fmla="*/ 2442755 w 2442755"/>
                <a:gd name="connsiteY2" fmla="*/ 2220686 h 2220686"/>
              </a:gdLst>
              <a:ahLst/>
              <a:cxnLst>
                <a:cxn ang="0">
                  <a:pos x="connsiteX0" y="connsiteY0"/>
                </a:cxn>
                <a:cxn ang="0">
                  <a:pos x="connsiteX1" y="connsiteY1"/>
                </a:cxn>
                <a:cxn ang="0">
                  <a:pos x="connsiteX2" y="connsiteY2"/>
                </a:cxn>
              </a:cxnLst>
              <a:rect l="l" t="t" r="r" b="b"/>
              <a:pathLst>
                <a:path w="2442755" h="2220686">
                  <a:moveTo>
                    <a:pt x="0" y="0"/>
                  </a:moveTo>
                  <a:cubicBezTo>
                    <a:pt x="129540" y="546463"/>
                    <a:pt x="259080" y="1092926"/>
                    <a:pt x="666206" y="1463040"/>
                  </a:cubicBezTo>
                  <a:cubicBezTo>
                    <a:pt x="1073332" y="1833154"/>
                    <a:pt x="1758043" y="2026920"/>
                    <a:pt x="2442755" y="222068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dirty="0"/>
            </a:p>
          </p:txBody>
        </p:sp>
      </p:grpSp>
      <p:cxnSp>
        <p:nvCxnSpPr>
          <p:cNvPr id="449" name="Connecteur droit 448"/>
          <p:cNvCxnSpPr/>
          <p:nvPr/>
        </p:nvCxnSpPr>
        <p:spPr>
          <a:xfrm>
            <a:off x="5756014" y="5536977"/>
            <a:ext cx="54265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Connecteur droit 449"/>
          <p:cNvCxnSpPr/>
          <p:nvPr/>
        </p:nvCxnSpPr>
        <p:spPr>
          <a:xfrm>
            <a:off x="6298668" y="5563020"/>
            <a:ext cx="0" cy="1109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2519" t="6751" r="2256" b="9005"/>
          <a:stretch/>
        </p:blipFill>
        <p:spPr>
          <a:xfrm>
            <a:off x="395536" y="4005064"/>
            <a:ext cx="3994075" cy="2630960"/>
          </a:xfrm>
          <a:prstGeom prst="rect">
            <a:avLst/>
          </a:prstGeom>
        </p:spPr>
      </p:pic>
    </p:spTree>
    <p:extLst>
      <p:ext uri="{BB962C8B-B14F-4D97-AF65-F5344CB8AC3E}">
        <p14:creationId xmlns:p14="http://schemas.microsoft.com/office/powerpoint/2010/main" val="266238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tangle à coins arrondis 440"/>
          <p:cNvSpPr/>
          <p:nvPr/>
        </p:nvSpPr>
        <p:spPr>
          <a:xfrm>
            <a:off x="7452320" y="1844824"/>
            <a:ext cx="1584176" cy="1662058"/>
          </a:xfrm>
          <a:prstGeom prst="roundRect">
            <a:avLst>
              <a:gd name="adj" fmla="val 7597"/>
            </a:avLst>
          </a:prstGeom>
          <a:solidFill>
            <a:srgbClr val="0A97A1">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1553814" y="620688"/>
            <a:ext cx="5976664" cy="461665"/>
          </a:xfrm>
          <a:prstGeom prst="rect">
            <a:avLst/>
          </a:prstGeom>
          <a:noFill/>
        </p:spPr>
        <p:txBody>
          <a:bodyPr wrap="square" rtlCol="0">
            <a:spAutoFit/>
          </a:bodyPr>
          <a:lstStyle/>
          <a:p>
            <a:pPr algn="ctr"/>
            <a:r>
              <a:rPr lang="fr-FR" sz="2400" dirty="0" smtClean="0">
                <a:solidFill>
                  <a:schemeClr val="accent2">
                    <a:lumMod val="75000"/>
                  </a:schemeClr>
                </a:solidFill>
                <a:latin typeface="Trebuchet MS" pitchFamily="34" charset="0"/>
                <a:cs typeface="Times New Roman" pitchFamily="18" charset="0"/>
              </a:rPr>
              <a:t>ELISA Indirecte</a:t>
            </a:r>
          </a:p>
        </p:txBody>
      </p:sp>
      <p:sp>
        <p:nvSpPr>
          <p:cNvPr id="31" name="ZoneTexte 30"/>
          <p:cNvSpPr txBox="1"/>
          <p:nvPr/>
        </p:nvSpPr>
        <p:spPr>
          <a:xfrm>
            <a:off x="35497" y="1556792"/>
            <a:ext cx="1584176" cy="307777"/>
          </a:xfrm>
          <a:prstGeom prst="rect">
            <a:avLst/>
          </a:prstGeom>
          <a:noFill/>
        </p:spPr>
        <p:txBody>
          <a:bodyPr wrap="square" rtlCol="0">
            <a:spAutoFit/>
          </a:bodyPr>
          <a:lstStyle/>
          <a:p>
            <a:r>
              <a:rPr lang="fr-FR" sz="1400" dirty="0" smtClean="0">
                <a:latin typeface="Trebuchet MS" pitchFamily="34" charset="0"/>
              </a:rPr>
              <a:t>Sérum du patient</a:t>
            </a:r>
            <a:endParaRPr lang="fr-FR" sz="1400" dirty="0">
              <a:latin typeface="Trebuchet MS" pitchFamily="34" charset="0"/>
            </a:endParaRPr>
          </a:p>
        </p:txBody>
      </p:sp>
      <p:grpSp>
        <p:nvGrpSpPr>
          <p:cNvPr id="32" name="Groupe 31"/>
          <p:cNvGrpSpPr/>
          <p:nvPr/>
        </p:nvGrpSpPr>
        <p:grpSpPr>
          <a:xfrm>
            <a:off x="35496" y="2883174"/>
            <a:ext cx="186844" cy="170127"/>
            <a:chOff x="5004048" y="2062959"/>
            <a:chExt cx="576064" cy="498190"/>
          </a:xfrm>
        </p:grpSpPr>
        <p:cxnSp>
          <p:nvCxnSpPr>
            <p:cNvPr id="33" name="Connecteur droit 32"/>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e 37"/>
          <p:cNvGrpSpPr/>
          <p:nvPr/>
        </p:nvGrpSpPr>
        <p:grpSpPr>
          <a:xfrm>
            <a:off x="824526" y="2829073"/>
            <a:ext cx="136235" cy="1528718"/>
            <a:chOff x="1461727" y="2132856"/>
            <a:chExt cx="301961" cy="2448272"/>
          </a:xfrm>
          <a:scene3d>
            <a:camera prst="orthographicFront">
              <a:rot lat="0" lon="0" rev="5400000"/>
            </a:camera>
            <a:lightRig rig="threePt" dir="t"/>
          </a:scene3d>
        </p:grpSpPr>
        <p:sp>
          <p:nvSpPr>
            <p:cNvPr id="39" name="Rectangle 38"/>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Connecteur droit 39"/>
            <p:cNvCxnSpPr>
              <a:stCxn id="39"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204"/>
          <p:cNvGrpSpPr>
            <a:grpSpLocks/>
          </p:cNvGrpSpPr>
          <p:nvPr/>
        </p:nvGrpSpPr>
        <p:grpSpPr bwMode="auto">
          <a:xfrm rot="9079240">
            <a:off x="347938" y="2136605"/>
            <a:ext cx="389270" cy="463406"/>
            <a:chOff x="3833" y="890"/>
            <a:chExt cx="1134" cy="1225"/>
          </a:xfrm>
          <a:solidFill>
            <a:schemeClr val="accent3">
              <a:lumMod val="75000"/>
            </a:schemeClr>
          </a:solidFill>
        </p:grpSpPr>
        <p:sp>
          <p:nvSpPr>
            <p:cNvPr id="5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2"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3"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4"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5"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67" name="Group 204"/>
          <p:cNvGrpSpPr>
            <a:grpSpLocks/>
          </p:cNvGrpSpPr>
          <p:nvPr/>
        </p:nvGrpSpPr>
        <p:grpSpPr bwMode="auto">
          <a:xfrm rot="10800000">
            <a:off x="798590" y="1985088"/>
            <a:ext cx="378324" cy="432751"/>
            <a:chOff x="3833" y="890"/>
            <a:chExt cx="1134" cy="1225"/>
          </a:xfrm>
          <a:solidFill>
            <a:schemeClr val="accent3">
              <a:lumMod val="75000"/>
            </a:schemeClr>
          </a:solidFill>
        </p:grpSpPr>
        <p:sp>
          <p:nvSpPr>
            <p:cNvPr id="6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6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2"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3"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4"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75"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76" name="Group 204"/>
          <p:cNvGrpSpPr>
            <a:grpSpLocks/>
          </p:cNvGrpSpPr>
          <p:nvPr/>
        </p:nvGrpSpPr>
        <p:grpSpPr bwMode="auto">
          <a:xfrm rot="12355090">
            <a:off x="1260175" y="2236575"/>
            <a:ext cx="408895" cy="456205"/>
            <a:chOff x="3833" y="890"/>
            <a:chExt cx="1134" cy="1225"/>
          </a:xfrm>
          <a:solidFill>
            <a:schemeClr val="accent3">
              <a:lumMod val="75000"/>
            </a:schemeClr>
          </a:solidFill>
        </p:grpSpPr>
        <p:sp>
          <p:nvSpPr>
            <p:cNvPr id="77"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8"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79"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80"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81"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2"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3"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84"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85" name="Flèche droite 84"/>
          <p:cNvSpPr/>
          <p:nvPr/>
        </p:nvSpPr>
        <p:spPr>
          <a:xfrm>
            <a:off x="1727866" y="2853612"/>
            <a:ext cx="341947" cy="17580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Ellipse 136"/>
          <p:cNvSpPr/>
          <p:nvPr/>
        </p:nvSpPr>
        <p:spPr>
          <a:xfrm>
            <a:off x="2418629" y="3402761"/>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Ellipse 137"/>
          <p:cNvSpPr/>
          <p:nvPr/>
        </p:nvSpPr>
        <p:spPr>
          <a:xfrm>
            <a:off x="3429057" y="3415824"/>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9" name="Groupe 138"/>
          <p:cNvGrpSpPr/>
          <p:nvPr/>
        </p:nvGrpSpPr>
        <p:grpSpPr>
          <a:xfrm>
            <a:off x="2908880" y="2836386"/>
            <a:ext cx="136235" cy="1528718"/>
            <a:chOff x="1461727" y="2132856"/>
            <a:chExt cx="301961" cy="2448272"/>
          </a:xfrm>
          <a:scene3d>
            <a:camera prst="orthographicFront">
              <a:rot lat="0" lon="0" rev="5400000"/>
            </a:camera>
            <a:lightRig rig="threePt" dir="t"/>
          </a:scene3d>
        </p:grpSpPr>
        <p:sp>
          <p:nvSpPr>
            <p:cNvPr id="168" name="Rectangle 167"/>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9" name="Connecteur droit 168"/>
            <p:cNvCxnSpPr>
              <a:stCxn id="168"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Connecteur droit 169"/>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181"/>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Ellipse 140"/>
          <p:cNvSpPr/>
          <p:nvPr/>
        </p:nvSpPr>
        <p:spPr>
          <a:xfrm>
            <a:off x="2868851" y="3408485"/>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8" name="Flèche droite 187"/>
          <p:cNvSpPr/>
          <p:nvPr/>
        </p:nvSpPr>
        <p:spPr>
          <a:xfrm>
            <a:off x="3851920" y="2915488"/>
            <a:ext cx="683894" cy="19590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91" name="Groupe 190"/>
          <p:cNvGrpSpPr/>
          <p:nvPr/>
        </p:nvGrpSpPr>
        <p:grpSpPr>
          <a:xfrm>
            <a:off x="5354880" y="2836386"/>
            <a:ext cx="136235" cy="1528718"/>
            <a:chOff x="1461727" y="2132856"/>
            <a:chExt cx="301961" cy="2448272"/>
          </a:xfrm>
          <a:scene3d>
            <a:camera prst="orthographicFront">
              <a:rot lat="0" lon="0" rev="5400000"/>
            </a:camera>
            <a:lightRig rig="threePt" dir="t"/>
          </a:scene3d>
        </p:grpSpPr>
        <p:sp>
          <p:nvSpPr>
            <p:cNvPr id="192" name="Rectangle 191"/>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3" name="Connecteur droit 192"/>
            <p:cNvCxnSpPr>
              <a:stCxn id="192"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Connecteur droit 198"/>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8" name="Groupe 237"/>
          <p:cNvGrpSpPr/>
          <p:nvPr/>
        </p:nvGrpSpPr>
        <p:grpSpPr>
          <a:xfrm rot="16200000">
            <a:off x="3940103" y="2437063"/>
            <a:ext cx="536119" cy="295627"/>
            <a:chOff x="8249289" y="2452477"/>
            <a:chExt cx="536119" cy="295627"/>
          </a:xfrm>
        </p:grpSpPr>
        <p:grpSp>
          <p:nvGrpSpPr>
            <p:cNvPr id="239"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24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24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24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240" name="Étoile à 5 branches 239"/>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03" name="Groupe 302"/>
          <p:cNvGrpSpPr/>
          <p:nvPr/>
        </p:nvGrpSpPr>
        <p:grpSpPr>
          <a:xfrm>
            <a:off x="3851920" y="2461706"/>
            <a:ext cx="186844" cy="170127"/>
            <a:chOff x="5004048" y="2062959"/>
            <a:chExt cx="576064" cy="498190"/>
          </a:xfrm>
        </p:grpSpPr>
        <p:cxnSp>
          <p:nvCxnSpPr>
            <p:cNvPr id="304" name="Connecteur droit 303"/>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Connecteur droit 304"/>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6" name="ZoneTexte 305"/>
          <p:cNvSpPr txBox="1"/>
          <p:nvPr/>
        </p:nvSpPr>
        <p:spPr>
          <a:xfrm>
            <a:off x="3707904" y="1844824"/>
            <a:ext cx="1077848" cy="307777"/>
          </a:xfrm>
          <a:prstGeom prst="rect">
            <a:avLst/>
          </a:prstGeom>
          <a:noFill/>
        </p:spPr>
        <p:txBody>
          <a:bodyPr wrap="square" rtlCol="0">
            <a:spAutoFit/>
          </a:bodyPr>
          <a:lstStyle/>
          <a:p>
            <a:r>
              <a:rPr lang="fr-FR" sz="1400" dirty="0" smtClean="0">
                <a:latin typeface="Trebuchet MS" pitchFamily="34" charset="0"/>
              </a:rPr>
              <a:t>Conjugué</a:t>
            </a:r>
            <a:endParaRPr lang="fr-FR" sz="1400" dirty="0">
              <a:latin typeface="Trebuchet MS" pitchFamily="34" charset="0"/>
            </a:endParaRPr>
          </a:p>
        </p:txBody>
      </p:sp>
      <p:sp>
        <p:nvSpPr>
          <p:cNvPr id="307" name="ZoneTexte 306"/>
          <p:cNvSpPr txBox="1"/>
          <p:nvPr/>
        </p:nvSpPr>
        <p:spPr>
          <a:xfrm>
            <a:off x="4139952" y="206084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grpSp>
        <p:nvGrpSpPr>
          <p:cNvPr id="308" name="Groupe 307"/>
          <p:cNvGrpSpPr/>
          <p:nvPr/>
        </p:nvGrpSpPr>
        <p:grpSpPr>
          <a:xfrm rot="16200000">
            <a:off x="4687324" y="2652065"/>
            <a:ext cx="443074" cy="268752"/>
            <a:chOff x="8249289" y="2452477"/>
            <a:chExt cx="536119" cy="295627"/>
          </a:xfrm>
        </p:grpSpPr>
        <p:grpSp>
          <p:nvGrpSpPr>
            <p:cNvPr id="309"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11"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2"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3"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4"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15"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6"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7"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18"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10" name="Étoile à 5 branches 309"/>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19" name="Groupe 318"/>
          <p:cNvGrpSpPr/>
          <p:nvPr/>
        </p:nvGrpSpPr>
        <p:grpSpPr>
          <a:xfrm rot="16200000">
            <a:off x="5172100" y="2665128"/>
            <a:ext cx="443074" cy="268752"/>
            <a:chOff x="8249289" y="2452477"/>
            <a:chExt cx="536119" cy="295627"/>
          </a:xfrm>
        </p:grpSpPr>
        <p:grpSp>
          <p:nvGrpSpPr>
            <p:cNvPr id="320"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2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26"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7"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8"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29"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21" name="Étoile à 5 branches 320"/>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330" name="Groupe 329"/>
          <p:cNvGrpSpPr/>
          <p:nvPr/>
        </p:nvGrpSpPr>
        <p:grpSpPr>
          <a:xfrm rot="16200000">
            <a:off x="5734948" y="2678192"/>
            <a:ext cx="443074" cy="268752"/>
            <a:chOff x="8249289" y="2452477"/>
            <a:chExt cx="536119" cy="295627"/>
          </a:xfrm>
        </p:grpSpPr>
        <p:grpSp>
          <p:nvGrpSpPr>
            <p:cNvPr id="331"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33"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4"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5"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6"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37"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38"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39"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340"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32" name="Étoile à 5 branches 331"/>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sp>
        <p:nvSpPr>
          <p:cNvPr id="341" name="ZoneTexte 340"/>
          <p:cNvSpPr txBox="1"/>
          <p:nvPr/>
        </p:nvSpPr>
        <p:spPr>
          <a:xfrm>
            <a:off x="4845522" y="229835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342" name="ZoneTexte 341"/>
          <p:cNvSpPr txBox="1"/>
          <p:nvPr/>
        </p:nvSpPr>
        <p:spPr>
          <a:xfrm>
            <a:off x="5323452" y="2322754"/>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343" name="ZoneTexte 342"/>
          <p:cNvSpPr txBox="1"/>
          <p:nvPr/>
        </p:nvSpPr>
        <p:spPr>
          <a:xfrm>
            <a:off x="5886453" y="2316061"/>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grpSp>
        <p:nvGrpSpPr>
          <p:cNvPr id="346" name="Groupe 345"/>
          <p:cNvGrpSpPr/>
          <p:nvPr/>
        </p:nvGrpSpPr>
        <p:grpSpPr>
          <a:xfrm>
            <a:off x="8165464" y="2814900"/>
            <a:ext cx="136235" cy="1528718"/>
            <a:chOff x="1461727" y="2132856"/>
            <a:chExt cx="301961" cy="2448272"/>
          </a:xfrm>
          <a:scene3d>
            <a:camera prst="orthographicFront">
              <a:rot lat="0" lon="0" rev="5400000"/>
            </a:camera>
            <a:lightRig rig="threePt" dir="t"/>
          </a:scene3d>
        </p:grpSpPr>
        <p:sp>
          <p:nvSpPr>
            <p:cNvPr id="347" name="Rectangle 346"/>
            <p:cNvSpPr/>
            <p:nvPr/>
          </p:nvSpPr>
          <p:spPr>
            <a:xfrm>
              <a:off x="1475656" y="2132856"/>
              <a:ext cx="288032"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48" name="Connecteur droit 347"/>
            <p:cNvCxnSpPr>
              <a:stCxn id="347" idx="0"/>
            </p:cNvCxnSpPr>
            <p:nvPr/>
          </p:nvCxnSpPr>
          <p:spPr>
            <a:xfrm flipH="1">
              <a:off x="1475656" y="2132856"/>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p:nvPr/>
          </p:nvCxnSpPr>
          <p:spPr>
            <a:xfrm flipH="1">
              <a:off x="1475656" y="21328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Connecteur droit 349"/>
            <p:cNvCxnSpPr/>
            <p:nvPr/>
          </p:nvCxnSpPr>
          <p:spPr>
            <a:xfrm flipH="1">
              <a:off x="1475656" y="228525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Connecteur droit 350"/>
            <p:cNvCxnSpPr/>
            <p:nvPr/>
          </p:nvCxnSpPr>
          <p:spPr>
            <a:xfrm flipH="1">
              <a:off x="1475656" y="2453707"/>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Connecteur droit 351"/>
            <p:cNvCxnSpPr/>
            <p:nvPr/>
          </p:nvCxnSpPr>
          <p:spPr>
            <a:xfrm flipH="1">
              <a:off x="1475656" y="2623849"/>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Connecteur droit 352"/>
            <p:cNvCxnSpPr/>
            <p:nvPr/>
          </p:nvCxnSpPr>
          <p:spPr>
            <a:xfrm flipH="1">
              <a:off x="1475656" y="278092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necteur droit 353"/>
            <p:cNvCxnSpPr/>
            <p:nvPr/>
          </p:nvCxnSpPr>
          <p:spPr>
            <a:xfrm flipH="1">
              <a:off x="1475656" y="292494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Connecteur droit 354"/>
            <p:cNvCxnSpPr/>
            <p:nvPr/>
          </p:nvCxnSpPr>
          <p:spPr>
            <a:xfrm flipH="1">
              <a:off x="1474790" y="3088716"/>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Connecteur droit 355"/>
            <p:cNvCxnSpPr/>
            <p:nvPr/>
          </p:nvCxnSpPr>
          <p:spPr>
            <a:xfrm flipH="1">
              <a:off x="1461727" y="32521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Connecteur droit 356"/>
            <p:cNvCxnSpPr/>
            <p:nvPr/>
          </p:nvCxnSpPr>
          <p:spPr>
            <a:xfrm flipH="1">
              <a:off x="1469622" y="34027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Connecteur droit 357"/>
            <p:cNvCxnSpPr/>
            <p:nvPr/>
          </p:nvCxnSpPr>
          <p:spPr>
            <a:xfrm flipH="1">
              <a:off x="1475656" y="3556864"/>
              <a:ext cx="288032" cy="28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Connecteur droit 358"/>
            <p:cNvCxnSpPr/>
            <p:nvPr/>
          </p:nvCxnSpPr>
          <p:spPr>
            <a:xfrm flipH="1">
              <a:off x="1475656" y="3717032"/>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Connecteur droit 359"/>
            <p:cNvCxnSpPr/>
            <p:nvPr/>
          </p:nvCxnSpPr>
          <p:spPr>
            <a:xfrm flipH="1">
              <a:off x="1475656" y="3861048"/>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p:cNvCxnSpPr/>
            <p:nvPr/>
          </p:nvCxnSpPr>
          <p:spPr>
            <a:xfrm flipH="1">
              <a:off x="1475656" y="400506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p:cNvCxnSpPr/>
            <p:nvPr/>
          </p:nvCxnSpPr>
          <p:spPr>
            <a:xfrm flipH="1">
              <a:off x="1475656" y="4149080"/>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p:cNvCxnSpPr/>
            <p:nvPr/>
          </p:nvCxnSpPr>
          <p:spPr>
            <a:xfrm flipH="1">
              <a:off x="1475656" y="4293096"/>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p:cNvCxnSpPr/>
            <p:nvPr/>
          </p:nvCxnSpPr>
          <p:spPr>
            <a:xfrm flipH="1">
              <a:off x="1619672" y="4437112"/>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3" name="Groupe 392"/>
          <p:cNvGrpSpPr/>
          <p:nvPr/>
        </p:nvGrpSpPr>
        <p:grpSpPr>
          <a:xfrm rot="16200000">
            <a:off x="7517289" y="2630579"/>
            <a:ext cx="443074" cy="268752"/>
            <a:chOff x="8249289" y="2452477"/>
            <a:chExt cx="536119" cy="295627"/>
          </a:xfrm>
        </p:grpSpPr>
        <p:grpSp>
          <p:nvGrpSpPr>
            <p:cNvPr id="394"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396"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7"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8"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399"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0"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1"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2"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03"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95" name="Étoile à 5 branches 394"/>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404" name="Groupe 403"/>
          <p:cNvGrpSpPr/>
          <p:nvPr/>
        </p:nvGrpSpPr>
        <p:grpSpPr>
          <a:xfrm rot="16200000">
            <a:off x="7982684" y="2643642"/>
            <a:ext cx="443074" cy="268752"/>
            <a:chOff x="8249289" y="2452477"/>
            <a:chExt cx="536119" cy="295627"/>
          </a:xfrm>
        </p:grpSpPr>
        <p:grpSp>
          <p:nvGrpSpPr>
            <p:cNvPr id="405"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407"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8"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09"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0"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1"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2"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3"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14"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406" name="Étoile à 5 branches 405"/>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grpSp>
        <p:nvGrpSpPr>
          <p:cNvPr id="415" name="Groupe 414"/>
          <p:cNvGrpSpPr/>
          <p:nvPr/>
        </p:nvGrpSpPr>
        <p:grpSpPr>
          <a:xfrm rot="16200000">
            <a:off x="8545532" y="2656706"/>
            <a:ext cx="443074" cy="268752"/>
            <a:chOff x="8249289" y="2452477"/>
            <a:chExt cx="536119" cy="295627"/>
          </a:xfrm>
        </p:grpSpPr>
        <p:grpSp>
          <p:nvGrpSpPr>
            <p:cNvPr id="416" name="Group 204"/>
            <p:cNvGrpSpPr>
              <a:grpSpLocks/>
            </p:cNvGrpSpPr>
            <p:nvPr/>
          </p:nvGrpSpPr>
          <p:grpSpPr bwMode="auto">
            <a:xfrm rot="5400000">
              <a:off x="8319024" y="2382742"/>
              <a:ext cx="295627" cy="435098"/>
              <a:chOff x="3833" y="890"/>
              <a:chExt cx="1134" cy="1225"/>
            </a:xfrm>
            <a:solidFill>
              <a:schemeClr val="tx1"/>
            </a:solidFill>
            <a:scene3d>
              <a:camera prst="orthographicFront">
                <a:rot lat="0" lon="0" rev="10799999"/>
              </a:camera>
              <a:lightRig rig="threePt" dir="t"/>
            </a:scene3d>
          </p:grpSpPr>
          <p:sp>
            <p:nvSpPr>
              <p:cNvPr id="418"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19"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0"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1"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22" name="Line 209"/>
              <p:cNvSpPr>
                <a:spLocks noChangeShapeType="1"/>
              </p:cNvSpPr>
              <p:nvPr/>
            </p:nvSpPr>
            <p:spPr bwMode="auto">
              <a:xfrm>
                <a:off x="4377" y="1253"/>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3" name="Line 210"/>
              <p:cNvSpPr>
                <a:spLocks noChangeShapeType="1"/>
              </p:cNvSpPr>
              <p:nvPr/>
            </p:nvSpPr>
            <p:spPr bwMode="auto">
              <a:xfrm>
                <a:off x="4377" y="1298"/>
                <a:ext cx="91"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4" name="Line 211"/>
              <p:cNvSpPr>
                <a:spLocks noChangeShapeType="1"/>
              </p:cNvSpPr>
              <p:nvPr/>
            </p:nvSpPr>
            <p:spPr bwMode="auto">
              <a:xfrm>
                <a:off x="4604"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25" name="Line 212"/>
              <p:cNvSpPr>
                <a:spLocks noChangeShapeType="1"/>
              </p:cNvSpPr>
              <p:nvPr/>
            </p:nvSpPr>
            <p:spPr bwMode="auto">
              <a:xfrm>
                <a:off x="4150" y="1162"/>
                <a:ext cx="90" cy="0"/>
              </a:xfrm>
              <a:prstGeom prst="line">
                <a:avLst/>
              </a:prstGeom>
              <a:grpFill/>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417" name="Étoile à 5 branches 416"/>
            <p:cNvSpPr/>
            <p:nvPr/>
          </p:nvSpPr>
          <p:spPr>
            <a:xfrm rot="4302706">
              <a:off x="8603813" y="2508885"/>
              <a:ext cx="211602" cy="151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solidFill>
                  <a:srgbClr val="FF0000"/>
                </a:solidFill>
              </a:endParaRPr>
            </a:p>
          </p:txBody>
        </p:sp>
      </p:grpSp>
      <p:sp>
        <p:nvSpPr>
          <p:cNvPr id="426" name="ZoneTexte 425"/>
          <p:cNvSpPr txBox="1"/>
          <p:nvPr/>
        </p:nvSpPr>
        <p:spPr>
          <a:xfrm>
            <a:off x="7656106" y="2276872"/>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7" name="ZoneTexte 426"/>
          <p:cNvSpPr txBox="1"/>
          <p:nvPr/>
        </p:nvSpPr>
        <p:spPr>
          <a:xfrm>
            <a:off x="8134036" y="2301268"/>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8" name="ZoneTexte 427"/>
          <p:cNvSpPr txBox="1"/>
          <p:nvPr/>
        </p:nvSpPr>
        <p:spPr>
          <a:xfrm>
            <a:off x="8697037" y="2294575"/>
            <a:ext cx="86518" cy="338554"/>
          </a:xfrm>
          <a:prstGeom prst="rect">
            <a:avLst/>
          </a:prstGeom>
          <a:noFill/>
        </p:spPr>
        <p:txBody>
          <a:bodyPr wrap="square" rtlCol="0">
            <a:spAutoFit/>
          </a:bodyPr>
          <a:lstStyle/>
          <a:p>
            <a:r>
              <a:rPr lang="fr-FR" sz="1600" b="1" dirty="0" smtClean="0">
                <a:solidFill>
                  <a:srgbClr val="FF0000"/>
                </a:solidFill>
                <a:latin typeface="Trebuchet MS" pitchFamily="34" charset="0"/>
              </a:rPr>
              <a:t>E</a:t>
            </a:r>
          </a:p>
        </p:txBody>
      </p:sp>
      <p:sp>
        <p:nvSpPr>
          <p:cNvPr id="429" name="Flèche droite 428"/>
          <p:cNvSpPr/>
          <p:nvPr/>
        </p:nvSpPr>
        <p:spPr>
          <a:xfrm>
            <a:off x="6516216" y="2945061"/>
            <a:ext cx="683894" cy="19590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0" name="Groupe 429"/>
          <p:cNvGrpSpPr/>
          <p:nvPr/>
        </p:nvGrpSpPr>
        <p:grpSpPr>
          <a:xfrm>
            <a:off x="6473388" y="2538793"/>
            <a:ext cx="186844" cy="170127"/>
            <a:chOff x="5004048" y="2062959"/>
            <a:chExt cx="576064" cy="498190"/>
          </a:xfrm>
        </p:grpSpPr>
        <p:cxnSp>
          <p:nvCxnSpPr>
            <p:cNvPr id="431" name="Connecteur droit 430"/>
            <p:cNvCxnSpPr/>
            <p:nvPr/>
          </p:nvCxnSpPr>
          <p:spPr>
            <a:xfrm>
              <a:off x="5292080" y="2062959"/>
              <a:ext cx="0" cy="498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Connecteur droit 431"/>
            <p:cNvCxnSpPr/>
            <p:nvPr/>
          </p:nvCxnSpPr>
          <p:spPr>
            <a:xfrm flipH="1">
              <a:off x="5004048" y="2312054"/>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3" name="Ellipse 432"/>
          <p:cNvSpPr/>
          <p:nvPr/>
        </p:nvSpPr>
        <p:spPr>
          <a:xfrm>
            <a:off x="6765510" y="2533411"/>
            <a:ext cx="185305" cy="2004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5" name="ZoneTexte 434"/>
          <p:cNvSpPr txBox="1"/>
          <p:nvPr/>
        </p:nvSpPr>
        <p:spPr>
          <a:xfrm>
            <a:off x="6300192" y="2113111"/>
            <a:ext cx="1077848" cy="307777"/>
          </a:xfrm>
          <a:prstGeom prst="rect">
            <a:avLst/>
          </a:prstGeom>
          <a:noFill/>
        </p:spPr>
        <p:txBody>
          <a:bodyPr wrap="square" rtlCol="0">
            <a:spAutoFit/>
          </a:bodyPr>
          <a:lstStyle/>
          <a:p>
            <a:r>
              <a:rPr lang="fr-FR" sz="1400" dirty="0" smtClean="0">
                <a:latin typeface="Trebuchet MS" pitchFamily="34" charset="0"/>
              </a:rPr>
              <a:t>Substrat</a:t>
            </a:r>
            <a:endParaRPr lang="fr-FR" sz="1400" dirty="0">
              <a:latin typeface="Trebuchet MS" pitchFamily="34" charset="0"/>
            </a:endParaRPr>
          </a:p>
        </p:txBody>
      </p:sp>
      <p:sp>
        <p:nvSpPr>
          <p:cNvPr id="436" name="Ellipse 435"/>
          <p:cNvSpPr/>
          <p:nvPr/>
        </p:nvSpPr>
        <p:spPr>
          <a:xfrm>
            <a:off x="7742624" y="1942107"/>
            <a:ext cx="185305" cy="2004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8" name="Ellipse 437"/>
          <p:cNvSpPr/>
          <p:nvPr/>
        </p:nvSpPr>
        <p:spPr>
          <a:xfrm>
            <a:off x="8600157" y="1950762"/>
            <a:ext cx="185305" cy="200485"/>
          </a:xfrm>
          <a:prstGeom prst="ellipse">
            <a:avLst/>
          </a:prstGeom>
          <a:solidFill>
            <a:srgbClr val="0A97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9" name="Forme libre 438"/>
          <p:cNvSpPr/>
          <p:nvPr/>
        </p:nvSpPr>
        <p:spPr>
          <a:xfrm>
            <a:off x="7964368" y="2152900"/>
            <a:ext cx="640080" cy="195980"/>
          </a:xfrm>
          <a:custGeom>
            <a:avLst/>
            <a:gdLst>
              <a:gd name="connsiteX0" fmla="*/ 0 w 640080"/>
              <a:gd name="connsiteY0" fmla="*/ 0 h 195980"/>
              <a:gd name="connsiteX1" fmla="*/ 287383 w 640080"/>
              <a:gd name="connsiteY1" fmla="*/ 195943 h 195980"/>
              <a:gd name="connsiteX2" fmla="*/ 640080 w 640080"/>
              <a:gd name="connsiteY2" fmla="*/ 13063 h 195980"/>
            </a:gdLst>
            <a:ahLst/>
            <a:cxnLst>
              <a:cxn ang="0">
                <a:pos x="connsiteX0" y="connsiteY0"/>
              </a:cxn>
              <a:cxn ang="0">
                <a:pos x="connsiteX1" y="connsiteY1"/>
              </a:cxn>
              <a:cxn ang="0">
                <a:pos x="connsiteX2" y="connsiteY2"/>
              </a:cxn>
            </a:cxnLst>
            <a:rect l="l" t="t" r="r" b="b"/>
            <a:pathLst>
              <a:path w="640080" h="195980">
                <a:moveTo>
                  <a:pt x="0" y="0"/>
                </a:moveTo>
                <a:cubicBezTo>
                  <a:pt x="90351" y="96883"/>
                  <a:pt x="180703" y="193766"/>
                  <a:pt x="287383" y="195943"/>
                </a:cubicBezTo>
                <a:cubicBezTo>
                  <a:pt x="394063" y="198120"/>
                  <a:pt x="517071" y="105591"/>
                  <a:pt x="640080" y="13063"/>
                </a:cubicBezTo>
              </a:path>
            </a:pathLst>
          </a:cu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442" name="Image 441"/>
          <p:cNvPicPr>
            <a:picLocks noChangeAspect="1"/>
          </p:cNvPicPr>
          <p:nvPr/>
        </p:nvPicPr>
        <p:blipFill rotWithShape="1">
          <a:blip r:embed="rId2" cstate="print">
            <a:extLst>
              <a:ext uri="{28A0092B-C50C-407E-A947-70E740481C1C}">
                <a14:useLocalDpi xmlns:a14="http://schemas.microsoft.com/office/drawing/2010/main" val="0"/>
              </a:ext>
            </a:extLst>
          </a:blip>
          <a:srcRect l="16052" t="20713" r="15623" b="20776"/>
          <a:stretch/>
        </p:blipFill>
        <p:spPr>
          <a:xfrm>
            <a:off x="497945" y="4275178"/>
            <a:ext cx="3642007" cy="2394181"/>
          </a:xfrm>
          <a:prstGeom prst="rect">
            <a:avLst/>
          </a:prstGeom>
        </p:spPr>
      </p:pic>
      <p:grpSp>
        <p:nvGrpSpPr>
          <p:cNvPr id="443" name="Groupe 442"/>
          <p:cNvGrpSpPr/>
          <p:nvPr/>
        </p:nvGrpSpPr>
        <p:grpSpPr>
          <a:xfrm>
            <a:off x="5340619" y="4199602"/>
            <a:ext cx="5424069" cy="2613774"/>
            <a:chOff x="5441214" y="2798135"/>
            <a:chExt cx="6381722" cy="3179290"/>
          </a:xfrm>
        </p:grpSpPr>
        <p:cxnSp>
          <p:nvCxnSpPr>
            <p:cNvPr id="444" name="Connecteur droit avec flèche 443"/>
            <p:cNvCxnSpPr/>
            <p:nvPr/>
          </p:nvCxnSpPr>
          <p:spPr>
            <a:xfrm flipV="1">
              <a:off x="5940152" y="3325378"/>
              <a:ext cx="0" cy="25109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5" name="Connecteur droit avec flèche 444"/>
            <p:cNvCxnSpPr/>
            <p:nvPr/>
          </p:nvCxnSpPr>
          <p:spPr>
            <a:xfrm>
              <a:off x="5940152" y="5836356"/>
              <a:ext cx="28083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6" name="ZoneTexte 445"/>
            <p:cNvSpPr txBox="1"/>
            <p:nvPr/>
          </p:nvSpPr>
          <p:spPr>
            <a:xfrm>
              <a:off x="5441214" y="2798135"/>
              <a:ext cx="2247166" cy="449241"/>
            </a:xfrm>
            <a:prstGeom prst="rect">
              <a:avLst/>
            </a:prstGeom>
            <a:noFill/>
          </p:spPr>
          <p:txBody>
            <a:bodyPr wrap="square" rtlCol="0">
              <a:spAutoFit/>
            </a:bodyPr>
            <a:lstStyle/>
            <a:p>
              <a:r>
                <a:rPr lang="fr-FR" dirty="0" smtClean="0">
                  <a:latin typeface="Trebuchet MS" pitchFamily="34" charset="0"/>
                </a:rPr>
                <a:t>Densité optique</a:t>
              </a:r>
              <a:endParaRPr lang="fr-FR" dirty="0">
                <a:latin typeface="Trebuchet MS" pitchFamily="34" charset="0"/>
              </a:endParaRPr>
            </a:p>
          </p:txBody>
        </p:sp>
        <p:sp>
          <p:nvSpPr>
            <p:cNvPr id="447" name="ZoneTexte 446"/>
            <p:cNvSpPr txBox="1"/>
            <p:nvPr/>
          </p:nvSpPr>
          <p:spPr>
            <a:xfrm>
              <a:off x="8900920" y="5528184"/>
              <a:ext cx="2922016" cy="449241"/>
            </a:xfrm>
            <a:prstGeom prst="rect">
              <a:avLst/>
            </a:prstGeom>
            <a:noFill/>
          </p:spPr>
          <p:txBody>
            <a:bodyPr wrap="square" rtlCol="0">
              <a:spAutoFit/>
            </a:bodyPr>
            <a:lstStyle/>
            <a:p>
              <a:r>
                <a:rPr lang="fr-FR" dirty="0" smtClean="0">
                  <a:latin typeface="Trebuchet MS" pitchFamily="34" charset="0"/>
                </a:rPr>
                <a:t>[Ag]</a:t>
              </a:r>
              <a:endParaRPr lang="fr-FR" dirty="0">
                <a:latin typeface="Trebuchet MS" pitchFamily="34" charset="0"/>
              </a:endParaRPr>
            </a:p>
          </p:txBody>
        </p:sp>
        <p:sp>
          <p:nvSpPr>
            <p:cNvPr id="448" name="Forme libre 447"/>
            <p:cNvSpPr/>
            <p:nvPr/>
          </p:nvSpPr>
          <p:spPr>
            <a:xfrm flipV="1">
              <a:off x="6033195" y="3551848"/>
              <a:ext cx="2683321" cy="2076309"/>
            </a:xfrm>
            <a:custGeom>
              <a:avLst/>
              <a:gdLst>
                <a:gd name="connsiteX0" fmla="*/ 0 w 2442755"/>
                <a:gd name="connsiteY0" fmla="*/ 0 h 2220686"/>
                <a:gd name="connsiteX1" fmla="*/ 666206 w 2442755"/>
                <a:gd name="connsiteY1" fmla="*/ 1463040 h 2220686"/>
                <a:gd name="connsiteX2" fmla="*/ 2442755 w 2442755"/>
                <a:gd name="connsiteY2" fmla="*/ 2220686 h 2220686"/>
              </a:gdLst>
              <a:ahLst/>
              <a:cxnLst>
                <a:cxn ang="0">
                  <a:pos x="connsiteX0" y="connsiteY0"/>
                </a:cxn>
                <a:cxn ang="0">
                  <a:pos x="connsiteX1" y="connsiteY1"/>
                </a:cxn>
                <a:cxn ang="0">
                  <a:pos x="connsiteX2" y="connsiteY2"/>
                </a:cxn>
              </a:cxnLst>
              <a:rect l="l" t="t" r="r" b="b"/>
              <a:pathLst>
                <a:path w="2442755" h="2220686">
                  <a:moveTo>
                    <a:pt x="0" y="0"/>
                  </a:moveTo>
                  <a:cubicBezTo>
                    <a:pt x="129540" y="546463"/>
                    <a:pt x="259080" y="1092926"/>
                    <a:pt x="666206" y="1463040"/>
                  </a:cubicBezTo>
                  <a:cubicBezTo>
                    <a:pt x="1073332" y="1833154"/>
                    <a:pt x="1758043" y="2026920"/>
                    <a:pt x="2442755" y="222068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dirty="0"/>
            </a:p>
          </p:txBody>
        </p:sp>
      </p:grpSp>
      <p:cxnSp>
        <p:nvCxnSpPr>
          <p:cNvPr id="449" name="Connecteur droit 448"/>
          <p:cNvCxnSpPr/>
          <p:nvPr/>
        </p:nvCxnSpPr>
        <p:spPr>
          <a:xfrm>
            <a:off x="5756014" y="5536977"/>
            <a:ext cx="54265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Connecteur droit 449"/>
          <p:cNvCxnSpPr/>
          <p:nvPr/>
        </p:nvCxnSpPr>
        <p:spPr>
          <a:xfrm>
            <a:off x="6298668" y="5563020"/>
            <a:ext cx="0" cy="1109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4" name="Ellipse 433"/>
          <p:cNvSpPr/>
          <p:nvPr/>
        </p:nvSpPr>
        <p:spPr>
          <a:xfrm>
            <a:off x="311568" y="3396391"/>
            <a:ext cx="146343"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7" name="Ellipse 436"/>
          <p:cNvSpPr/>
          <p:nvPr/>
        </p:nvSpPr>
        <p:spPr>
          <a:xfrm>
            <a:off x="1321996" y="3409454"/>
            <a:ext cx="146343"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0" name="Ellipse 439"/>
          <p:cNvSpPr/>
          <p:nvPr/>
        </p:nvSpPr>
        <p:spPr>
          <a:xfrm>
            <a:off x="761790" y="3402115"/>
            <a:ext cx="146343"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52" name="Group 204"/>
          <p:cNvGrpSpPr>
            <a:grpSpLocks/>
          </p:cNvGrpSpPr>
          <p:nvPr/>
        </p:nvGrpSpPr>
        <p:grpSpPr bwMode="auto">
          <a:xfrm>
            <a:off x="2339753" y="2997417"/>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54"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55"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56"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57"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58"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59"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60"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61"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462" name="Group 204"/>
          <p:cNvGrpSpPr>
            <a:grpSpLocks/>
          </p:cNvGrpSpPr>
          <p:nvPr/>
        </p:nvGrpSpPr>
        <p:grpSpPr bwMode="auto">
          <a:xfrm>
            <a:off x="2817206" y="3023078"/>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63"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64"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65"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66"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67"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68"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69"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70"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471" name="Group 204"/>
          <p:cNvGrpSpPr>
            <a:grpSpLocks/>
          </p:cNvGrpSpPr>
          <p:nvPr/>
        </p:nvGrpSpPr>
        <p:grpSpPr bwMode="auto">
          <a:xfrm>
            <a:off x="3393270" y="3030226"/>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7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7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7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7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76"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77"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78"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79"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480" name="Ellipse 479"/>
          <p:cNvSpPr/>
          <p:nvPr/>
        </p:nvSpPr>
        <p:spPr>
          <a:xfrm>
            <a:off x="4853837" y="3415359"/>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1" name="Ellipse 480"/>
          <p:cNvSpPr/>
          <p:nvPr/>
        </p:nvSpPr>
        <p:spPr>
          <a:xfrm>
            <a:off x="5864265" y="3428422"/>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2" name="Ellipse 481"/>
          <p:cNvSpPr/>
          <p:nvPr/>
        </p:nvSpPr>
        <p:spPr>
          <a:xfrm>
            <a:off x="5304059" y="3421083"/>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83" name="Group 204"/>
          <p:cNvGrpSpPr>
            <a:grpSpLocks/>
          </p:cNvGrpSpPr>
          <p:nvPr/>
        </p:nvGrpSpPr>
        <p:grpSpPr bwMode="auto">
          <a:xfrm>
            <a:off x="4774961" y="3010015"/>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84"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85"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86"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87"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88"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89"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90"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91"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492" name="Group 204"/>
          <p:cNvGrpSpPr>
            <a:grpSpLocks/>
          </p:cNvGrpSpPr>
          <p:nvPr/>
        </p:nvGrpSpPr>
        <p:grpSpPr bwMode="auto">
          <a:xfrm>
            <a:off x="5252414" y="3035676"/>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493"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94"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95"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96"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497"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98"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499"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00"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501" name="Group 204"/>
          <p:cNvGrpSpPr>
            <a:grpSpLocks/>
          </p:cNvGrpSpPr>
          <p:nvPr/>
        </p:nvGrpSpPr>
        <p:grpSpPr bwMode="auto">
          <a:xfrm>
            <a:off x="5828478" y="3042824"/>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50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0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0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0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06"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07"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08"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09"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510" name="Ellipse 509"/>
          <p:cNvSpPr/>
          <p:nvPr/>
        </p:nvSpPr>
        <p:spPr>
          <a:xfrm>
            <a:off x="7688275" y="3402296"/>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1" name="Ellipse 510"/>
          <p:cNvSpPr/>
          <p:nvPr/>
        </p:nvSpPr>
        <p:spPr>
          <a:xfrm>
            <a:off x="8698703" y="3415359"/>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2" name="Ellipse 511"/>
          <p:cNvSpPr/>
          <p:nvPr/>
        </p:nvSpPr>
        <p:spPr>
          <a:xfrm>
            <a:off x="8138497" y="3408020"/>
            <a:ext cx="160977" cy="124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13" name="Group 204"/>
          <p:cNvGrpSpPr>
            <a:grpSpLocks/>
          </p:cNvGrpSpPr>
          <p:nvPr/>
        </p:nvGrpSpPr>
        <p:grpSpPr bwMode="auto">
          <a:xfrm>
            <a:off x="7609399" y="2996952"/>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514"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15"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16"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17"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18"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19"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20"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21"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522" name="Group 204"/>
          <p:cNvGrpSpPr>
            <a:grpSpLocks/>
          </p:cNvGrpSpPr>
          <p:nvPr/>
        </p:nvGrpSpPr>
        <p:grpSpPr bwMode="auto">
          <a:xfrm>
            <a:off x="8086852" y="3022613"/>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523"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24"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25"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26"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27"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28"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29"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30"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grpSp>
        <p:nvGrpSpPr>
          <p:cNvPr id="531" name="Group 204"/>
          <p:cNvGrpSpPr>
            <a:grpSpLocks/>
          </p:cNvGrpSpPr>
          <p:nvPr/>
        </p:nvGrpSpPr>
        <p:grpSpPr bwMode="auto">
          <a:xfrm>
            <a:off x="8662916" y="3029761"/>
            <a:ext cx="268752" cy="359585"/>
            <a:chOff x="3833" y="890"/>
            <a:chExt cx="1134" cy="1225"/>
          </a:xfrm>
          <a:solidFill>
            <a:schemeClr val="accent3">
              <a:lumMod val="75000"/>
            </a:schemeClr>
          </a:solidFill>
          <a:scene3d>
            <a:camera prst="orthographicFront">
              <a:rot lat="0" lon="0" rev="10799999"/>
            </a:camera>
            <a:lightRig rig="threePt" dir="t"/>
          </a:scene3d>
        </p:grpSpPr>
        <p:sp>
          <p:nvSpPr>
            <p:cNvPr id="532" name="Freeform 205"/>
            <p:cNvSpPr>
              <a:spLocks/>
            </p:cNvSpPr>
            <p:nvPr/>
          </p:nvSpPr>
          <p:spPr bwMode="auto">
            <a:xfrm>
              <a:off x="4468" y="890"/>
              <a:ext cx="317" cy="1225"/>
            </a:xfrm>
            <a:custGeom>
              <a:avLst/>
              <a:gdLst/>
              <a:ahLst/>
              <a:cxnLst>
                <a:cxn ang="0">
                  <a:pos x="363" y="0"/>
                </a:cxn>
                <a:cxn ang="0">
                  <a:pos x="0" y="363"/>
                </a:cxn>
                <a:cxn ang="0">
                  <a:pos x="0" y="1315"/>
                </a:cxn>
                <a:cxn ang="0">
                  <a:pos x="136" y="1315"/>
                </a:cxn>
                <a:cxn ang="0">
                  <a:pos x="136" y="363"/>
                </a:cxn>
                <a:cxn ang="0">
                  <a:pos x="499" y="0"/>
                </a:cxn>
                <a:cxn ang="0">
                  <a:pos x="363" y="0"/>
                </a:cxn>
              </a:cxnLst>
              <a:rect l="0" t="0" r="r" b="b"/>
              <a:pathLst>
                <a:path w="499" h="1315">
                  <a:moveTo>
                    <a:pt x="363" y="0"/>
                  </a:moveTo>
                  <a:lnTo>
                    <a:pt x="0" y="363"/>
                  </a:lnTo>
                  <a:lnTo>
                    <a:pt x="0" y="1315"/>
                  </a:lnTo>
                  <a:lnTo>
                    <a:pt x="136" y="1315"/>
                  </a:lnTo>
                  <a:lnTo>
                    <a:pt x="136" y="363"/>
                  </a:lnTo>
                  <a:lnTo>
                    <a:pt x="499" y="0"/>
                  </a:lnTo>
                  <a:lnTo>
                    <a:pt x="363"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33" name="Freeform 206"/>
            <p:cNvSpPr>
              <a:spLocks/>
            </p:cNvSpPr>
            <p:nvPr/>
          </p:nvSpPr>
          <p:spPr bwMode="auto">
            <a:xfrm>
              <a:off x="4014" y="890"/>
              <a:ext cx="363" cy="1225"/>
            </a:xfrm>
            <a:custGeom>
              <a:avLst/>
              <a:gdLst/>
              <a:ahLst/>
              <a:cxnLst>
                <a:cxn ang="0">
                  <a:pos x="363" y="1315"/>
                </a:cxn>
                <a:cxn ang="0">
                  <a:pos x="363" y="363"/>
                </a:cxn>
                <a:cxn ang="0">
                  <a:pos x="90" y="0"/>
                </a:cxn>
                <a:cxn ang="0">
                  <a:pos x="0" y="0"/>
                </a:cxn>
                <a:cxn ang="0">
                  <a:pos x="272" y="363"/>
                </a:cxn>
                <a:cxn ang="0">
                  <a:pos x="272" y="1315"/>
                </a:cxn>
                <a:cxn ang="0">
                  <a:pos x="363" y="1315"/>
                </a:cxn>
              </a:cxnLst>
              <a:rect l="0" t="0" r="r" b="b"/>
              <a:pathLst>
                <a:path w="363" h="1315">
                  <a:moveTo>
                    <a:pt x="363" y="1315"/>
                  </a:moveTo>
                  <a:lnTo>
                    <a:pt x="363" y="363"/>
                  </a:lnTo>
                  <a:lnTo>
                    <a:pt x="90" y="0"/>
                  </a:lnTo>
                  <a:lnTo>
                    <a:pt x="0" y="0"/>
                  </a:lnTo>
                  <a:lnTo>
                    <a:pt x="272" y="363"/>
                  </a:lnTo>
                  <a:lnTo>
                    <a:pt x="272" y="1315"/>
                  </a:lnTo>
                  <a:lnTo>
                    <a:pt x="363" y="1315"/>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34" name="Freeform 207"/>
            <p:cNvSpPr>
              <a:spLocks/>
            </p:cNvSpPr>
            <p:nvPr/>
          </p:nvSpPr>
          <p:spPr bwMode="auto">
            <a:xfrm>
              <a:off x="4649" y="890"/>
              <a:ext cx="318" cy="363"/>
            </a:xfrm>
            <a:custGeom>
              <a:avLst/>
              <a:gdLst/>
              <a:ahLst/>
              <a:cxnLst>
                <a:cxn ang="0">
                  <a:pos x="227" y="0"/>
                </a:cxn>
                <a:cxn ang="0">
                  <a:pos x="0" y="363"/>
                </a:cxn>
                <a:cxn ang="0">
                  <a:pos x="91" y="363"/>
                </a:cxn>
                <a:cxn ang="0">
                  <a:pos x="318" y="0"/>
                </a:cxn>
                <a:cxn ang="0">
                  <a:pos x="227" y="0"/>
                </a:cxn>
              </a:cxnLst>
              <a:rect l="0" t="0" r="r" b="b"/>
              <a:pathLst>
                <a:path w="318" h="363">
                  <a:moveTo>
                    <a:pt x="227" y="0"/>
                  </a:moveTo>
                  <a:lnTo>
                    <a:pt x="0" y="363"/>
                  </a:lnTo>
                  <a:lnTo>
                    <a:pt x="91" y="363"/>
                  </a:lnTo>
                  <a:lnTo>
                    <a:pt x="318" y="0"/>
                  </a:lnTo>
                  <a:lnTo>
                    <a:pt x="227"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35" name="Freeform 208"/>
            <p:cNvSpPr>
              <a:spLocks/>
            </p:cNvSpPr>
            <p:nvPr/>
          </p:nvSpPr>
          <p:spPr bwMode="auto">
            <a:xfrm>
              <a:off x="3833" y="890"/>
              <a:ext cx="362" cy="363"/>
            </a:xfrm>
            <a:custGeom>
              <a:avLst/>
              <a:gdLst/>
              <a:ahLst/>
              <a:cxnLst>
                <a:cxn ang="0">
                  <a:pos x="90" y="0"/>
                </a:cxn>
                <a:cxn ang="0">
                  <a:pos x="362" y="363"/>
                </a:cxn>
                <a:cxn ang="0">
                  <a:pos x="272" y="363"/>
                </a:cxn>
                <a:cxn ang="0">
                  <a:pos x="0" y="0"/>
                </a:cxn>
                <a:cxn ang="0">
                  <a:pos x="90" y="0"/>
                </a:cxn>
              </a:cxnLst>
              <a:rect l="0" t="0" r="r" b="b"/>
              <a:pathLst>
                <a:path w="362" h="363">
                  <a:moveTo>
                    <a:pt x="90" y="0"/>
                  </a:moveTo>
                  <a:lnTo>
                    <a:pt x="362" y="363"/>
                  </a:lnTo>
                  <a:lnTo>
                    <a:pt x="272" y="363"/>
                  </a:lnTo>
                  <a:lnTo>
                    <a:pt x="0" y="0"/>
                  </a:lnTo>
                  <a:lnTo>
                    <a:pt x="90" y="0"/>
                  </a:lnTo>
                  <a:close/>
                </a:path>
              </a:pathLst>
            </a:custGeom>
            <a:grpFill/>
            <a:ln>
              <a:solidFill>
                <a:schemeClr val="accent3">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endParaRPr lang="fr-FR" dirty="0"/>
            </a:p>
          </p:txBody>
        </p:sp>
        <p:sp>
          <p:nvSpPr>
            <p:cNvPr id="536" name="Line 209"/>
            <p:cNvSpPr>
              <a:spLocks noChangeShapeType="1"/>
            </p:cNvSpPr>
            <p:nvPr/>
          </p:nvSpPr>
          <p:spPr bwMode="auto">
            <a:xfrm>
              <a:off x="4377" y="1253"/>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37" name="Line 210"/>
            <p:cNvSpPr>
              <a:spLocks noChangeShapeType="1"/>
            </p:cNvSpPr>
            <p:nvPr/>
          </p:nvSpPr>
          <p:spPr bwMode="auto">
            <a:xfrm>
              <a:off x="4377" y="1298"/>
              <a:ext cx="91"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38" name="Line 211"/>
            <p:cNvSpPr>
              <a:spLocks noChangeShapeType="1"/>
            </p:cNvSpPr>
            <p:nvPr/>
          </p:nvSpPr>
          <p:spPr bwMode="auto">
            <a:xfrm>
              <a:off x="4604"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539" name="Line 212"/>
            <p:cNvSpPr>
              <a:spLocks noChangeShapeType="1"/>
            </p:cNvSpPr>
            <p:nvPr/>
          </p:nvSpPr>
          <p:spPr bwMode="auto">
            <a:xfrm>
              <a:off x="4150" y="1162"/>
              <a:ext cx="90" cy="0"/>
            </a:xfrm>
            <a:prstGeom prst="line">
              <a:avLst/>
            </a:prstGeom>
            <a:grpFill/>
            <a:ln>
              <a:solidFill>
                <a:schemeClr val="accent3">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endParaRPr lang="fr-FR" dirty="0"/>
            </a:p>
          </p:txBody>
        </p:sp>
      </p:grpSp>
      <p:sp>
        <p:nvSpPr>
          <p:cNvPr id="344" name="ZoneTexte 343"/>
          <p:cNvSpPr txBox="1"/>
          <p:nvPr/>
        </p:nvSpPr>
        <p:spPr>
          <a:xfrm>
            <a:off x="541739" y="44624"/>
            <a:ext cx="7694983" cy="461665"/>
          </a:xfrm>
          <a:prstGeom prst="rect">
            <a:avLst/>
          </a:prstGeom>
          <a:noFill/>
        </p:spPr>
        <p:txBody>
          <a:bodyPr wrap="square" rtlCol="0">
            <a:spAutoFit/>
          </a:bodyPr>
          <a:lstStyle/>
          <a:p>
            <a:r>
              <a:rPr lang="fr-FR" sz="2400" u="sng" dirty="0" smtClean="0">
                <a:solidFill>
                  <a:srgbClr val="C00000"/>
                </a:solidFill>
                <a:latin typeface="Trebuchet MS" pitchFamily="34" charset="0"/>
                <a:cs typeface="Times New Roman" pitchFamily="18" charset="0"/>
              </a:rPr>
              <a:t>2-    Techniques Immuno-enzymatiques </a:t>
            </a:r>
            <a:r>
              <a:rPr lang="fr-FR" sz="2400" b="1" u="sng" dirty="0">
                <a:solidFill>
                  <a:srgbClr val="D2533C"/>
                </a:solidFill>
              </a:rPr>
              <a:t>quantitatives</a:t>
            </a:r>
            <a:endParaRPr lang="fr-FR" sz="2400" u="sng" dirty="0">
              <a:solidFill>
                <a:srgbClr val="C00000"/>
              </a:solidFill>
              <a:latin typeface="Trebuchet MS" pitchFamily="34" charset="0"/>
              <a:cs typeface="Times New Roman" pitchFamily="18" charset="0"/>
            </a:endParaRPr>
          </a:p>
        </p:txBody>
      </p:sp>
    </p:spTree>
    <p:extLst>
      <p:ext uri="{BB962C8B-B14F-4D97-AF65-F5344CB8AC3E}">
        <p14:creationId xmlns:p14="http://schemas.microsoft.com/office/powerpoint/2010/main" val="3890503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786050" y="500042"/>
            <a:ext cx="2928958" cy="12144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4800" dirty="0" smtClean="0">
                <a:solidFill>
                  <a:schemeClr val="tx1"/>
                </a:solidFill>
                <a:latin typeface="Times New Roman" pitchFamily="18" charset="0"/>
                <a:cs typeface="Times New Roman" pitchFamily="18" charset="0"/>
              </a:rPr>
              <a:t>TD 4</a:t>
            </a:r>
            <a:endParaRPr lang="fr-FR" sz="4800" dirty="0">
              <a:solidFill>
                <a:schemeClr val="tx1"/>
              </a:solidFill>
              <a:latin typeface="Times New Roman" pitchFamily="18" charset="0"/>
              <a:cs typeface="Times New Roman" pitchFamily="18" charset="0"/>
            </a:endParaRPr>
          </a:p>
        </p:txBody>
      </p:sp>
      <p:sp>
        <p:nvSpPr>
          <p:cNvPr id="3" name="Sous-titre 2"/>
          <p:cNvSpPr txBox="1">
            <a:spLocks/>
          </p:cNvSpPr>
          <p:nvPr/>
        </p:nvSpPr>
        <p:spPr>
          <a:xfrm>
            <a:off x="376518" y="1857792"/>
            <a:ext cx="8310282" cy="107157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fr-FR" sz="3600" b="1" dirty="0" smtClean="0">
                <a:solidFill>
                  <a:schemeClr val="tx1"/>
                </a:solidFill>
              </a:rPr>
              <a:t>I- METHODES D’ETUDE DE LA CELLULE</a:t>
            </a:r>
            <a:endParaRPr lang="fr-FR" sz="3600" b="1" dirty="0">
              <a:solidFill>
                <a:schemeClr val="tx1"/>
              </a:solidFill>
            </a:endParaRPr>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F064FFFA-A9A7-41E2-B9A4-1546151DEC6A}" type="slidenum">
              <a:rPr lang="fr-FR" smtClean="0"/>
              <a:pPr/>
              <a:t>28</a:t>
            </a:fld>
            <a:endParaRPr lang="fr-FR"/>
          </a:p>
        </p:txBody>
      </p:sp>
      <p:pic>
        <p:nvPicPr>
          <p:cNvPr id="5" name="Image 4" descr="images.jpg"/>
          <p:cNvPicPr>
            <a:picLocks noChangeAspect="1"/>
          </p:cNvPicPr>
          <p:nvPr/>
        </p:nvPicPr>
        <p:blipFill>
          <a:blip r:embed="rId2"/>
          <a:stretch>
            <a:fillRect/>
          </a:stretch>
        </p:blipFill>
        <p:spPr>
          <a:xfrm>
            <a:off x="3119268" y="3755781"/>
            <a:ext cx="3000396" cy="2019300"/>
          </a:xfrm>
          <a:prstGeom prst="rect">
            <a:avLst/>
          </a:prstGeom>
        </p:spPr>
      </p:pic>
      <p:sp>
        <p:nvSpPr>
          <p:cNvPr id="6" name="ZoneTexte 5"/>
          <p:cNvSpPr txBox="1"/>
          <p:nvPr/>
        </p:nvSpPr>
        <p:spPr>
          <a:xfrm>
            <a:off x="5931405" y="5775081"/>
            <a:ext cx="3024336" cy="646331"/>
          </a:xfrm>
          <a:prstGeom prst="rect">
            <a:avLst/>
          </a:prstGeom>
          <a:noFill/>
        </p:spPr>
        <p:txBody>
          <a:bodyPr wrap="square" rtlCol="0">
            <a:spAutoFit/>
          </a:bodyPr>
          <a:lstStyle/>
          <a:p>
            <a:r>
              <a:rPr lang="fr-FR" sz="3600" dirty="0" smtClean="0"/>
              <a:t>Dr DEBIB Aicha</a:t>
            </a:r>
            <a:endParaRPr lang="fr-FR" sz="3600" dirty="0"/>
          </a:p>
        </p:txBody>
      </p:sp>
    </p:spTree>
    <p:extLst>
      <p:ext uri="{BB962C8B-B14F-4D97-AF65-F5344CB8AC3E}">
        <p14:creationId xmlns:p14="http://schemas.microsoft.com/office/powerpoint/2010/main" val="222736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14034"/>
            <a:ext cx="7772400" cy="2387600"/>
          </a:xfrm>
        </p:spPr>
        <p:txBody>
          <a:bodyPr>
            <a:normAutofit/>
          </a:bodyPr>
          <a:lstStyle/>
          <a:p>
            <a:r>
              <a:rPr lang="fr-FR" sz="3600" b="1" dirty="0" smtClean="0">
                <a:solidFill>
                  <a:srgbClr val="FF0000"/>
                </a:solidFill>
                <a:effectLst>
                  <a:outerShdw blurRad="38100" dist="38100" dir="2700000" algn="tl">
                    <a:srgbClr val="000000">
                      <a:alpha val="43137"/>
                    </a:srgbClr>
                  </a:outerShdw>
                </a:effectLst>
              </a:rPr>
              <a:t>TD 4: </a:t>
            </a:r>
            <a:r>
              <a:rPr lang="fr-FR" sz="3600" b="1" dirty="0" smtClean="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Techniques d’isolement et de purification </a:t>
            </a:r>
            <a:r>
              <a:rPr lang="fr-FR" sz="3600" b="1" dirty="0" smtClean="0">
                <a:solidFill>
                  <a:srgbClr val="FF0000"/>
                </a:solidFill>
                <a:effectLst>
                  <a:outerShdw blurRad="38100" dist="38100" dir="2700000" algn="tl">
                    <a:srgbClr val="000000">
                      <a:alpha val="43137"/>
                    </a:srgbClr>
                  </a:outerShdw>
                </a:effectLst>
              </a:rPr>
              <a:t> des composants cellulaires </a:t>
            </a:r>
            <a:endParaRPr lang="fr-F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73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575" y="0"/>
            <a:ext cx="9115425" cy="4800600"/>
          </a:xfrm>
          <a:prstGeom prst="rect">
            <a:avLst/>
          </a:prstGeom>
        </p:spPr>
      </p:pic>
      <p:sp>
        <p:nvSpPr>
          <p:cNvPr id="3" name="Rectangle 2"/>
          <p:cNvSpPr/>
          <p:nvPr/>
        </p:nvSpPr>
        <p:spPr>
          <a:xfrm>
            <a:off x="712694" y="5455041"/>
            <a:ext cx="8431306" cy="954107"/>
          </a:xfrm>
          <a:prstGeom prst="rect">
            <a:avLst/>
          </a:prstGeom>
        </p:spPr>
        <p:txBody>
          <a:bodyPr wrap="square">
            <a:spAutoFit/>
          </a:bodyPr>
          <a:lstStyle/>
          <a:p>
            <a:pPr algn="ctr"/>
            <a:r>
              <a:rPr lang="fr-FR" sz="2800" dirty="0">
                <a:solidFill>
                  <a:srgbClr val="FF0000"/>
                </a:solidFill>
                <a:effectLst>
                  <a:outerShdw blurRad="38100" dist="38100" dir="2700000" algn="tl">
                    <a:srgbClr val="000000">
                      <a:alpha val="43137"/>
                    </a:srgbClr>
                  </a:outerShdw>
                </a:effectLst>
              </a:rPr>
              <a:t>Q</a:t>
            </a:r>
            <a:r>
              <a:rPr lang="fr-FR" sz="2800" dirty="0" smtClean="0">
                <a:solidFill>
                  <a:srgbClr val="FF0000"/>
                </a:solidFill>
                <a:effectLst>
                  <a:outerShdw blurRad="38100" dist="38100" dir="2700000" algn="tl">
                    <a:srgbClr val="000000">
                      <a:alpha val="43137"/>
                    </a:srgbClr>
                  </a:outerShdw>
                </a:effectLst>
              </a:rPr>
              <a:t>uels sont les tests qui permettent de détecter et de doser la présence de ces anticorps et antigènes?</a:t>
            </a:r>
            <a:endParaRPr lang="fr-FR"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64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286" y="-118968"/>
            <a:ext cx="7886700" cy="1325563"/>
          </a:xfrm>
        </p:spPr>
        <p:txBody>
          <a:bodyPr/>
          <a:lstStyle/>
          <a:p>
            <a:r>
              <a:rPr lang="fr-FR" b="1" dirty="0">
                <a:solidFill>
                  <a:srgbClr val="FF0000"/>
                </a:solidFill>
                <a:effectLst>
                  <a:outerShdw blurRad="38100" dist="38100" dir="2700000" algn="tl">
                    <a:srgbClr val="000000">
                      <a:alpha val="43137"/>
                    </a:srgbClr>
                  </a:outerShdw>
                </a:effectLst>
              </a:rPr>
              <a:t>Le fractionnement cellulaire</a:t>
            </a:r>
          </a:p>
        </p:txBody>
      </p:sp>
      <p:sp>
        <p:nvSpPr>
          <p:cNvPr id="3" name="Espace réservé du contenu 2"/>
          <p:cNvSpPr>
            <a:spLocks noGrp="1"/>
          </p:cNvSpPr>
          <p:nvPr>
            <p:ph idx="1"/>
          </p:nvPr>
        </p:nvSpPr>
        <p:spPr>
          <a:xfrm>
            <a:off x="628650" y="1489449"/>
            <a:ext cx="7886700" cy="4351338"/>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fr-FR" dirty="0"/>
              <a:t>Le fractionnement cellulaire a pour but, après la destruction de la membrane plasmique, de séparer les organites cellulaires les unes des autres et à les obtenir aussi pure que possible dans des tubes à essais distincts. Cette technique est considérablement utile tant au plan biochimique : détermination des molécules propre aux organites cellulaires, qu’à celui de l’étude des fonctions qu’ils assurent. Cette technique implique deux étapes </a:t>
            </a:r>
            <a:r>
              <a:rPr lang="fr-FR" dirty="0" smtClean="0"/>
              <a:t>:</a:t>
            </a:r>
          </a:p>
          <a:p>
            <a:r>
              <a:rPr lang="fr-FR" dirty="0"/>
              <a:t>1- Homogénéisation (Broyage des cellules) </a:t>
            </a:r>
            <a:endParaRPr lang="fr-FR" dirty="0" smtClean="0"/>
          </a:p>
          <a:p>
            <a:r>
              <a:rPr lang="fr-FR" dirty="0"/>
              <a:t>2- Séparation par centrifugation ou ultracentrifugation </a:t>
            </a:r>
          </a:p>
        </p:txBody>
      </p:sp>
    </p:spTree>
    <p:extLst>
      <p:ext uri="{BB962C8B-B14F-4D97-AF65-F5344CB8AC3E}">
        <p14:creationId xmlns:p14="http://schemas.microsoft.com/office/powerpoint/2010/main" val="2313683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042" y="1214422"/>
            <a:ext cx="6429420" cy="523220"/>
          </a:xfrm>
          <a:prstGeom prst="rect">
            <a:avLst/>
          </a:prstGeom>
          <a:noFill/>
        </p:spPr>
        <p:txBody>
          <a:bodyPr wrap="square" rtlCol="0">
            <a:spAutoFit/>
          </a:bodyPr>
          <a:lstStyle/>
          <a:p>
            <a:r>
              <a:rPr lang="fr-FR" sz="2400" b="1" dirty="0" smtClean="0">
                <a:solidFill>
                  <a:srgbClr val="FF0000"/>
                </a:solidFill>
              </a:rPr>
              <a:t>        </a:t>
            </a:r>
            <a:r>
              <a:rPr lang="fr-FR" sz="2800" b="1" dirty="0" smtClean="0">
                <a:solidFill>
                  <a:srgbClr val="FF0000"/>
                </a:solidFill>
              </a:rPr>
              <a:t>La  Technique  d’isolement</a:t>
            </a:r>
            <a:endParaRPr lang="fr-FR" sz="2800" b="1" dirty="0">
              <a:solidFill>
                <a:srgbClr val="FF0000"/>
              </a:solidFill>
            </a:endParaRPr>
          </a:p>
        </p:txBody>
      </p:sp>
      <p:sp>
        <p:nvSpPr>
          <p:cNvPr id="9" name="ZoneTexte 8"/>
          <p:cNvSpPr txBox="1"/>
          <p:nvPr/>
        </p:nvSpPr>
        <p:spPr>
          <a:xfrm>
            <a:off x="1071538" y="2285992"/>
            <a:ext cx="2847830" cy="830997"/>
          </a:xfrm>
          <a:prstGeom prst="rect">
            <a:avLst/>
          </a:prstGeom>
          <a:noFill/>
        </p:spPr>
        <p:txBody>
          <a:bodyPr wrap="square" rtlCol="0">
            <a:spAutoFit/>
          </a:bodyPr>
          <a:lstStyle/>
          <a:p>
            <a:r>
              <a:rPr lang="fr-FR" sz="2400" b="1" dirty="0" smtClean="0"/>
              <a:t>Homogénéisation  du tissu </a:t>
            </a:r>
            <a:endParaRPr lang="fr-FR" sz="2400" b="1" dirty="0"/>
          </a:p>
        </p:txBody>
      </p:sp>
      <p:sp>
        <p:nvSpPr>
          <p:cNvPr id="10" name="ZoneTexte 9"/>
          <p:cNvSpPr txBox="1"/>
          <p:nvPr/>
        </p:nvSpPr>
        <p:spPr>
          <a:xfrm>
            <a:off x="4429124" y="2357430"/>
            <a:ext cx="4287420" cy="461665"/>
          </a:xfrm>
          <a:prstGeom prst="rect">
            <a:avLst/>
          </a:prstGeom>
          <a:noFill/>
        </p:spPr>
        <p:txBody>
          <a:bodyPr wrap="square" rtlCol="0">
            <a:spAutoFit/>
          </a:bodyPr>
          <a:lstStyle/>
          <a:p>
            <a:r>
              <a:rPr lang="fr-FR" sz="2400" b="1" dirty="0" smtClean="0"/>
              <a:t>Ultracentrifugation </a:t>
            </a:r>
            <a:endParaRPr lang="fr-FR" sz="2400" b="1" dirty="0"/>
          </a:p>
        </p:txBody>
      </p:sp>
      <p:sp>
        <p:nvSpPr>
          <p:cNvPr id="12" name="ZoneTexte 11"/>
          <p:cNvSpPr txBox="1"/>
          <p:nvPr/>
        </p:nvSpPr>
        <p:spPr>
          <a:xfrm>
            <a:off x="571472" y="3929066"/>
            <a:ext cx="2000264" cy="830997"/>
          </a:xfrm>
          <a:prstGeom prst="rect">
            <a:avLst/>
          </a:prstGeom>
          <a:noFill/>
        </p:spPr>
        <p:txBody>
          <a:bodyPr wrap="square" rtlCol="0">
            <a:spAutoFit/>
          </a:bodyPr>
          <a:lstStyle/>
          <a:p>
            <a:r>
              <a:rPr lang="fr-FR" sz="2400" b="1" dirty="0" smtClean="0">
                <a:solidFill>
                  <a:srgbClr val="FF0000"/>
                </a:solidFill>
              </a:rPr>
              <a:t>Homogénat cellulaire</a:t>
            </a:r>
            <a:endParaRPr lang="fr-FR" sz="2400" b="1" dirty="0">
              <a:solidFill>
                <a:srgbClr val="FF0000"/>
              </a:solidFill>
            </a:endParaRPr>
          </a:p>
        </p:txBody>
      </p:sp>
      <p:sp>
        <p:nvSpPr>
          <p:cNvPr id="17" name="ZoneTexte 16"/>
          <p:cNvSpPr txBox="1"/>
          <p:nvPr/>
        </p:nvSpPr>
        <p:spPr>
          <a:xfrm>
            <a:off x="2928926" y="3429000"/>
            <a:ext cx="3143272" cy="830997"/>
          </a:xfrm>
          <a:prstGeom prst="rect">
            <a:avLst/>
          </a:prstGeom>
          <a:noFill/>
        </p:spPr>
        <p:txBody>
          <a:bodyPr wrap="square" rtlCol="0">
            <a:spAutoFit/>
          </a:bodyPr>
          <a:lstStyle/>
          <a:p>
            <a:r>
              <a:rPr lang="fr-FR" sz="2400" b="1" dirty="0" smtClean="0">
                <a:solidFill>
                  <a:srgbClr val="00B050"/>
                </a:solidFill>
              </a:rPr>
              <a:t>U</a:t>
            </a:r>
            <a:r>
              <a:rPr lang="fr-FR" sz="2400" b="1" dirty="0" smtClean="0"/>
              <a:t>ltra</a:t>
            </a:r>
            <a:r>
              <a:rPr lang="fr-FR" sz="2400" b="1" dirty="0" smtClean="0">
                <a:solidFill>
                  <a:srgbClr val="00B050"/>
                </a:solidFill>
              </a:rPr>
              <a:t>c</a:t>
            </a:r>
            <a:r>
              <a:rPr lang="fr-FR" sz="2400" b="1" dirty="0" smtClean="0"/>
              <a:t>entrifugation </a:t>
            </a:r>
            <a:r>
              <a:rPr lang="fr-FR" sz="2400" b="1" dirty="0" smtClean="0">
                <a:solidFill>
                  <a:srgbClr val="00B050"/>
                </a:solidFill>
              </a:rPr>
              <a:t>d</a:t>
            </a:r>
            <a:r>
              <a:rPr lang="fr-FR" sz="2400" b="1" dirty="0" smtClean="0"/>
              <a:t>ifférentielle  </a:t>
            </a:r>
            <a:r>
              <a:rPr lang="fr-FR" sz="2400" b="1" dirty="0" smtClean="0">
                <a:solidFill>
                  <a:srgbClr val="00B050"/>
                </a:solidFill>
              </a:rPr>
              <a:t>UCD</a:t>
            </a:r>
            <a:endParaRPr lang="fr-FR" sz="2400" b="1" dirty="0">
              <a:solidFill>
                <a:srgbClr val="00B050"/>
              </a:solidFill>
            </a:endParaRPr>
          </a:p>
        </p:txBody>
      </p:sp>
      <p:sp>
        <p:nvSpPr>
          <p:cNvPr id="18" name="ZoneTexte 17"/>
          <p:cNvSpPr txBox="1"/>
          <p:nvPr/>
        </p:nvSpPr>
        <p:spPr>
          <a:xfrm>
            <a:off x="6072198" y="3429000"/>
            <a:ext cx="3071802" cy="1200329"/>
          </a:xfrm>
          <a:prstGeom prst="rect">
            <a:avLst/>
          </a:prstGeom>
          <a:noFill/>
        </p:spPr>
        <p:txBody>
          <a:bodyPr wrap="square" rtlCol="0">
            <a:spAutoFit/>
          </a:bodyPr>
          <a:lstStyle/>
          <a:p>
            <a:r>
              <a:rPr lang="fr-FR" sz="2400" b="1" dirty="0" smtClean="0">
                <a:solidFill>
                  <a:srgbClr val="00B050"/>
                </a:solidFill>
              </a:rPr>
              <a:t>U</a:t>
            </a:r>
            <a:r>
              <a:rPr lang="fr-FR" sz="2400" b="1" dirty="0" smtClean="0"/>
              <a:t>ltracentrifugation sur </a:t>
            </a:r>
            <a:r>
              <a:rPr lang="fr-FR" sz="2400" b="1" dirty="0" smtClean="0">
                <a:solidFill>
                  <a:srgbClr val="00B050"/>
                </a:solidFill>
              </a:rPr>
              <a:t>g</a:t>
            </a:r>
            <a:r>
              <a:rPr lang="fr-FR" sz="2400" b="1" dirty="0" smtClean="0"/>
              <a:t>radient de </a:t>
            </a:r>
            <a:r>
              <a:rPr lang="fr-FR" sz="2400" b="1" dirty="0" smtClean="0">
                <a:solidFill>
                  <a:srgbClr val="00B050"/>
                </a:solidFill>
              </a:rPr>
              <a:t>d</a:t>
            </a:r>
            <a:r>
              <a:rPr lang="fr-FR" sz="2400" b="1" dirty="0" smtClean="0"/>
              <a:t>ensité de saccharose  </a:t>
            </a:r>
            <a:r>
              <a:rPr lang="fr-FR" sz="2400" b="1" dirty="0" smtClean="0">
                <a:solidFill>
                  <a:srgbClr val="00B050"/>
                </a:solidFill>
              </a:rPr>
              <a:t>UGD</a:t>
            </a:r>
            <a:endParaRPr lang="fr-FR" sz="2400" b="1" dirty="0">
              <a:solidFill>
                <a:srgbClr val="00B050"/>
              </a:solidFill>
            </a:endParaRPr>
          </a:p>
        </p:txBody>
      </p:sp>
      <p:sp>
        <p:nvSpPr>
          <p:cNvPr id="19" name="Flèche vers le bas 18"/>
          <p:cNvSpPr/>
          <p:nvPr/>
        </p:nvSpPr>
        <p:spPr>
          <a:xfrm>
            <a:off x="7858148" y="4572008"/>
            <a:ext cx="7143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5072066" y="4214818"/>
            <a:ext cx="7143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3286116" y="4286256"/>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571736" y="4572008"/>
            <a:ext cx="1857388" cy="1323439"/>
          </a:xfrm>
          <a:prstGeom prst="rect">
            <a:avLst/>
          </a:prstGeom>
          <a:noFill/>
        </p:spPr>
        <p:txBody>
          <a:bodyPr wrap="square" rtlCol="0">
            <a:spAutoFit/>
          </a:bodyPr>
          <a:lstStyle/>
          <a:p>
            <a:r>
              <a:rPr lang="fr-FR" sz="3200" b="1" dirty="0" smtClean="0">
                <a:solidFill>
                  <a:srgbClr val="FF0000"/>
                </a:solidFill>
              </a:rPr>
              <a:t>       </a:t>
            </a:r>
            <a:r>
              <a:rPr lang="fr-FR" sz="2400" b="1" dirty="0" smtClean="0">
                <a:solidFill>
                  <a:srgbClr val="FF0000"/>
                </a:solidFill>
              </a:rPr>
              <a:t>Fractions/  Culots </a:t>
            </a:r>
            <a:endParaRPr lang="fr-FR" sz="2400" b="1" dirty="0">
              <a:solidFill>
                <a:srgbClr val="FF0000"/>
              </a:solidFill>
            </a:endParaRPr>
          </a:p>
        </p:txBody>
      </p:sp>
      <p:sp>
        <p:nvSpPr>
          <p:cNvPr id="24" name="ZoneTexte 23"/>
          <p:cNvSpPr txBox="1"/>
          <p:nvPr/>
        </p:nvSpPr>
        <p:spPr>
          <a:xfrm>
            <a:off x="4214810" y="5072074"/>
            <a:ext cx="2428892" cy="523220"/>
          </a:xfrm>
          <a:prstGeom prst="rect">
            <a:avLst/>
          </a:prstGeom>
          <a:noFill/>
        </p:spPr>
        <p:txBody>
          <a:bodyPr wrap="square" rtlCol="0">
            <a:spAutoFit/>
          </a:bodyPr>
          <a:lstStyle/>
          <a:p>
            <a:r>
              <a:rPr lang="fr-FR" sz="2800" b="1" dirty="0" smtClean="0">
                <a:solidFill>
                  <a:srgbClr val="FF0000"/>
                </a:solidFill>
              </a:rPr>
              <a:t> </a:t>
            </a:r>
            <a:r>
              <a:rPr lang="fr-FR" sz="2400" b="1" dirty="0" smtClean="0">
                <a:solidFill>
                  <a:srgbClr val="FF0000"/>
                </a:solidFill>
              </a:rPr>
              <a:t>Surnageants </a:t>
            </a:r>
            <a:endParaRPr lang="fr-FR" sz="2400" b="1" dirty="0">
              <a:solidFill>
                <a:srgbClr val="FF0000"/>
              </a:solidFill>
            </a:endParaRPr>
          </a:p>
        </p:txBody>
      </p:sp>
      <p:sp>
        <p:nvSpPr>
          <p:cNvPr id="25" name="ZoneTexte 24"/>
          <p:cNvSpPr txBox="1"/>
          <p:nvPr/>
        </p:nvSpPr>
        <p:spPr>
          <a:xfrm>
            <a:off x="7072330" y="5214950"/>
            <a:ext cx="2071670" cy="523220"/>
          </a:xfrm>
          <a:prstGeom prst="rect">
            <a:avLst/>
          </a:prstGeom>
          <a:noFill/>
        </p:spPr>
        <p:txBody>
          <a:bodyPr wrap="square" rtlCol="0">
            <a:spAutoFit/>
          </a:bodyPr>
          <a:lstStyle/>
          <a:p>
            <a:r>
              <a:rPr lang="fr-FR" sz="2400" b="1" dirty="0" smtClean="0">
                <a:solidFill>
                  <a:srgbClr val="FF0000"/>
                </a:solidFill>
              </a:rPr>
              <a:t>Bandes</a:t>
            </a:r>
            <a:r>
              <a:rPr lang="fr-FR" sz="2800" b="1" dirty="0" smtClean="0">
                <a:solidFill>
                  <a:srgbClr val="FF0000"/>
                </a:solidFill>
              </a:rPr>
              <a:t> </a:t>
            </a:r>
            <a:endParaRPr lang="fr-FR" sz="2800" b="1" dirty="0">
              <a:solidFill>
                <a:srgbClr val="FF0000"/>
              </a:solidFill>
            </a:endParaRPr>
          </a:p>
        </p:txBody>
      </p:sp>
      <p:sp>
        <p:nvSpPr>
          <p:cNvPr id="20" name="ZoneTexte 19"/>
          <p:cNvSpPr txBox="1"/>
          <p:nvPr/>
        </p:nvSpPr>
        <p:spPr>
          <a:xfrm rot="11316379" flipV="1">
            <a:off x="605503" y="1850978"/>
            <a:ext cx="908801" cy="523220"/>
          </a:xfrm>
          <a:prstGeom prst="rect">
            <a:avLst/>
          </a:prstGeom>
          <a:noFill/>
        </p:spPr>
        <p:txBody>
          <a:bodyPr wrap="square" rtlCol="0">
            <a:spAutoFit/>
          </a:bodyPr>
          <a:lstStyle/>
          <a:p>
            <a:r>
              <a:rPr lang="fr-FR" sz="2800" b="1" dirty="0" smtClean="0">
                <a:solidFill>
                  <a:schemeClr val="accent2"/>
                </a:solidFill>
              </a:rPr>
              <a:t>     1</a:t>
            </a:r>
            <a:endParaRPr lang="fr-FR" sz="2800" b="1" dirty="0">
              <a:solidFill>
                <a:schemeClr val="accent2"/>
              </a:solidFill>
            </a:endParaRPr>
          </a:p>
        </p:txBody>
      </p:sp>
      <p:sp>
        <p:nvSpPr>
          <p:cNvPr id="26" name="Ellipse 25"/>
          <p:cNvSpPr/>
          <p:nvPr/>
        </p:nvSpPr>
        <p:spPr>
          <a:xfrm>
            <a:off x="857224" y="1857364"/>
            <a:ext cx="50006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7143768" y="1916832"/>
            <a:ext cx="500066" cy="523220"/>
          </a:xfrm>
          <a:prstGeom prst="rect">
            <a:avLst/>
          </a:prstGeom>
          <a:noFill/>
        </p:spPr>
        <p:txBody>
          <a:bodyPr wrap="square" rtlCol="0">
            <a:spAutoFit/>
          </a:bodyPr>
          <a:lstStyle/>
          <a:p>
            <a:r>
              <a:rPr lang="fr-FR" sz="2800" b="1" dirty="0" smtClean="0">
                <a:solidFill>
                  <a:schemeClr val="accent2"/>
                </a:solidFill>
              </a:rPr>
              <a:t>2</a:t>
            </a:r>
            <a:endParaRPr lang="fr-FR" sz="2800" b="1" dirty="0">
              <a:solidFill>
                <a:schemeClr val="accent2"/>
              </a:solidFill>
            </a:endParaRPr>
          </a:p>
        </p:txBody>
      </p:sp>
      <p:sp>
        <p:nvSpPr>
          <p:cNvPr id="28" name="Ellipse 27"/>
          <p:cNvSpPr/>
          <p:nvPr/>
        </p:nvSpPr>
        <p:spPr>
          <a:xfrm flipV="1">
            <a:off x="7143768" y="1857364"/>
            <a:ext cx="428628"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a:off x="4786314" y="371475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èche vers le bas 29"/>
          <p:cNvSpPr/>
          <p:nvPr/>
        </p:nvSpPr>
        <p:spPr>
          <a:xfrm>
            <a:off x="1357290" y="3071810"/>
            <a:ext cx="7200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a:off x="4857752" y="2786058"/>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p:cNvSpPr/>
          <p:nvPr/>
        </p:nvSpPr>
        <p:spPr>
          <a:xfrm>
            <a:off x="6786578" y="2786058"/>
            <a:ext cx="144017"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vers le bas 32"/>
          <p:cNvSpPr/>
          <p:nvPr/>
        </p:nvSpPr>
        <p:spPr>
          <a:xfrm>
            <a:off x="2571736" y="1643050"/>
            <a:ext cx="214314" cy="64807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5" name="Flèche vers le bas 34"/>
          <p:cNvSpPr/>
          <p:nvPr/>
        </p:nvSpPr>
        <p:spPr>
          <a:xfrm>
            <a:off x="5500694" y="1714488"/>
            <a:ext cx="216024" cy="64807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714348" y="6215082"/>
            <a:ext cx="7786742" cy="400110"/>
          </a:xfrm>
          <a:prstGeom prst="rect">
            <a:avLst/>
          </a:prstGeom>
          <a:solidFill>
            <a:schemeClr val="accent3">
              <a:lumMod val="20000"/>
              <a:lumOff val="80000"/>
            </a:schemeClr>
          </a:solidFill>
        </p:spPr>
        <p:txBody>
          <a:bodyPr wrap="square" rtlCol="0">
            <a:spAutoFit/>
          </a:bodyPr>
          <a:lstStyle/>
          <a:p>
            <a:r>
              <a:rPr lang="fr-FR" sz="2000" b="1" dirty="0" smtClean="0"/>
              <a:t>Remarque : les résultats  de chaque étape sont représentés en rouge </a:t>
            </a:r>
            <a:endParaRPr lang="fr-FR" sz="2000" b="1" dirty="0"/>
          </a:p>
        </p:txBody>
      </p:sp>
    </p:spTree>
    <p:extLst>
      <p:ext uri="{BB962C8B-B14F-4D97-AF65-F5344CB8AC3E}">
        <p14:creationId xmlns:p14="http://schemas.microsoft.com/office/powerpoint/2010/main" val="603839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072462" y="1484784"/>
            <a:ext cx="1071538" cy="584775"/>
          </a:xfrm>
          <a:prstGeom prst="rect">
            <a:avLst/>
          </a:prstGeom>
          <a:noFill/>
        </p:spPr>
        <p:txBody>
          <a:bodyPr wrap="square" rtlCol="0">
            <a:spAutoFit/>
          </a:bodyPr>
          <a:lstStyle/>
          <a:p>
            <a:r>
              <a:rPr lang="fr-FR" sz="3200" b="1" dirty="0" smtClean="0">
                <a:solidFill>
                  <a:srgbClr val="C00000"/>
                </a:solidFill>
              </a:rPr>
              <a:t> </a:t>
            </a:r>
            <a:endParaRPr lang="fr-FR" sz="3200" b="1" dirty="0">
              <a:solidFill>
                <a:srgbClr val="C00000"/>
              </a:solidFill>
            </a:endParaRPr>
          </a:p>
        </p:txBody>
      </p:sp>
      <p:sp>
        <p:nvSpPr>
          <p:cNvPr id="5" name="ZoneTexte 4"/>
          <p:cNvSpPr txBox="1"/>
          <p:nvPr/>
        </p:nvSpPr>
        <p:spPr>
          <a:xfrm>
            <a:off x="7429520" y="4643446"/>
            <a:ext cx="1714480" cy="461665"/>
          </a:xfrm>
          <a:prstGeom prst="rect">
            <a:avLst/>
          </a:prstGeom>
          <a:noFill/>
        </p:spPr>
        <p:txBody>
          <a:bodyPr wrap="square" rtlCol="0">
            <a:spAutoFit/>
          </a:bodyPr>
          <a:lstStyle/>
          <a:p>
            <a:r>
              <a:rPr lang="fr-FR" sz="2400" b="1" dirty="0" smtClean="0"/>
              <a:t> </a:t>
            </a:r>
            <a:endParaRPr lang="fr-FR" sz="2400" b="1" dirty="0"/>
          </a:p>
        </p:txBody>
      </p:sp>
      <p:sp>
        <p:nvSpPr>
          <p:cNvPr id="2" name="ZoneTexte 1"/>
          <p:cNvSpPr txBox="1"/>
          <p:nvPr/>
        </p:nvSpPr>
        <p:spPr>
          <a:xfrm>
            <a:off x="214282" y="214290"/>
            <a:ext cx="8499826" cy="461665"/>
          </a:xfrm>
          <a:prstGeom prst="rect">
            <a:avLst/>
          </a:prstGeom>
          <a:solidFill>
            <a:schemeClr val="bg1">
              <a:lumMod val="95000"/>
            </a:schemeClr>
          </a:solidFill>
        </p:spPr>
        <p:txBody>
          <a:bodyPr wrap="square" rtlCol="0">
            <a:spAutoFit/>
          </a:bodyPr>
          <a:lstStyle/>
          <a:p>
            <a:r>
              <a:rPr lang="fr-FR" sz="2400" b="1" dirty="0" smtClean="0">
                <a:solidFill>
                  <a:srgbClr val="FF0000"/>
                </a:solidFill>
              </a:rPr>
              <a:t>1-</a:t>
            </a:r>
            <a:r>
              <a:rPr lang="fr-FR" sz="2400" b="1" dirty="0" smtClean="0"/>
              <a:t>Principe de fractionnement / homogénéisation cellulaire</a:t>
            </a:r>
            <a:endParaRPr lang="fr-FR" sz="2400" b="1" dirty="0"/>
          </a:p>
        </p:txBody>
      </p:sp>
      <p:sp>
        <p:nvSpPr>
          <p:cNvPr id="8" name="Rectangle 7"/>
          <p:cNvSpPr/>
          <p:nvPr/>
        </p:nvSpPr>
        <p:spPr>
          <a:xfrm>
            <a:off x="142860" y="1862725"/>
            <a:ext cx="8858280" cy="1015663"/>
          </a:xfrm>
          <a:prstGeom prst="rect">
            <a:avLst/>
          </a:prstGeom>
        </p:spPr>
        <p:txBody>
          <a:bodyPr wrap="square">
            <a:spAutoFit/>
          </a:bodyPr>
          <a:lstStyle/>
          <a:p>
            <a:r>
              <a:rPr lang="fr-FR" sz="2000" b="1" dirty="0" smtClean="0"/>
              <a:t>Les méthodes de </a:t>
            </a:r>
            <a:r>
              <a:rPr lang="fr-FR" sz="2000" b="1" dirty="0" smtClean="0">
                <a:solidFill>
                  <a:srgbClr val="FF0000"/>
                </a:solidFill>
              </a:rPr>
              <a:t>fractionnement </a:t>
            </a:r>
            <a:r>
              <a:rPr lang="fr-FR" sz="2000" b="1" dirty="0" smtClean="0"/>
              <a:t> consistent à séparer les différents composants cellulaires par </a:t>
            </a:r>
            <a:r>
              <a:rPr lang="fr-FR" sz="2000" b="1" dirty="0" smtClean="0">
                <a:solidFill>
                  <a:srgbClr val="FF0000"/>
                </a:solidFill>
              </a:rPr>
              <a:t>destruction de la membrane plasmique, </a:t>
            </a:r>
            <a:r>
              <a:rPr lang="fr-FR" sz="2000" b="1" dirty="0" smtClean="0"/>
              <a:t>puis par désorganisation de la cellule.</a:t>
            </a:r>
            <a:endParaRPr lang="fr-FR" sz="2000" b="1" dirty="0"/>
          </a:p>
        </p:txBody>
      </p:sp>
      <p:sp>
        <p:nvSpPr>
          <p:cNvPr id="9" name="Rectangle 8"/>
          <p:cNvSpPr/>
          <p:nvPr/>
        </p:nvSpPr>
        <p:spPr>
          <a:xfrm>
            <a:off x="142860" y="3172897"/>
            <a:ext cx="8858280" cy="1323439"/>
          </a:xfrm>
          <a:prstGeom prst="rect">
            <a:avLst/>
          </a:prstGeom>
        </p:spPr>
        <p:txBody>
          <a:bodyPr wrap="square">
            <a:spAutoFit/>
          </a:bodyPr>
          <a:lstStyle/>
          <a:p>
            <a:r>
              <a:rPr lang="fr-FR" sz="2000" b="1" dirty="0" smtClean="0"/>
              <a:t>On obtient </a:t>
            </a:r>
            <a:r>
              <a:rPr lang="fr-FR" sz="2000" b="1" dirty="0" smtClean="0">
                <a:solidFill>
                  <a:srgbClr val="FF0000"/>
                </a:solidFill>
              </a:rPr>
              <a:t>un homogénat </a:t>
            </a:r>
            <a:r>
              <a:rPr lang="fr-FR" sz="2000" b="1" dirty="0" smtClean="0"/>
              <a:t>avec tous les constituants de la cellule. La plupart des organites restent intactes,  l’appareil de Golgi et le réticulum endoplasmique vont être fragmentés sous forme de </a:t>
            </a:r>
            <a:r>
              <a:rPr lang="fr-FR" sz="2000" b="1" dirty="0" smtClean="0">
                <a:solidFill>
                  <a:srgbClr val="FF0000"/>
                </a:solidFill>
              </a:rPr>
              <a:t>vésicules</a:t>
            </a:r>
            <a:r>
              <a:rPr lang="fr-FR" sz="2000" b="1" dirty="0" smtClean="0"/>
              <a:t> appelées </a:t>
            </a:r>
            <a:r>
              <a:rPr lang="fr-FR" sz="2000" b="1" dirty="0" smtClean="0">
                <a:solidFill>
                  <a:srgbClr val="FF0000"/>
                </a:solidFill>
              </a:rPr>
              <a:t>microsomes(microsomes lisses et rugueux).</a:t>
            </a:r>
            <a:endParaRPr lang="fr-FR" sz="2000" b="1" dirty="0">
              <a:solidFill>
                <a:srgbClr val="FF0000"/>
              </a:solidFill>
            </a:endParaRPr>
          </a:p>
        </p:txBody>
      </p:sp>
    </p:spTree>
    <p:extLst>
      <p:ext uri="{BB962C8B-B14F-4D97-AF65-F5344CB8AC3E}">
        <p14:creationId xmlns:p14="http://schemas.microsoft.com/office/powerpoint/2010/main" val="2050523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49624" y="10540"/>
            <a:ext cx="9493624" cy="12038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solidFill>
                  <a:srgbClr val="FF0000"/>
                </a:solidFill>
              </a:rPr>
              <a:t>1. Méthode de fractionnement cellulaire</a:t>
            </a:r>
            <a:r>
              <a:rPr lang="fr-FR" sz="4000" dirty="0" smtClean="0">
                <a:solidFill>
                  <a:srgbClr val="FF0000"/>
                </a:solidFill>
              </a:rPr>
              <a:t> </a:t>
            </a:r>
            <a:endParaRPr lang="fr-FR" sz="4000" dirty="0">
              <a:solidFill>
                <a:srgbClr val="FF0000"/>
              </a:solidFill>
            </a:endParaRPr>
          </a:p>
        </p:txBody>
      </p:sp>
      <p:sp>
        <p:nvSpPr>
          <p:cNvPr id="4" name="Rectangle à coins arrondis 3"/>
          <p:cNvSpPr/>
          <p:nvPr/>
        </p:nvSpPr>
        <p:spPr>
          <a:xfrm>
            <a:off x="714348" y="1428736"/>
            <a:ext cx="7358114"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pour effectuer un isolement,  il faut détruire l’organisation tissulaire et cellulaire du matériel biologique: Organe, fragment tissulaire, suspension cellulaire</a:t>
            </a:r>
            <a:endParaRPr lang="fr-FR" dirty="0"/>
          </a:p>
        </p:txBody>
      </p:sp>
      <p:sp>
        <p:nvSpPr>
          <p:cNvPr id="5" name="Rectangle à coins arrondis 4"/>
          <p:cNvSpPr/>
          <p:nvPr/>
        </p:nvSpPr>
        <p:spPr>
          <a:xfrm>
            <a:off x="3071802" y="3643314"/>
            <a:ext cx="2071702" cy="6480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smtClean="0"/>
              <a:t>Broyer /</a:t>
            </a:r>
          </a:p>
          <a:p>
            <a:pPr algn="ctr"/>
            <a:r>
              <a:rPr lang="fr-FR" sz="2400" b="1" dirty="0" smtClean="0"/>
              <a:t>Lyser</a:t>
            </a:r>
            <a:endParaRPr lang="fr-FR" sz="2400" b="1" dirty="0"/>
          </a:p>
        </p:txBody>
      </p:sp>
      <p:pic>
        <p:nvPicPr>
          <p:cNvPr id="6" name="Picture 2"/>
          <p:cNvPicPr>
            <a:picLocks noChangeAspect="1" noChangeArrowheads="1"/>
          </p:cNvPicPr>
          <p:nvPr/>
        </p:nvPicPr>
        <p:blipFill>
          <a:blip r:embed="rId2" cstate="print"/>
          <a:srcRect/>
          <a:stretch>
            <a:fillRect/>
          </a:stretch>
        </p:blipFill>
        <p:spPr bwMode="auto">
          <a:xfrm>
            <a:off x="1571604" y="2643182"/>
            <a:ext cx="714380" cy="2376937"/>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7000892" y="3286124"/>
            <a:ext cx="1941669" cy="218745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57158" y="3000372"/>
            <a:ext cx="1158250" cy="781819"/>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285720" y="3929066"/>
            <a:ext cx="1170741" cy="1019944"/>
          </a:xfrm>
          <a:prstGeom prst="rect">
            <a:avLst/>
          </a:prstGeom>
          <a:noFill/>
          <a:ln w="9525">
            <a:noFill/>
            <a:miter lim="800000"/>
            <a:headEnd/>
            <a:tailEnd/>
          </a:ln>
        </p:spPr>
      </p:pic>
      <p:sp>
        <p:nvSpPr>
          <p:cNvPr id="10" name="Rectangle à coins arrondis 9"/>
          <p:cNvSpPr/>
          <p:nvPr/>
        </p:nvSpPr>
        <p:spPr>
          <a:xfrm>
            <a:off x="1500166" y="5572140"/>
            <a:ext cx="5643602"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Application des actions de type Mécanique / Physique et ou Chimique / Biochimique</a:t>
            </a:r>
            <a:endParaRPr lang="fr-FR" dirty="0"/>
          </a:p>
        </p:txBody>
      </p:sp>
      <p:sp>
        <p:nvSpPr>
          <p:cNvPr id="11" name="Rectangle à coins arrondis 10"/>
          <p:cNvSpPr/>
          <p:nvPr/>
        </p:nvSpPr>
        <p:spPr>
          <a:xfrm>
            <a:off x="285720" y="2643182"/>
            <a:ext cx="714380"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Foie </a:t>
            </a:r>
            <a:endParaRPr lang="fr-FR" dirty="0"/>
          </a:p>
        </p:txBody>
      </p:sp>
      <p:sp>
        <p:nvSpPr>
          <p:cNvPr id="12" name="Rectangle à coins arrondis 11"/>
          <p:cNvSpPr/>
          <p:nvPr/>
        </p:nvSpPr>
        <p:spPr>
          <a:xfrm>
            <a:off x="214282" y="4929198"/>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Cerveau</a:t>
            </a:r>
            <a:endParaRPr lang="fr-FR" dirty="0"/>
          </a:p>
        </p:txBody>
      </p:sp>
      <p:sp>
        <p:nvSpPr>
          <p:cNvPr id="13" name="Rectangle à coins arrondis 12"/>
          <p:cNvSpPr/>
          <p:nvPr/>
        </p:nvSpPr>
        <p:spPr>
          <a:xfrm>
            <a:off x="1500166" y="5000636"/>
            <a:ext cx="2214578" cy="42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Culture cellulaire</a:t>
            </a:r>
            <a:endParaRPr lang="fr-FR" dirty="0"/>
          </a:p>
        </p:txBody>
      </p:sp>
      <p:sp>
        <p:nvSpPr>
          <p:cNvPr id="14" name="Flèche droite 13"/>
          <p:cNvSpPr/>
          <p:nvPr/>
        </p:nvSpPr>
        <p:spPr>
          <a:xfrm>
            <a:off x="2285984" y="3786190"/>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5143504" y="3786190"/>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p:cNvPicPr>
            <a:picLocks noChangeAspect="1" noChangeArrowheads="1"/>
          </p:cNvPicPr>
          <p:nvPr/>
        </p:nvPicPr>
        <p:blipFill>
          <a:blip r:embed="rId6" cstate="print"/>
          <a:srcRect/>
          <a:stretch>
            <a:fillRect/>
          </a:stretch>
        </p:blipFill>
        <p:spPr bwMode="auto">
          <a:xfrm>
            <a:off x="6072198" y="2928934"/>
            <a:ext cx="809355" cy="2500330"/>
          </a:xfrm>
          <a:prstGeom prst="rect">
            <a:avLst/>
          </a:prstGeom>
          <a:noFill/>
          <a:ln w="9525">
            <a:noFill/>
            <a:miter lim="800000"/>
            <a:headEnd/>
            <a:tailEnd/>
          </a:ln>
        </p:spPr>
      </p:pic>
      <p:sp>
        <p:nvSpPr>
          <p:cNvPr id="17" name="Rectangle à coins arrondis 16"/>
          <p:cNvSpPr/>
          <p:nvPr/>
        </p:nvSpPr>
        <p:spPr>
          <a:xfrm>
            <a:off x="6286480" y="2285992"/>
            <a:ext cx="2857520"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FF0000"/>
                </a:solidFill>
              </a:rPr>
              <a:t>Homogénat</a:t>
            </a:r>
            <a:r>
              <a:rPr lang="fr-FR" dirty="0" smtClean="0"/>
              <a:t>: Suspension de constituants cellulaires</a:t>
            </a:r>
            <a:endParaRPr lang="fr-FR" dirty="0"/>
          </a:p>
        </p:txBody>
      </p:sp>
    </p:spTree>
    <p:extLst>
      <p:ext uri="{BB962C8B-B14F-4D97-AF65-F5344CB8AC3E}">
        <p14:creationId xmlns:p14="http://schemas.microsoft.com/office/powerpoint/2010/main" val="181014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703840"/>
          </a:xfrm>
        </p:spPr>
        <p:txBody>
          <a:bodyPr>
            <a:normAutofit/>
          </a:bodyPr>
          <a:lstStyle/>
          <a:p>
            <a:pPr algn="ctr"/>
            <a:r>
              <a:rPr lang="fr-FR" sz="3600" b="1" dirty="0" smtClean="0"/>
              <a:t>Le Choc osmotique</a:t>
            </a:r>
            <a:endParaRPr lang="fr-FR" sz="3600" b="1" dirty="0"/>
          </a:p>
        </p:txBody>
      </p:sp>
      <p:sp>
        <p:nvSpPr>
          <p:cNvPr id="8" name="Espace réservé du contenu 7"/>
          <p:cNvSpPr>
            <a:spLocks noGrp="1"/>
          </p:cNvSpPr>
          <p:nvPr>
            <p:ph idx="1"/>
          </p:nvPr>
        </p:nvSpPr>
        <p:spPr>
          <a:xfrm>
            <a:off x="539552" y="1142984"/>
            <a:ext cx="8229600" cy="1061880"/>
          </a:xfrm>
        </p:spPr>
        <p:txBody>
          <a:bodyPr>
            <a:normAutofit fontScale="92500" lnSpcReduction="10000"/>
          </a:bodyPr>
          <a:lstStyle/>
          <a:p>
            <a:pPr lvl="0"/>
            <a:r>
              <a:rPr lang="fr-FR" dirty="0" smtClean="0"/>
              <a:t> Consiste à lyser les cellules fragiles dans une solution hypo-osmotique, qui provoque en premier la turgescence, puis rupture des membranes plasmiques</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755576" y="2215694"/>
            <a:ext cx="1728192" cy="211427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419872" y="2143686"/>
            <a:ext cx="1800200" cy="216024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084168" y="2071678"/>
            <a:ext cx="1944216" cy="2300952"/>
          </a:xfrm>
          <a:prstGeom prst="rect">
            <a:avLst/>
          </a:prstGeom>
          <a:noFill/>
          <a:ln w="9525">
            <a:noFill/>
            <a:miter lim="800000"/>
            <a:headEnd/>
            <a:tailEnd/>
          </a:ln>
        </p:spPr>
      </p:pic>
      <p:sp>
        <p:nvSpPr>
          <p:cNvPr id="15" name="Flèche droite à entaille 14"/>
          <p:cNvSpPr/>
          <p:nvPr/>
        </p:nvSpPr>
        <p:spPr>
          <a:xfrm>
            <a:off x="2555776" y="3295814"/>
            <a:ext cx="792088" cy="360040"/>
          </a:xfrm>
          <a:prstGeom prst="notchedRightArrow">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à entaille 15"/>
          <p:cNvSpPr/>
          <p:nvPr/>
        </p:nvSpPr>
        <p:spPr>
          <a:xfrm>
            <a:off x="5292080" y="3223806"/>
            <a:ext cx="792088" cy="360040"/>
          </a:xfrm>
          <a:prstGeom prst="notchedRightArrow">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7" name="Picture 5"/>
          <p:cNvPicPr>
            <a:picLocks noChangeAspect="1" noChangeArrowheads="1"/>
          </p:cNvPicPr>
          <p:nvPr/>
        </p:nvPicPr>
        <p:blipFill>
          <a:blip r:embed="rId5" cstate="print"/>
          <a:srcRect/>
          <a:stretch>
            <a:fillRect/>
          </a:stretch>
        </p:blipFill>
        <p:spPr bwMode="auto">
          <a:xfrm>
            <a:off x="683568" y="4591958"/>
            <a:ext cx="1872208" cy="1848878"/>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3995936" y="4591958"/>
            <a:ext cx="1872208" cy="1878022"/>
          </a:xfrm>
          <a:prstGeom prst="rect">
            <a:avLst/>
          </a:prstGeom>
          <a:noFill/>
          <a:ln w="9525">
            <a:noFill/>
            <a:miter lim="800000"/>
            <a:headEnd/>
            <a:tailEnd/>
          </a:ln>
        </p:spPr>
      </p:pic>
      <p:sp>
        <p:nvSpPr>
          <p:cNvPr id="21" name="Flèche courbée vers le haut 20"/>
          <p:cNvSpPr/>
          <p:nvPr/>
        </p:nvSpPr>
        <p:spPr>
          <a:xfrm>
            <a:off x="2483768" y="5528062"/>
            <a:ext cx="1800200"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Espace réservé du contenu 7"/>
          <p:cNvSpPr txBox="1">
            <a:spLocks/>
          </p:cNvSpPr>
          <p:nvPr/>
        </p:nvSpPr>
        <p:spPr>
          <a:xfrm>
            <a:off x="2771800" y="5240030"/>
            <a:ext cx="1080120" cy="504056"/>
          </a:xfrm>
          <a:prstGeom prst="rect">
            <a:avLst/>
          </a:prstGeom>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H2O</a:t>
            </a:r>
          </a:p>
        </p:txBody>
      </p:sp>
      <p:sp>
        <p:nvSpPr>
          <p:cNvPr id="24" name="Flèche vers le haut 23"/>
          <p:cNvSpPr/>
          <p:nvPr/>
        </p:nvSpPr>
        <p:spPr>
          <a:xfrm rot="2975790">
            <a:off x="6282141" y="3916466"/>
            <a:ext cx="135375" cy="11768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9" name="Picture 7"/>
          <p:cNvPicPr>
            <a:picLocks noChangeAspect="1" noChangeArrowheads="1"/>
          </p:cNvPicPr>
          <p:nvPr/>
        </p:nvPicPr>
        <p:blipFill>
          <a:blip r:embed="rId7" cstate="print"/>
          <a:srcRect/>
          <a:stretch>
            <a:fillRect/>
          </a:stretch>
        </p:blipFill>
        <p:spPr bwMode="auto">
          <a:xfrm>
            <a:off x="6300192" y="4879990"/>
            <a:ext cx="1606065" cy="1361664"/>
          </a:xfrm>
          <a:prstGeom prst="rect">
            <a:avLst/>
          </a:prstGeom>
          <a:noFill/>
          <a:ln w="9525">
            <a:noFill/>
            <a:miter lim="800000"/>
            <a:headEnd/>
            <a:tailEnd/>
          </a:ln>
        </p:spPr>
      </p:pic>
      <p:sp>
        <p:nvSpPr>
          <p:cNvPr id="26" name="Ellipse 25"/>
          <p:cNvSpPr/>
          <p:nvPr/>
        </p:nvSpPr>
        <p:spPr>
          <a:xfrm>
            <a:off x="5940152" y="4509120"/>
            <a:ext cx="2376264" cy="21328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606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703840"/>
          </a:xfrm>
        </p:spPr>
        <p:txBody>
          <a:bodyPr>
            <a:normAutofit/>
          </a:bodyPr>
          <a:lstStyle/>
          <a:p>
            <a:pPr algn="ctr"/>
            <a:r>
              <a:rPr lang="fr-FR" sz="3600" b="1" dirty="0" smtClean="0"/>
              <a:t>Le Broyage mécanique</a:t>
            </a:r>
            <a:endParaRPr lang="fr-FR" sz="3600" b="1" dirty="0"/>
          </a:p>
        </p:txBody>
      </p:sp>
      <p:sp>
        <p:nvSpPr>
          <p:cNvPr id="8" name="Espace réservé du contenu 7"/>
          <p:cNvSpPr>
            <a:spLocks noGrp="1"/>
          </p:cNvSpPr>
          <p:nvPr>
            <p:ph idx="1"/>
          </p:nvPr>
        </p:nvSpPr>
        <p:spPr>
          <a:xfrm>
            <a:off x="785786" y="1785926"/>
            <a:ext cx="4889704" cy="4143404"/>
          </a:xfrm>
        </p:spPr>
        <p:txBody>
          <a:bodyPr>
            <a:noAutofit/>
          </a:bodyPr>
          <a:lstStyle/>
          <a:p>
            <a:pPr lvl="0"/>
            <a:r>
              <a:rPr lang="fr-FR" sz="3200" dirty="0" smtClean="0"/>
              <a:t> Consiste à faire broyer (ou homogénéiser) le matériel biologique, une suspension de cellules par  exemple, dans un appareil muni d’un piston, appelé homogénéisateur.   </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5572132" y="1428736"/>
            <a:ext cx="2357454" cy="4668682"/>
          </a:xfrm>
          <a:prstGeom prst="rect">
            <a:avLst/>
          </a:prstGeom>
          <a:noFill/>
          <a:ln w="9525">
            <a:noFill/>
            <a:miter lim="800000"/>
            <a:headEnd/>
            <a:tailEnd/>
          </a:ln>
          <a:effectLst/>
        </p:spPr>
      </p:pic>
    </p:spTree>
    <p:extLst>
      <p:ext uri="{BB962C8B-B14F-4D97-AF65-F5344CB8AC3E}">
        <p14:creationId xmlns:p14="http://schemas.microsoft.com/office/powerpoint/2010/main" val="3425115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703840"/>
          </a:xfrm>
        </p:spPr>
        <p:txBody>
          <a:bodyPr>
            <a:normAutofit/>
          </a:bodyPr>
          <a:lstStyle/>
          <a:p>
            <a:pPr algn="ctr"/>
            <a:r>
              <a:rPr lang="fr-FR" sz="3600" b="1" dirty="0" smtClean="0"/>
              <a:t>La Pression</a:t>
            </a:r>
            <a:endParaRPr lang="fr-FR" sz="3600" b="1" dirty="0"/>
          </a:p>
        </p:txBody>
      </p:sp>
      <p:sp>
        <p:nvSpPr>
          <p:cNvPr id="8" name="Espace réservé du contenu 7"/>
          <p:cNvSpPr>
            <a:spLocks noGrp="1"/>
          </p:cNvSpPr>
          <p:nvPr>
            <p:ph idx="1"/>
          </p:nvPr>
        </p:nvSpPr>
        <p:spPr>
          <a:xfrm>
            <a:off x="539552" y="1484784"/>
            <a:ext cx="4746828" cy="4087356"/>
          </a:xfrm>
        </p:spPr>
        <p:txBody>
          <a:bodyPr>
            <a:normAutofit/>
          </a:bodyPr>
          <a:lstStyle/>
          <a:p>
            <a:pPr lvl="0"/>
            <a:r>
              <a:rPr lang="fr-FR" dirty="0" smtClean="0"/>
              <a:t> Consiste à exercer une pression sur les cellules, de sorte à faire obliger la suspension cellulaire à passer un travers des ouvertures ou pores,  de dimension inférieur au diamètre des cellules, ce qui entraine leur destruction par rupture de leurs membranes</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5357818" y="1357298"/>
            <a:ext cx="3084164" cy="4500594"/>
          </a:xfrm>
          <a:prstGeom prst="rect">
            <a:avLst/>
          </a:prstGeom>
          <a:noFill/>
          <a:ln w="9525">
            <a:noFill/>
            <a:miter lim="800000"/>
            <a:headEnd/>
            <a:tailEnd/>
          </a:ln>
          <a:effectLst/>
        </p:spPr>
      </p:pic>
    </p:spTree>
    <p:extLst>
      <p:ext uri="{BB962C8B-B14F-4D97-AF65-F5344CB8AC3E}">
        <p14:creationId xmlns:p14="http://schemas.microsoft.com/office/powerpoint/2010/main" val="3180374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703840"/>
          </a:xfrm>
        </p:spPr>
        <p:txBody>
          <a:bodyPr>
            <a:normAutofit/>
          </a:bodyPr>
          <a:lstStyle/>
          <a:p>
            <a:pPr algn="ctr"/>
            <a:r>
              <a:rPr lang="fr-FR" sz="3600" b="1" dirty="0" smtClean="0"/>
              <a:t>Les Billes de verre</a:t>
            </a:r>
            <a:endParaRPr lang="fr-FR" sz="3600" b="1" dirty="0"/>
          </a:p>
        </p:txBody>
      </p:sp>
      <p:sp>
        <p:nvSpPr>
          <p:cNvPr id="8" name="Espace réservé du contenu 7"/>
          <p:cNvSpPr>
            <a:spLocks noGrp="1"/>
          </p:cNvSpPr>
          <p:nvPr>
            <p:ph idx="1"/>
          </p:nvPr>
        </p:nvSpPr>
        <p:spPr>
          <a:xfrm>
            <a:off x="539552" y="1484784"/>
            <a:ext cx="8229600" cy="1301274"/>
          </a:xfrm>
        </p:spPr>
        <p:txBody>
          <a:bodyPr>
            <a:normAutofit fontScale="92500" lnSpcReduction="20000"/>
          </a:bodyPr>
          <a:lstStyle/>
          <a:p>
            <a:pPr lvl="0"/>
            <a:r>
              <a:rPr lang="fr-FR" dirty="0" smtClean="0"/>
              <a:t> Consiste à détruire les cellules par l’action abrasive des billes en verre. Ce type de broyage dégagent beaucoup de chaleur. Il est donc nécessaire de travailler  à froid (dans un bain de glace)  </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12" name="Picture 2"/>
          <p:cNvPicPr>
            <a:picLocks noChangeAspect="1" noChangeArrowheads="1"/>
          </p:cNvPicPr>
          <p:nvPr/>
        </p:nvPicPr>
        <p:blipFill>
          <a:blip r:embed="rId2" cstate="print"/>
          <a:srcRect/>
          <a:stretch>
            <a:fillRect/>
          </a:stretch>
        </p:blipFill>
        <p:spPr bwMode="auto">
          <a:xfrm>
            <a:off x="714348" y="2928934"/>
            <a:ext cx="7866352" cy="3071834"/>
          </a:xfrm>
          <a:prstGeom prst="rect">
            <a:avLst/>
          </a:prstGeom>
          <a:noFill/>
          <a:ln w="9525">
            <a:noFill/>
            <a:miter lim="800000"/>
            <a:headEnd/>
            <a:tailEnd/>
          </a:ln>
          <a:effectLst/>
        </p:spPr>
      </p:pic>
    </p:spTree>
    <p:extLst>
      <p:ext uri="{BB962C8B-B14F-4D97-AF65-F5344CB8AC3E}">
        <p14:creationId xmlns:p14="http://schemas.microsoft.com/office/powerpoint/2010/main" val="3476634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71480"/>
            <a:ext cx="8229600" cy="703840"/>
          </a:xfrm>
        </p:spPr>
        <p:txBody>
          <a:bodyPr>
            <a:normAutofit/>
          </a:bodyPr>
          <a:lstStyle/>
          <a:p>
            <a:pPr algn="ctr"/>
            <a:r>
              <a:rPr lang="fr-FR" sz="3600" b="1" dirty="0" smtClean="0"/>
              <a:t>La </a:t>
            </a:r>
            <a:r>
              <a:rPr lang="fr-FR" sz="3600" b="1" dirty="0" err="1" smtClean="0"/>
              <a:t>Sonication</a:t>
            </a:r>
            <a:r>
              <a:rPr lang="fr-FR" sz="3600" b="1" dirty="0" smtClean="0"/>
              <a:t> (Ultrason)</a:t>
            </a:r>
            <a:endParaRPr lang="fr-FR" sz="3600" b="1" dirty="0"/>
          </a:p>
        </p:txBody>
      </p:sp>
      <p:sp>
        <p:nvSpPr>
          <p:cNvPr id="8" name="Espace réservé du contenu 7"/>
          <p:cNvSpPr>
            <a:spLocks noGrp="1"/>
          </p:cNvSpPr>
          <p:nvPr>
            <p:ph idx="1"/>
          </p:nvPr>
        </p:nvSpPr>
        <p:spPr>
          <a:xfrm>
            <a:off x="285720" y="1857364"/>
            <a:ext cx="5143536" cy="4214842"/>
          </a:xfrm>
        </p:spPr>
        <p:txBody>
          <a:bodyPr>
            <a:normAutofit/>
          </a:bodyPr>
          <a:lstStyle/>
          <a:p>
            <a:pPr lvl="0"/>
            <a:r>
              <a:rPr lang="fr-FR" dirty="0" smtClean="0"/>
              <a:t> </a:t>
            </a:r>
            <a:r>
              <a:rPr lang="fr-FR" sz="3200" dirty="0" smtClean="0"/>
              <a:t>Consiste à détruire les cellules par l’emploi d’un </a:t>
            </a:r>
            <a:r>
              <a:rPr lang="fr-FR" sz="3200" dirty="0" err="1" smtClean="0"/>
              <a:t>Sonicateur</a:t>
            </a:r>
            <a:r>
              <a:rPr lang="fr-FR" sz="3200" dirty="0" smtClean="0"/>
              <a:t>, qui engendre des ondes de pression Ultrasonique. Le </a:t>
            </a:r>
            <a:r>
              <a:rPr lang="fr-FR" sz="3200" dirty="0" err="1" smtClean="0"/>
              <a:t>Sonicateur</a:t>
            </a:r>
            <a:r>
              <a:rPr lang="fr-FR" sz="3200" dirty="0" smtClean="0"/>
              <a:t> génère beaucoup de chaleur. Il est donc important de travailler à froid. </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13" name="Picture 2"/>
          <p:cNvPicPr>
            <a:picLocks noChangeAspect="1" noChangeArrowheads="1"/>
          </p:cNvPicPr>
          <p:nvPr/>
        </p:nvPicPr>
        <p:blipFill>
          <a:blip r:embed="rId2" cstate="print"/>
          <a:srcRect/>
          <a:stretch>
            <a:fillRect/>
          </a:stretch>
        </p:blipFill>
        <p:spPr bwMode="auto">
          <a:xfrm>
            <a:off x="5556286" y="1857364"/>
            <a:ext cx="3230556" cy="4071966"/>
          </a:xfrm>
          <a:prstGeom prst="rect">
            <a:avLst/>
          </a:prstGeom>
          <a:noFill/>
          <a:ln w="9525">
            <a:noFill/>
            <a:miter lim="800000"/>
            <a:headEnd/>
            <a:tailEnd/>
          </a:ln>
          <a:effectLst/>
        </p:spPr>
      </p:pic>
    </p:spTree>
    <p:extLst>
      <p:ext uri="{BB962C8B-B14F-4D97-AF65-F5344CB8AC3E}">
        <p14:creationId xmlns:p14="http://schemas.microsoft.com/office/powerpoint/2010/main" val="3754323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style>
          <a:lnRef idx="2">
            <a:schemeClr val="dk1">
              <a:shade val="50000"/>
            </a:schemeClr>
          </a:lnRef>
          <a:fillRef idx="1">
            <a:schemeClr val="dk1"/>
          </a:fillRef>
          <a:effectRef idx="0">
            <a:schemeClr val="dk1"/>
          </a:effectRef>
          <a:fontRef idx="minor">
            <a:schemeClr val="lt1"/>
          </a:fontRef>
        </p:style>
        <p:txBody>
          <a:bodyPr>
            <a:normAutofit/>
          </a:bodyPr>
          <a:lstStyle/>
          <a:p>
            <a:pPr lvl="0" algn="ctr"/>
            <a:r>
              <a:rPr lang="fr-FR" dirty="0" smtClean="0"/>
              <a:t> Exemple de </a:t>
            </a:r>
            <a:r>
              <a:rPr lang="fr-FR" dirty="0" err="1" smtClean="0"/>
              <a:t>Sonicateurs</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4572000" y="1571612"/>
            <a:ext cx="4128937" cy="447897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0034" y="1643050"/>
            <a:ext cx="3244570" cy="4143404"/>
          </a:xfrm>
          <a:prstGeom prst="rect">
            <a:avLst/>
          </a:prstGeom>
          <a:noFill/>
          <a:ln w="9525">
            <a:noFill/>
            <a:miter lim="800000"/>
            <a:headEnd/>
            <a:tailEnd/>
          </a:ln>
        </p:spPr>
      </p:pic>
    </p:spTree>
    <p:extLst>
      <p:ext uri="{BB962C8B-B14F-4D97-AF65-F5344CB8AC3E}">
        <p14:creationId xmlns:p14="http://schemas.microsoft.com/office/powerpoint/2010/main" val="3102812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effectLst>
                  <a:outerShdw blurRad="38100" dist="38100" dir="2700000" algn="tl">
                    <a:srgbClr val="000000">
                      <a:alpha val="43137"/>
                    </a:srgbClr>
                  </a:outerShdw>
                </a:effectLst>
              </a:rPr>
              <a:t>Methodes immunologiques</a:t>
            </a:r>
            <a:endParaRPr lang="fr-FR" dirty="0"/>
          </a:p>
        </p:txBody>
      </p:sp>
      <p:sp>
        <p:nvSpPr>
          <p:cNvPr id="3" name="Espace réservé du contenu 2"/>
          <p:cNvSpPr>
            <a:spLocks noGrp="1"/>
          </p:cNvSpPr>
          <p:nvPr>
            <p:ph idx="1"/>
          </p:nvPr>
        </p:nvSpPr>
        <p:spPr>
          <a:xfrm>
            <a:off x="628650" y="2282359"/>
            <a:ext cx="7886700" cy="1885763"/>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fr-FR" dirty="0"/>
              <a:t>Ce sont des techniques qui mettent en évidence des antigènes ou bien des anticorps dans </a:t>
            </a:r>
            <a:r>
              <a:rPr lang="fr-FR" dirty="0" smtClean="0"/>
              <a:t>:</a:t>
            </a:r>
          </a:p>
          <a:p>
            <a:r>
              <a:rPr lang="fr-FR" dirty="0" smtClean="0"/>
              <a:t>1- Des </a:t>
            </a:r>
            <a:r>
              <a:rPr lang="fr-FR" dirty="0"/>
              <a:t>cellules </a:t>
            </a:r>
          </a:p>
          <a:p>
            <a:r>
              <a:rPr lang="fr-FR" dirty="0" smtClean="0"/>
              <a:t>2- Des </a:t>
            </a:r>
            <a:r>
              <a:rPr lang="fr-FR" dirty="0"/>
              <a:t>tissus </a:t>
            </a:r>
            <a:endParaRPr lang="fr-FR" dirty="0" smtClean="0"/>
          </a:p>
          <a:p>
            <a:r>
              <a:rPr lang="fr-FR" dirty="0" smtClean="0"/>
              <a:t>3- Des </a:t>
            </a:r>
            <a:r>
              <a:rPr lang="fr-FR" dirty="0"/>
              <a:t>liquides biologiques(</a:t>
            </a:r>
            <a:r>
              <a:rPr lang="fr-FR" dirty="0" err="1"/>
              <a:t>serum,salive,urines</a:t>
            </a:r>
            <a:r>
              <a:rPr lang="fr-FR" dirty="0"/>
              <a:t>…..</a:t>
            </a:r>
            <a:r>
              <a:rPr lang="fr-FR" dirty="0" err="1"/>
              <a:t>etc</a:t>
            </a:r>
            <a:r>
              <a:rPr lang="fr-FR" dirty="0"/>
              <a:t>)</a:t>
            </a:r>
          </a:p>
        </p:txBody>
      </p:sp>
    </p:spTree>
    <p:extLst>
      <p:ext uri="{BB962C8B-B14F-4D97-AF65-F5344CB8AC3E}">
        <p14:creationId xmlns:p14="http://schemas.microsoft.com/office/powerpoint/2010/main" val="4147504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703840"/>
          </a:xfrm>
        </p:spPr>
        <p:txBody>
          <a:bodyPr>
            <a:normAutofit/>
          </a:bodyPr>
          <a:lstStyle/>
          <a:p>
            <a:pPr algn="ctr"/>
            <a:r>
              <a:rPr lang="fr-FR" sz="3600" b="1" dirty="0" smtClean="0"/>
              <a:t>Les Enzymes lytiques</a:t>
            </a:r>
            <a:endParaRPr lang="fr-FR" sz="3600" b="1" dirty="0"/>
          </a:p>
        </p:txBody>
      </p:sp>
      <p:sp>
        <p:nvSpPr>
          <p:cNvPr id="8" name="Espace réservé du contenu 7"/>
          <p:cNvSpPr>
            <a:spLocks noGrp="1"/>
          </p:cNvSpPr>
          <p:nvPr>
            <p:ph idx="1"/>
          </p:nvPr>
        </p:nvSpPr>
        <p:spPr>
          <a:xfrm>
            <a:off x="539552" y="1484784"/>
            <a:ext cx="8229600" cy="4301670"/>
          </a:xfrm>
        </p:spPr>
        <p:txBody>
          <a:bodyPr>
            <a:normAutofit/>
          </a:bodyPr>
          <a:lstStyle/>
          <a:p>
            <a:pPr lvl="0"/>
            <a:r>
              <a:rPr lang="fr-FR" dirty="0" smtClean="0"/>
              <a:t> L’utilisation des enzymes lytiques, n’est pas une méthode en elle-même, mais elle représente une étape préliminaire, très efficace pour se débarrasser des matrices extracellulaires ou des parois cellulaires.</a:t>
            </a:r>
          </a:p>
          <a:p>
            <a:pPr lvl="0">
              <a:buNone/>
            </a:pPr>
            <a:endParaRPr lang="fr-FR" dirty="0" smtClean="0"/>
          </a:p>
          <a:p>
            <a:pPr lvl="0"/>
            <a:r>
              <a:rPr lang="fr-FR" dirty="0" smtClean="0">
                <a:solidFill>
                  <a:srgbClr val="FF0000"/>
                </a:solidFill>
              </a:rPr>
              <a:t>Ex1:</a:t>
            </a:r>
            <a:r>
              <a:rPr lang="fr-FR" dirty="0" smtClean="0"/>
              <a:t> la trypsine et </a:t>
            </a:r>
            <a:r>
              <a:rPr lang="fr-FR" dirty="0" err="1" smtClean="0"/>
              <a:t>collagénase</a:t>
            </a:r>
            <a:r>
              <a:rPr lang="fr-FR" dirty="0" smtClean="0"/>
              <a:t> pour récolter les hépatocytes.</a:t>
            </a:r>
          </a:p>
          <a:p>
            <a:pPr lvl="0"/>
            <a:r>
              <a:rPr lang="fr-FR" dirty="0" smtClean="0">
                <a:solidFill>
                  <a:srgbClr val="FF0000"/>
                </a:solidFill>
              </a:rPr>
              <a:t>Ex2:</a:t>
            </a:r>
            <a:r>
              <a:rPr lang="fr-FR" dirty="0" smtClean="0"/>
              <a:t> la cellulase pour détruire la paroi végétale </a:t>
            </a:r>
          </a:p>
          <a:p>
            <a:pPr lvl="0"/>
            <a:endParaRPr lang="fr-FR" dirty="0" smtClean="0"/>
          </a:p>
          <a:p>
            <a:pPr lvl="0"/>
            <a:endParaRPr lang="fr-FR" dirty="0" smtClean="0"/>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spTree>
    <p:extLst>
      <p:ext uri="{BB962C8B-B14F-4D97-AF65-F5344CB8AC3E}">
        <p14:creationId xmlns:p14="http://schemas.microsoft.com/office/powerpoint/2010/main" val="355587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703840"/>
          </a:xfrm>
        </p:spPr>
        <p:txBody>
          <a:bodyPr>
            <a:normAutofit/>
          </a:bodyPr>
          <a:lstStyle/>
          <a:p>
            <a:pPr algn="ctr"/>
            <a:r>
              <a:rPr lang="fr-FR" sz="3600" b="1" dirty="0" smtClean="0"/>
              <a:t>Les détergents</a:t>
            </a:r>
            <a:endParaRPr lang="fr-FR" sz="3600" b="1" dirty="0"/>
          </a:p>
        </p:txBody>
      </p:sp>
      <p:sp>
        <p:nvSpPr>
          <p:cNvPr id="8" name="Espace réservé du contenu 7"/>
          <p:cNvSpPr>
            <a:spLocks noGrp="1"/>
          </p:cNvSpPr>
          <p:nvPr>
            <p:ph idx="1"/>
          </p:nvPr>
        </p:nvSpPr>
        <p:spPr>
          <a:xfrm>
            <a:off x="500034" y="1214422"/>
            <a:ext cx="8229600" cy="1158398"/>
          </a:xfrm>
        </p:spPr>
        <p:txBody>
          <a:bodyPr>
            <a:normAutofit fontScale="92500" lnSpcReduction="10000"/>
          </a:bodyPr>
          <a:lstStyle/>
          <a:p>
            <a:pPr lvl="0"/>
            <a:r>
              <a:rPr lang="fr-FR" dirty="0" smtClean="0"/>
              <a:t> Consistent à déstabiliser les membranes, solubilisent les protéines membranaires et forment des amas de lipides dans un solvant aqueux.</a:t>
            </a:r>
          </a:p>
        </p:txBody>
      </p:sp>
      <p:sp>
        <p:nvSpPr>
          <p:cNvPr id="5" name="Titre 1"/>
          <p:cNvSpPr txBox="1">
            <a:spLocks/>
          </p:cNvSpPr>
          <p:nvPr/>
        </p:nvSpPr>
        <p:spPr>
          <a:xfrm>
            <a:off x="0" y="0"/>
            <a:ext cx="2520280" cy="360040"/>
          </a:xfrm>
          <a:prstGeom prst="rect">
            <a:avLst/>
          </a:prstGeom>
        </p:spPr>
        <p:style>
          <a:lnRef idx="1">
            <a:schemeClr val="accent5"/>
          </a:lnRef>
          <a:fillRef idx="2">
            <a:schemeClr val="accent5"/>
          </a:fillRef>
          <a:effectRef idx="1">
            <a:schemeClr val="accent5"/>
          </a:effectRef>
          <a:fontRef idx="minor">
            <a:schemeClr val="dk1"/>
          </a:fontRef>
        </p:style>
        <p:txBody>
          <a:bodyPr rIns="91440" anchor="b">
            <a:normAutofit fontScale="25000" lnSpcReduction="200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r>
            <a:br>
              <a:rPr kumimoji="0" lang="fr-FR" sz="1600" b="1" i="1" u="none" strike="noStrike" kern="1200" cap="none" spc="0" normalizeH="0" baseline="0" noProof="0" dirty="0" smtClean="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br>
            <a:r>
              <a:rPr kumimoji="0" lang="fr-FR" sz="5600" b="1" i="1" u="none" strike="noStrike" kern="1200" cap="none" spc="0" normalizeH="0" baseline="0" noProof="0" dirty="0" err="1"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Téchniques</a:t>
            </a:r>
            <a:r>
              <a:rPr kumimoji="0" lang="fr-FR" sz="5600" b="1" i="1"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rPr>
              <a:t> d’isolement</a:t>
            </a:r>
            <a:endParaRPr kumimoji="0" lang="fr-FR" sz="5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n-lt"/>
              <a:ea typeface="+mn-ea"/>
              <a:cs typeface="+mn-cs"/>
            </a:endParaRPr>
          </a:p>
        </p:txBody>
      </p:sp>
      <p:pic>
        <p:nvPicPr>
          <p:cNvPr id="15" name="Image 14"/>
          <p:cNvPicPr/>
          <p:nvPr/>
        </p:nvPicPr>
        <p:blipFill>
          <a:blip r:embed="rId2" cstate="print"/>
          <a:srcRect/>
          <a:stretch>
            <a:fillRect/>
          </a:stretch>
        </p:blipFill>
        <p:spPr bwMode="auto">
          <a:xfrm>
            <a:off x="285720" y="2214554"/>
            <a:ext cx="8643998" cy="4429156"/>
          </a:xfrm>
          <a:prstGeom prst="rect">
            <a:avLst/>
          </a:prstGeom>
          <a:noFill/>
          <a:ln w="9525">
            <a:noFill/>
            <a:miter lim="800000"/>
            <a:headEnd/>
            <a:tailEnd/>
          </a:ln>
        </p:spPr>
      </p:pic>
    </p:spTree>
    <p:extLst>
      <p:ext uri="{BB962C8B-B14F-4D97-AF65-F5344CB8AC3E}">
        <p14:creationId xmlns:p14="http://schemas.microsoft.com/office/powerpoint/2010/main" val="3246738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fr-FR" dirty="0" smtClean="0"/>
              <a:t>Exemple de détergents</a:t>
            </a:r>
            <a:endParaRPr lang="fr-FR" dirty="0"/>
          </a:p>
        </p:txBody>
      </p:sp>
      <p:sp>
        <p:nvSpPr>
          <p:cNvPr id="5" name="Rectangle 4"/>
          <p:cNvSpPr/>
          <p:nvPr/>
        </p:nvSpPr>
        <p:spPr>
          <a:xfrm>
            <a:off x="539552" y="1628800"/>
            <a:ext cx="1944216"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spcAft>
                <a:spcPts val="0"/>
              </a:spcAft>
            </a:pPr>
            <a:r>
              <a:rPr lang="fr-FR" sz="2400" b="1" dirty="0">
                <a:solidFill>
                  <a:srgbClr val="333333"/>
                </a:solidFill>
                <a:latin typeface="Times New Roman"/>
                <a:ea typeface="Times New Roman"/>
                <a:cs typeface="Times New Roman"/>
              </a:rPr>
              <a:t>détergent</a:t>
            </a:r>
            <a:endParaRPr lang="fr-FR" sz="2400" dirty="0">
              <a:latin typeface="Times New Roman"/>
              <a:ea typeface="Times New Roman"/>
            </a:endParaRPr>
          </a:p>
        </p:txBody>
      </p:sp>
      <p:sp>
        <p:nvSpPr>
          <p:cNvPr id="6" name="Rectangle 5"/>
          <p:cNvSpPr/>
          <p:nvPr/>
        </p:nvSpPr>
        <p:spPr>
          <a:xfrm>
            <a:off x="2699792" y="1628800"/>
            <a:ext cx="1944216"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spcAft>
                <a:spcPts val="0"/>
              </a:spcAft>
            </a:pPr>
            <a:r>
              <a:rPr lang="fr-FR" sz="2400" b="1" dirty="0">
                <a:solidFill>
                  <a:srgbClr val="333333"/>
                </a:solidFill>
                <a:latin typeface="Times New Roman"/>
                <a:ea typeface="Times New Roman"/>
                <a:cs typeface="Times New Roman"/>
              </a:rPr>
              <a:t>type</a:t>
            </a:r>
            <a:endParaRPr lang="fr-FR" sz="2400" dirty="0">
              <a:latin typeface="Times New Roman"/>
              <a:ea typeface="Times New Roman"/>
            </a:endParaRPr>
          </a:p>
        </p:txBody>
      </p:sp>
      <p:sp>
        <p:nvSpPr>
          <p:cNvPr id="7" name="Rectangle 6"/>
          <p:cNvSpPr/>
          <p:nvPr/>
        </p:nvSpPr>
        <p:spPr>
          <a:xfrm>
            <a:off x="4860032" y="1628800"/>
            <a:ext cx="345638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ZoneTexte 8"/>
          <p:cNvSpPr txBox="1"/>
          <p:nvPr/>
        </p:nvSpPr>
        <p:spPr>
          <a:xfrm>
            <a:off x="539552" y="2348880"/>
            <a:ext cx="1800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solidFill>
                  <a:srgbClr val="333333"/>
                </a:solidFill>
                <a:latin typeface="Times New Roman"/>
                <a:ea typeface="Times New Roman"/>
                <a:cs typeface="Times New Roman"/>
              </a:rPr>
              <a:t>SDS (sodium </a:t>
            </a:r>
            <a:r>
              <a:rPr lang="fr-FR" dirty="0" err="1" smtClean="0">
                <a:solidFill>
                  <a:srgbClr val="333333"/>
                </a:solidFill>
                <a:latin typeface="Times New Roman"/>
                <a:ea typeface="Times New Roman"/>
                <a:cs typeface="Times New Roman"/>
              </a:rPr>
              <a:t>dodecylsulfate</a:t>
            </a:r>
            <a:r>
              <a:rPr lang="fr-FR" dirty="0" smtClean="0">
                <a:solidFill>
                  <a:srgbClr val="333333"/>
                </a:solidFill>
                <a:latin typeface="Times New Roman"/>
                <a:ea typeface="Times New Roman"/>
                <a:cs typeface="Times New Roman"/>
              </a:rPr>
              <a:t>)</a:t>
            </a:r>
            <a:endParaRPr lang="fr-FR" dirty="0" smtClean="0">
              <a:latin typeface="Times New Roman"/>
              <a:ea typeface="Times New Roman"/>
            </a:endParaRPr>
          </a:p>
        </p:txBody>
      </p:sp>
      <p:sp>
        <p:nvSpPr>
          <p:cNvPr id="12" name="ZoneTexte 11"/>
          <p:cNvSpPr txBox="1"/>
          <p:nvPr/>
        </p:nvSpPr>
        <p:spPr>
          <a:xfrm>
            <a:off x="539552" y="3284984"/>
            <a:ext cx="1800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Aft>
                <a:spcPts val="0"/>
              </a:spcAft>
            </a:pPr>
            <a:r>
              <a:rPr lang="fr-FR" dirty="0" smtClean="0">
                <a:solidFill>
                  <a:srgbClr val="333333"/>
                </a:solidFill>
                <a:latin typeface="Times New Roman"/>
                <a:ea typeface="Times New Roman"/>
                <a:cs typeface="Times New Roman"/>
              </a:rPr>
              <a:t>Sodium </a:t>
            </a:r>
            <a:r>
              <a:rPr lang="fr-FR" dirty="0" err="1" smtClean="0">
                <a:solidFill>
                  <a:srgbClr val="333333"/>
                </a:solidFill>
                <a:latin typeface="Times New Roman"/>
                <a:ea typeface="Times New Roman"/>
                <a:cs typeface="Times New Roman"/>
              </a:rPr>
              <a:t>Deoxycholate</a:t>
            </a:r>
            <a:endParaRPr lang="fr-FR" dirty="0">
              <a:latin typeface="Times New Roman"/>
              <a:ea typeface="Times New Roman"/>
            </a:endParaRPr>
          </a:p>
        </p:txBody>
      </p:sp>
      <p:sp>
        <p:nvSpPr>
          <p:cNvPr id="14" name="ZoneTexte 13"/>
          <p:cNvSpPr txBox="1"/>
          <p:nvPr/>
        </p:nvSpPr>
        <p:spPr>
          <a:xfrm>
            <a:off x="2699792" y="2348880"/>
            <a:ext cx="1800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0"/>
              </a:spcAft>
            </a:pPr>
            <a:r>
              <a:rPr lang="fr-FR" dirty="0" smtClean="0">
                <a:solidFill>
                  <a:srgbClr val="333333"/>
                </a:solidFill>
                <a:latin typeface="Times New Roman"/>
                <a:ea typeface="Times New Roman"/>
                <a:cs typeface="Times New Roman"/>
              </a:rPr>
              <a:t>anionique</a:t>
            </a:r>
            <a:endParaRPr lang="fr-FR" dirty="0">
              <a:latin typeface="Times New Roman"/>
              <a:ea typeface="Times New Roman"/>
            </a:endParaRPr>
          </a:p>
        </p:txBody>
      </p:sp>
      <p:sp>
        <p:nvSpPr>
          <p:cNvPr id="15" name="ZoneTexte 14"/>
          <p:cNvSpPr txBox="1"/>
          <p:nvPr/>
        </p:nvSpPr>
        <p:spPr>
          <a:xfrm>
            <a:off x="539552" y="4293096"/>
            <a:ext cx="180020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spcAft>
                <a:spcPts val="0"/>
              </a:spcAft>
            </a:pPr>
            <a:r>
              <a:rPr lang="fr-FR" dirty="0" err="1">
                <a:solidFill>
                  <a:srgbClr val="333333"/>
                </a:solidFill>
                <a:latin typeface="Times New Roman"/>
                <a:ea typeface="Times New Roman"/>
                <a:cs typeface="Times New Roman"/>
              </a:rPr>
              <a:t>Nonidet</a:t>
            </a:r>
            <a:r>
              <a:rPr lang="fr-FR" dirty="0">
                <a:solidFill>
                  <a:srgbClr val="333333"/>
                </a:solidFill>
                <a:latin typeface="Times New Roman"/>
                <a:ea typeface="Times New Roman"/>
                <a:cs typeface="Times New Roman"/>
              </a:rPr>
              <a:t> P-40 (</a:t>
            </a:r>
            <a:r>
              <a:rPr lang="fr-FR" dirty="0" err="1">
                <a:solidFill>
                  <a:srgbClr val="333333"/>
                </a:solidFill>
                <a:latin typeface="Times New Roman"/>
                <a:ea typeface="Times New Roman"/>
                <a:cs typeface="Times New Roman"/>
              </a:rPr>
              <a:t>octylphenoxypolyethoxyethanol</a:t>
            </a:r>
            <a:r>
              <a:rPr lang="fr-FR" dirty="0">
                <a:solidFill>
                  <a:srgbClr val="333333"/>
                </a:solidFill>
                <a:latin typeface="Times New Roman"/>
                <a:ea typeface="Times New Roman"/>
                <a:cs typeface="Times New Roman"/>
              </a:rPr>
              <a:t>)</a:t>
            </a:r>
          </a:p>
        </p:txBody>
      </p:sp>
      <p:sp>
        <p:nvSpPr>
          <p:cNvPr id="17" name="ZoneTexte 16"/>
          <p:cNvSpPr txBox="1"/>
          <p:nvPr/>
        </p:nvSpPr>
        <p:spPr>
          <a:xfrm>
            <a:off x="4788024" y="3212976"/>
            <a:ext cx="36004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solidFill>
                  <a:srgbClr val="333333"/>
                </a:solidFill>
                <a:latin typeface="Times New Roman"/>
                <a:ea typeface="Times New Roman"/>
                <a:cs typeface="Times New Roman"/>
              </a:rPr>
              <a:t>Rupture des interaction protéines-protéines</a:t>
            </a:r>
          </a:p>
          <a:p>
            <a:r>
              <a:rPr lang="fr-FR" dirty="0" smtClean="0">
                <a:solidFill>
                  <a:srgbClr val="333333"/>
                </a:solidFill>
                <a:latin typeface="Times New Roman"/>
                <a:ea typeface="Times New Roman"/>
                <a:cs typeface="Times New Roman"/>
              </a:rPr>
              <a:t>Solubilisation des protéines</a:t>
            </a:r>
            <a:endParaRPr lang="fr-FR" dirty="0" smtClean="0">
              <a:latin typeface="Times New Roman"/>
              <a:ea typeface="Times New Roman"/>
            </a:endParaRPr>
          </a:p>
        </p:txBody>
      </p:sp>
      <p:sp>
        <p:nvSpPr>
          <p:cNvPr id="18" name="ZoneTexte 17"/>
          <p:cNvSpPr txBox="1"/>
          <p:nvPr/>
        </p:nvSpPr>
        <p:spPr>
          <a:xfrm>
            <a:off x="2699792" y="3284984"/>
            <a:ext cx="18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Aft>
                <a:spcPts val="0"/>
              </a:spcAft>
            </a:pPr>
            <a:r>
              <a:rPr lang="fr-FR" dirty="0" smtClean="0">
                <a:solidFill>
                  <a:srgbClr val="333333"/>
                </a:solidFill>
                <a:latin typeface="Times New Roman"/>
                <a:ea typeface="Times New Roman"/>
                <a:cs typeface="Times New Roman"/>
              </a:rPr>
              <a:t>anionique</a:t>
            </a:r>
            <a:endParaRPr lang="fr-FR" dirty="0">
              <a:latin typeface="Times New Roman"/>
              <a:ea typeface="Times New Roman"/>
            </a:endParaRPr>
          </a:p>
        </p:txBody>
      </p:sp>
      <p:sp>
        <p:nvSpPr>
          <p:cNvPr id="20" name="ZoneTexte 19"/>
          <p:cNvSpPr txBox="1"/>
          <p:nvPr/>
        </p:nvSpPr>
        <p:spPr>
          <a:xfrm>
            <a:off x="4860032" y="2276872"/>
            <a:ext cx="35283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solidFill>
                  <a:srgbClr val="333333"/>
                </a:solidFill>
                <a:latin typeface="Times New Roman"/>
                <a:ea typeface="Times New Roman"/>
                <a:cs typeface="Times New Roman"/>
              </a:rPr>
              <a:t>Destruction de la membrane</a:t>
            </a:r>
          </a:p>
          <a:p>
            <a:r>
              <a:rPr lang="fr-FR" dirty="0" smtClean="0">
                <a:solidFill>
                  <a:srgbClr val="333333"/>
                </a:solidFill>
                <a:latin typeface="Times New Roman"/>
                <a:ea typeface="Times New Roman"/>
                <a:cs typeface="Times New Roman"/>
              </a:rPr>
              <a:t>Dénature les protéines</a:t>
            </a:r>
          </a:p>
        </p:txBody>
      </p:sp>
      <p:sp>
        <p:nvSpPr>
          <p:cNvPr id="21" name="ZoneTexte 20"/>
          <p:cNvSpPr txBox="1"/>
          <p:nvPr/>
        </p:nvSpPr>
        <p:spPr>
          <a:xfrm>
            <a:off x="2699792" y="4293096"/>
            <a:ext cx="18002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spcAft>
                <a:spcPts val="0"/>
              </a:spcAft>
            </a:pPr>
            <a:r>
              <a:rPr lang="fr-FR" dirty="0">
                <a:solidFill>
                  <a:srgbClr val="333333"/>
                </a:solidFill>
                <a:latin typeface="Times New Roman"/>
                <a:ea typeface="Times New Roman"/>
                <a:cs typeface="Times New Roman"/>
              </a:rPr>
              <a:t>Non ionique</a:t>
            </a:r>
            <a:endParaRPr lang="fr-FR" dirty="0">
              <a:latin typeface="Times New Roman"/>
              <a:ea typeface="Times New Roman"/>
            </a:endParaRPr>
          </a:p>
        </p:txBody>
      </p:sp>
      <p:sp>
        <p:nvSpPr>
          <p:cNvPr id="22" name="ZoneTexte 21"/>
          <p:cNvSpPr txBox="1"/>
          <p:nvPr/>
        </p:nvSpPr>
        <p:spPr>
          <a:xfrm>
            <a:off x="4788024" y="4293096"/>
            <a:ext cx="4104456"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spcAft>
                <a:spcPts val="0"/>
              </a:spcAft>
            </a:pPr>
            <a:r>
              <a:rPr lang="fr-FR" dirty="0" smtClean="0">
                <a:solidFill>
                  <a:srgbClr val="333333"/>
                </a:solidFill>
                <a:latin typeface="Times New Roman"/>
                <a:ea typeface="Times New Roman"/>
                <a:cs typeface="Times New Roman"/>
              </a:rPr>
              <a:t>Tensioactif </a:t>
            </a:r>
            <a:r>
              <a:rPr lang="fr-FR" dirty="0">
                <a:solidFill>
                  <a:srgbClr val="333333"/>
                </a:solidFill>
                <a:latin typeface="Times New Roman"/>
                <a:ea typeface="Times New Roman"/>
                <a:cs typeface="Times New Roman"/>
              </a:rPr>
              <a:t>doux </a:t>
            </a:r>
            <a:r>
              <a:rPr lang="fr-FR" dirty="0" smtClean="0">
                <a:solidFill>
                  <a:srgbClr val="333333"/>
                </a:solidFill>
                <a:latin typeface="Times New Roman"/>
                <a:ea typeface="Times New Roman"/>
                <a:cs typeface="Times New Roman"/>
              </a:rPr>
              <a:t>, </a:t>
            </a:r>
            <a:r>
              <a:rPr lang="fr-FR" u="sng" dirty="0" smtClean="0">
                <a:solidFill>
                  <a:srgbClr val="333333"/>
                </a:solidFill>
                <a:latin typeface="Times New Roman"/>
                <a:ea typeface="Times New Roman"/>
                <a:cs typeface="Times New Roman"/>
              </a:rPr>
              <a:t>qui n'a pas la résistance à émulsifier les </a:t>
            </a:r>
            <a:r>
              <a:rPr lang="fr-FR" u="sng" dirty="0" smtClean="0">
                <a:solidFill>
                  <a:srgbClr val="FF0000"/>
                </a:solidFill>
                <a:latin typeface="Times New Roman"/>
                <a:ea typeface="Times New Roman"/>
                <a:cs typeface="Times New Roman"/>
              </a:rPr>
              <a:t>membranes nucléaires</a:t>
            </a:r>
            <a:r>
              <a:rPr lang="fr-FR" dirty="0" smtClean="0">
                <a:solidFill>
                  <a:srgbClr val="333333"/>
                </a:solidFill>
                <a:latin typeface="Times New Roman"/>
                <a:ea typeface="Times New Roman"/>
                <a:cs typeface="Times New Roman"/>
              </a:rPr>
              <a:t>. </a:t>
            </a:r>
          </a:p>
          <a:p>
            <a:pPr>
              <a:spcAft>
                <a:spcPts val="0"/>
              </a:spcAft>
            </a:pPr>
            <a:r>
              <a:rPr lang="fr-FR" dirty="0" smtClean="0">
                <a:solidFill>
                  <a:srgbClr val="333333"/>
                </a:solidFill>
                <a:latin typeface="Times New Roman"/>
                <a:ea typeface="Times New Roman"/>
                <a:cs typeface="Times New Roman"/>
              </a:rPr>
              <a:t>- utile </a:t>
            </a:r>
            <a:r>
              <a:rPr lang="fr-FR" dirty="0">
                <a:solidFill>
                  <a:srgbClr val="333333"/>
                </a:solidFill>
                <a:latin typeface="Times New Roman"/>
                <a:ea typeface="Times New Roman"/>
                <a:cs typeface="Times New Roman"/>
              </a:rPr>
              <a:t>pour détruire les </a:t>
            </a:r>
            <a:r>
              <a:rPr lang="fr-FR" dirty="0">
                <a:solidFill>
                  <a:srgbClr val="002060"/>
                </a:solidFill>
                <a:latin typeface="Times New Roman"/>
                <a:ea typeface="Times New Roman"/>
                <a:cs typeface="Times New Roman"/>
              </a:rPr>
              <a:t>membranes cytoplasmiques </a:t>
            </a:r>
            <a:r>
              <a:rPr lang="fr-FR" dirty="0">
                <a:solidFill>
                  <a:srgbClr val="333333"/>
                </a:solidFill>
                <a:latin typeface="Times New Roman"/>
                <a:ea typeface="Times New Roman"/>
                <a:cs typeface="Times New Roman"/>
              </a:rPr>
              <a:t>des cellules de </a:t>
            </a:r>
            <a:r>
              <a:rPr lang="fr-FR" dirty="0" smtClean="0">
                <a:solidFill>
                  <a:srgbClr val="333333"/>
                </a:solidFill>
                <a:latin typeface="Times New Roman"/>
                <a:ea typeface="Times New Roman"/>
                <a:cs typeface="Times New Roman"/>
              </a:rPr>
              <a:t>cultures.</a:t>
            </a:r>
          </a:p>
          <a:p>
            <a:pPr>
              <a:spcAft>
                <a:spcPts val="0"/>
              </a:spcAft>
            </a:pPr>
            <a:r>
              <a:rPr lang="fr-FR" dirty="0" smtClean="0">
                <a:solidFill>
                  <a:srgbClr val="333333"/>
                </a:solidFill>
                <a:latin typeface="Times New Roman"/>
                <a:ea typeface="Times New Roman"/>
                <a:cs typeface="Times New Roman"/>
              </a:rPr>
              <a:t> - il </a:t>
            </a:r>
            <a:r>
              <a:rPr lang="fr-FR" dirty="0">
                <a:solidFill>
                  <a:srgbClr val="333333"/>
                </a:solidFill>
                <a:latin typeface="Times New Roman"/>
                <a:ea typeface="Times New Roman"/>
                <a:cs typeface="Times New Roman"/>
              </a:rPr>
              <a:t>peut être utilisé pour la récolte des protéines </a:t>
            </a:r>
            <a:r>
              <a:rPr lang="fr-FR" dirty="0" smtClean="0">
                <a:solidFill>
                  <a:srgbClr val="333333"/>
                </a:solidFill>
                <a:latin typeface="Times New Roman"/>
                <a:ea typeface="Times New Roman"/>
                <a:cs typeface="Times New Roman"/>
              </a:rPr>
              <a:t>cytoplasmiques.</a:t>
            </a:r>
            <a:endParaRPr lang="fr-FR" dirty="0">
              <a:latin typeface="Times New Roman"/>
              <a:ea typeface="Times New Roman"/>
            </a:endParaRPr>
          </a:p>
        </p:txBody>
      </p:sp>
      <p:sp>
        <p:nvSpPr>
          <p:cNvPr id="23" name="Rectangle 22"/>
          <p:cNvSpPr/>
          <p:nvPr/>
        </p:nvSpPr>
        <p:spPr>
          <a:xfrm>
            <a:off x="4932040" y="1700808"/>
            <a:ext cx="2268570" cy="461665"/>
          </a:xfrm>
          <a:prstGeom prst="rect">
            <a:avLst/>
          </a:prstGeom>
        </p:spPr>
        <p:txBody>
          <a:bodyPr wrap="none">
            <a:spAutoFit/>
          </a:bodyPr>
          <a:lstStyle/>
          <a:p>
            <a:pPr>
              <a:spcAft>
                <a:spcPts val="0"/>
              </a:spcAft>
            </a:pPr>
            <a:r>
              <a:rPr lang="fr-FR" sz="2400" b="1" dirty="0">
                <a:solidFill>
                  <a:srgbClr val="333333"/>
                </a:solidFill>
                <a:latin typeface="Times New Roman"/>
                <a:ea typeface="Times New Roman"/>
                <a:cs typeface="Times New Roman"/>
              </a:rPr>
              <a:t>caractéristiques</a:t>
            </a:r>
            <a:endParaRPr lang="fr-FR" sz="2400" dirty="0">
              <a:latin typeface="Times New Roman"/>
              <a:ea typeface="Times New Roman"/>
            </a:endParaRPr>
          </a:p>
        </p:txBody>
      </p:sp>
    </p:spTree>
    <p:extLst>
      <p:ext uri="{BB962C8B-B14F-4D97-AF65-F5344CB8AC3E}">
        <p14:creationId xmlns:p14="http://schemas.microsoft.com/office/powerpoint/2010/main" val="1471021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285860"/>
            <a:ext cx="8358214" cy="1938992"/>
          </a:xfrm>
          <a:prstGeom prst="rect">
            <a:avLst/>
          </a:prstGeom>
        </p:spPr>
        <p:txBody>
          <a:bodyPr wrap="square">
            <a:spAutoFit/>
          </a:bodyPr>
          <a:lstStyle/>
          <a:p>
            <a:r>
              <a:rPr lang="fr-FR" sz="2400" b="1" dirty="0" smtClean="0"/>
              <a:t>La centrifugation différentielle est un</a:t>
            </a:r>
            <a:r>
              <a:rPr lang="fr-FR" sz="2400" b="1" dirty="0" smtClean="0">
                <a:solidFill>
                  <a:srgbClr val="FF0000"/>
                </a:solidFill>
              </a:rPr>
              <a:t> procédé de séparation </a:t>
            </a:r>
            <a:r>
              <a:rPr lang="fr-FR" sz="2400" b="1" dirty="0" smtClean="0"/>
              <a:t> des composés de l’homogénat en fonction de leur différence de </a:t>
            </a:r>
            <a:r>
              <a:rPr lang="fr-FR" sz="2400" b="1" dirty="0" smtClean="0">
                <a:solidFill>
                  <a:srgbClr val="FF0000"/>
                </a:solidFill>
              </a:rPr>
              <a:t>densité</a:t>
            </a:r>
            <a:r>
              <a:rPr lang="fr-FR" sz="2400" b="1" dirty="0" smtClean="0"/>
              <a:t> en les soumettant à </a:t>
            </a:r>
            <a:r>
              <a:rPr lang="fr-FR" sz="2400" b="1" dirty="0" smtClean="0">
                <a:solidFill>
                  <a:srgbClr val="FF0000"/>
                </a:solidFill>
              </a:rPr>
              <a:t>une force centrifuge </a:t>
            </a:r>
          </a:p>
          <a:p>
            <a:r>
              <a:rPr lang="fr-FR" sz="2400" b="1" dirty="0" smtClean="0"/>
              <a:t> Pour cela on centrifuge l’homogénat à </a:t>
            </a:r>
            <a:r>
              <a:rPr lang="fr-FR" sz="2400" b="1" dirty="0" smtClean="0">
                <a:solidFill>
                  <a:srgbClr val="FF0000"/>
                </a:solidFill>
              </a:rPr>
              <a:t>différentes vitesses</a:t>
            </a:r>
            <a:r>
              <a:rPr lang="fr-FR" sz="2400" b="1" dirty="0" smtClean="0"/>
              <a:t> ; à chaque vitesse, différents organites se déposent dans le culot .</a:t>
            </a:r>
          </a:p>
        </p:txBody>
      </p:sp>
      <p:sp>
        <p:nvSpPr>
          <p:cNvPr id="3" name="ZoneTexte 2"/>
          <p:cNvSpPr txBox="1"/>
          <p:nvPr/>
        </p:nvSpPr>
        <p:spPr>
          <a:xfrm>
            <a:off x="642910" y="1268760"/>
            <a:ext cx="6929486"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800" dirty="0" smtClean="0"/>
              <a:t> </a:t>
            </a:r>
            <a:endParaRPr lang="fr-FR" sz="2800" dirty="0"/>
          </a:p>
        </p:txBody>
      </p:sp>
      <p:sp>
        <p:nvSpPr>
          <p:cNvPr id="4" name="Rectangle 3"/>
          <p:cNvSpPr/>
          <p:nvPr/>
        </p:nvSpPr>
        <p:spPr>
          <a:xfrm>
            <a:off x="662936" y="314653"/>
            <a:ext cx="7437456" cy="461665"/>
          </a:xfrm>
          <a:prstGeom prst="rect">
            <a:avLst/>
          </a:prstGeom>
          <a:solidFill>
            <a:schemeClr val="bg1"/>
          </a:solidFill>
        </p:spPr>
        <p:txBody>
          <a:bodyPr wrap="square">
            <a:spAutoFit/>
          </a:bodyPr>
          <a:lstStyle/>
          <a:p>
            <a:endParaRPr lang="fr-FR" sz="2400" b="1" dirty="0"/>
          </a:p>
        </p:txBody>
      </p:sp>
      <p:sp>
        <p:nvSpPr>
          <p:cNvPr id="7" name="ZoneTexte 6"/>
          <p:cNvSpPr txBox="1"/>
          <p:nvPr/>
        </p:nvSpPr>
        <p:spPr>
          <a:xfrm>
            <a:off x="1000100" y="642918"/>
            <a:ext cx="4857784" cy="461665"/>
          </a:xfrm>
          <a:prstGeom prst="rect">
            <a:avLst/>
          </a:prstGeom>
          <a:solidFill>
            <a:schemeClr val="bg1">
              <a:lumMod val="95000"/>
            </a:schemeClr>
          </a:solidFill>
        </p:spPr>
        <p:txBody>
          <a:bodyPr wrap="square" rtlCol="0">
            <a:spAutoFit/>
          </a:bodyPr>
          <a:lstStyle/>
          <a:p>
            <a:r>
              <a:rPr lang="fr-FR" sz="2400" b="1" dirty="0" smtClean="0">
                <a:solidFill>
                  <a:srgbClr val="FF0000"/>
                </a:solidFill>
              </a:rPr>
              <a:t>2 </a:t>
            </a:r>
            <a:r>
              <a:rPr lang="fr-FR" sz="2400" b="1" dirty="0" smtClean="0"/>
              <a:t>– </a:t>
            </a:r>
            <a:r>
              <a:rPr lang="fr-FR" sz="2400" b="1" dirty="0" smtClean="0">
                <a:solidFill>
                  <a:srgbClr val="002060"/>
                </a:solidFill>
              </a:rPr>
              <a:t>L ’Ultracentrifugation cellulaire</a:t>
            </a:r>
            <a:endParaRPr lang="fr-FR" sz="2400" b="1" dirty="0">
              <a:solidFill>
                <a:srgbClr val="002060"/>
              </a:solidFill>
            </a:endParaRPr>
          </a:p>
        </p:txBody>
      </p:sp>
      <p:sp>
        <p:nvSpPr>
          <p:cNvPr id="5" name="Rectangle 4"/>
          <p:cNvSpPr/>
          <p:nvPr/>
        </p:nvSpPr>
        <p:spPr>
          <a:xfrm>
            <a:off x="912472" y="5332554"/>
            <a:ext cx="7252658" cy="461665"/>
          </a:xfrm>
          <a:prstGeom prst="rect">
            <a:avLst/>
          </a:prstGeom>
        </p:spPr>
        <p:txBody>
          <a:bodyPr wrap="square">
            <a:spAutoFit/>
          </a:bodyPr>
          <a:lstStyle/>
          <a:p>
            <a:r>
              <a:rPr lang="fr-FR" sz="2400" b="1" dirty="0" smtClean="0"/>
              <a:t> </a:t>
            </a:r>
            <a:endParaRPr lang="fr-FR" sz="2400" b="1" dirty="0">
              <a:solidFill>
                <a:srgbClr val="FF0000"/>
              </a:solidFill>
            </a:endParaRPr>
          </a:p>
        </p:txBody>
      </p:sp>
      <p:sp>
        <p:nvSpPr>
          <p:cNvPr id="6" name="Rectangle 5"/>
          <p:cNvSpPr/>
          <p:nvPr/>
        </p:nvSpPr>
        <p:spPr>
          <a:xfrm>
            <a:off x="857224" y="3571876"/>
            <a:ext cx="8072494" cy="830997"/>
          </a:xfrm>
          <a:prstGeom prst="rect">
            <a:avLst/>
          </a:prstGeom>
        </p:spPr>
        <p:txBody>
          <a:bodyPr wrap="square">
            <a:spAutoFit/>
          </a:bodyPr>
          <a:lstStyle/>
          <a:p>
            <a:r>
              <a:rPr lang="fr-FR" sz="2400" b="1" dirty="0"/>
              <a:t>La </a:t>
            </a:r>
            <a:r>
              <a:rPr lang="fr-FR" sz="2400" b="1" dirty="0">
                <a:solidFill>
                  <a:srgbClr val="FF0000"/>
                </a:solidFill>
              </a:rPr>
              <a:t>vitesse de sédimentation </a:t>
            </a:r>
            <a:r>
              <a:rPr lang="fr-FR" sz="2400" b="1" dirty="0"/>
              <a:t>est définie par le </a:t>
            </a:r>
            <a:r>
              <a:rPr lang="fr-FR" sz="2400" b="1" dirty="0">
                <a:solidFill>
                  <a:srgbClr val="FF0000"/>
                </a:solidFill>
              </a:rPr>
              <a:t>coefficient de sédimentation en unité Svedberg (S).</a:t>
            </a:r>
          </a:p>
        </p:txBody>
      </p:sp>
    </p:spTree>
    <p:extLst>
      <p:ext uri="{BB962C8B-B14F-4D97-AF65-F5344CB8AC3E}">
        <p14:creationId xmlns:p14="http://schemas.microsoft.com/office/powerpoint/2010/main" val="2370793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85786" y="1268760"/>
            <a:ext cx="7000924"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    </a:t>
            </a:r>
            <a:endParaRPr lang="fr-FR" sz="2800" b="1" dirty="0"/>
          </a:p>
        </p:txBody>
      </p:sp>
      <p:sp>
        <p:nvSpPr>
          <p:cNvPr id="8" name="ZoneTexte 7"/>
          <p:cNvSpPr txBox="1"/>
          <p:nvPr/>
        </p:nvSpPr>
        <p:spPr>
          <a:xfrm>
            <a:off x="642910" y="1857364"/>
            <a:ext cx="8286808" cy="1200329"/>
          </a:xfrm>
          <a:prstGeom prst="rect">
            <a:avLst/>
          </a:prstGeom>
          <a:noFill/>
        </p:spPr>
        <p:txBody>
          <a:bodyPr wrap="square" rtlCol="0">
            <a:spAutoFit/>
          </a:bodyPr>
          <a:lstStyle/>
          <a:p>
            <a:r>
              <a:rPr lang="fr-FR" sz="2400" b="1" dirty="0" smtClean="0"/>
              <a:t>Elle est  constituée d’un </a:t>
            </a:r>
            <a:r>
              <a:rPr lang="fr-FR" sz="2400" b="1" dirty="0" smtClean="0">
                <a:solidFill>
                  <a:srgbClr val="FF0000"/>
                </a:solidFill>
              </a:rPr>
              <a:t>axe </a:t>
            </a:r>
            <a:r>
              <a:rPr lang="fr-FR" sz="2400" b="1" dirty="0" smtClean="0"/>
              <a:t>portant un </a:t>
            </a:r>
            <a:r>
              <a:rPr lang="fr-FR" sz="2400" b="1" dirty="0" smtClean="0">
                <a:solidFill>
                  <a:srgbClr val="FF0000"/>
                </a:solidFill>
              </a:rPr>
              <a:t>rotor spécial</a:t>
            </a:r>
            <a:r>
              <a:rPr lang="fr-FR" sz="2400" b="1" dirty="0" smtClean="0">
                <a:solidFill>
                  <a:srgbClr val="C00000"/>
                </a:solidFill>
              </a:rPr>
              <a:t> </a:t>
            </a:r>
            <a:r>
              <a:rPr lang="fr-FR" sz="2400" b="1" dirty="0" smtClean="0"/>
              <a:t>. Le rotor porte des emplacements</a:t>
            </a:r>
            <a:r>
              <a:rPr lang="fr-FR" sz="2400" b="1" dirty="0" smtClean="0">
                <a:solidFill>
                  <a:srgbClr val="C00000"/>
                </a:solidFill>
              </a:rPr>
              <a:t> </a:t>
            </a:r>
            <a:r>
              <a:rPr lang="fr-FR" sz="2400" b="1" dirty="0" smtClean="0"/>
              <a:t>qui peuvent recevoir des </a:t>
            </a:r>
            <a:r>
              <a:rPr lang="fr-FR" sz="2400" b="1" dirty="0" smtClean="0">
                <a:solidFill>
                  <a:srgbClr val="FF0000"/>
                </a:solidFill>
              </a:rPr>
              <a:t>tubes</a:t>
            </a:r>
            <a:r>
              <a:rPr lang="fr-FR" sz="2400" b="1" dirty="0" smtClean="0">
                <a:solidFill>
                  <a:srgbClr val="C00000"/>
                </a:solidFill>
              </a:rPr>
              <a:t> </a:t>
            </a:r>
            <a:r>
              <a:rPr lang="fr-FR" sz="2400" b="1" dirty="0" smtClean="0"/>
              <a:t>contenants les </a:t>
            </a:r>
            <a:r>
              <a:rPr lang="fr-FR" sz="2400" b="1" dirty="0" smtClean="0">
                <a:solidFill>
                  <a:srgbClr val="FF0000"/>
                </a:solidFill>
              </a:rPr>
              <a:t>préparations biologiques</a:t>
            </a:r>
            <a:endParaRPr lang="fr-FR" sz="2400" b="1" dirty="0">
              <a:solidFill>
                <a:srgbClr val="FF0000"/>
              </a:solidFill>
            </a:endParaRPr>
          </a:p>
        </p:txBody>
      </p:sp>
      <p:sp>
        <p:nvSpPr>
          <p:cNvPr id="9" name="ZoneTexte 8"/>
          <p:cNvSpPr txBox="1"/>
          <p:nvPr/>
        </p:nvSpPr>
        <p:spPr>
          <a:xfrm flipV="1">
            <a:off x="7858148" y="1013379"/>
            <a:ext cx="1285852" cy="584775"/>
          </a:xfrm>
          <a:prstGeom prst="rect">
            <a:avLst/>
          </a:prstGeom>
          <a:noFill/>
        </p:spPr>
        <p:txBody>
          <a:bodyPr wrap="square" rtlCol="0">
            <a:spAutoFit/>
          </a:bodyPr>
          <a:lstStyle/>
          <a:p>
            <a:r>
              <a:rPr lang="fr-FR" sz="3200" b="1" dirty="0" smtClean="0">
                <a:solidFill>
                  <a:srgbClr val="C00000"/>
                </a:solidFill>
              </a:rPr>
              <a:t> </a:t>
            </a:r>
            <a:endParaRPr lang="fr-FR" sz="3200" b="1" dirty="0">
              <a:solidFill>
                <a:srgbClr val="C00000"/>
              </a:solidFill>
            </a:endParaRPr>
          </a:p>
        </p:txBody>
      </p:sp>
      <p:sp>
        <p:nvSpPr>
          <p:cNvPr id="15" name="ZoneTexte 14"/>
          <p:cNvSpPr txBox="1"/>
          <p:nvPr/>
        </p:nvSpPr>
        <p:spPr>
          <a:xfrm>
            <a:off x="5000628" y="2629789"/>
            <a:ext cx="1000132" cy="461665"/>
          </a:xfrm>
          <a:prstGeom prst="rect">
            <a:avLst/>
          </a:prstGeom>
          <a:noFill/>
        </p:spPr>
        <p:txBody>
          <a:bodyPr wrap="square" rtlCol="0">
            <a:spAutoFit/>
          </a:bodyPr>
          <a:lstStyle/>
          <a:p>
            <a:r>
              <a:rPr lang="fr-FR" sz="2400" b="1" dirty="0" smtClean="0"/>
              <a:t>  </a:t>
            </a:r>
            <a:endParaRPr lang="fr-FR" sz="2400" b="1" dirty="0"/>
          </a:p>
        </p:txBody>
      </p:sp>
      <p:sp>
        <p:nvSpPr>
          <p:cNvPr id="12" name="Rectangle 11"/>
          <p:cNvSpPr/>
          <p:nvPr/>
        </p:nvSpPr>
        <p:spPr>
          <a:xfrm>
            <a:off x="678629" y="140282"/>
            <a:ext cx="7215238" cy="461665"/>
          </a:xfrm>
          <a:prstGeom prst="rect">
            <a:avLst/>
          </a:prstGeom>
          <a:solidFill>
            <a:schemeClr val="bg1"/>
          </a:solidFill>
        </p:spPr>
        <p:txBody>
          <a:bodyPr wrap="square">
            <a:spAutoFit/>
          </a:bodyPr>
          <a:lstStyle/>
          <a:p>
            <a:endParaRPr lang="fr-FR" sz="2400" b="1" dirty="0"/>
          </a:p>
        </p:txBody>
      </p:sp>
      <p:sp>
        <p:nvSpPr>
          <p:cNvPr id="16" name="ZoneTexte 15"/>
          <p:cNvSpPr txBox="1"/>
          <p:nvPr/>
        </p:nvSpPr>
        <p:spPr>
          <a:xfrm>
            <a:off x="4716016" y="5157192"/>
            <a:ext cx="936104" cy="461665"/>
          </a:xfrm>
          <a:prstGeom prst="rect">
            <a:avLst/>
          </a:prstGeom>
          <a:noFill/>
        </p:spPr>
        <p:txBody>
          <a:bodyPr wrap="square" rtlCol="0">
            <a:spAutoFit/>
          </a:bodyPr>
          <a:lstStyle/>
          <a:p>
            <a:endParaRPr lang="fr-FR" sz="2400" b="1" dirty="0"/>
          </a:p>
        </p:txBody>
      </p:sp>
      <p:sp>
        <p:nvSpPr>
          <p:cNvPr id="3" name="ZoneTexte 2"/>
          <p:cNvSpPr txBox="1"/>
          <p:nvPr/>
        </p:nvSpPr>
        <p:spPr>
          <a:xfrm>
            <a:off x="1785918" y="285728"/>
            <a:ext cx="5857916" cy="523220"/>
          </a:xfrm>
          <a:prstGeom prst="rect">
            <a:avLst/>
          </a:prstGeom>
          <a:solidFill>
            <a:schemeClr val="bg1">
              <a:lumMod val="95000"/>
            </a:schemeClr>
          </a:solidFill>
        </p:spPr>
        <p:txBody>
          <a:bodyPr wrap="square" rtlCol="0">
            <a:spAutoFit/>
          </a:bodyPr>
          <a:lstStyle/>
          <a:p>
            <a:r>
              <a:rPr lang="fr-FR" sz="2800" b="1" dirty="0" smtClean="0">
                <a:solidFill>
                  <a:srgbClr val="002060"/>
                </a:solidFill>
              </a:rPr>
              <a:t>La centrifugeuse  et  centrifugation</a:t>
            </a:r>
            <a:endParaRPr lang="fr-FR" sz="2800" b="1" dirty="0">
              <a:solidFill>
                <a:srgbClr val="002060"/>
              </a:solidFill>
            </a:endParaRPr>
          </a:p>
        </p:txBody>
      </p:sp>
      <p:sp>
        <p:nvSpPr>
          <p:cNvPr id="2" name="Rectangle 1"/>
          <p:cNvSpPr/>
          <p:nvPr/>
        </p:nvSpPr>
        <p:spPr>
          <a:xfrm>
            <a:off x="571472" y="928670"/>
            <a:ext cx="7793628" cy="830997"/>
          </a:xfrm>
          <a:prstGeom prst="rect">
            <a:avLst/>
          </a:prstGeom>
        </p:spPr>
        <p:txBody>
          <a:bodyPr wrap="square">
            <a:spAutoFit/>
          </a:bodyPr>
          <a:lstStyle/>
          <a:p>
            <a:r>
              <a:rPr lang="fr-FR" sz="2400" b="1" dirty="0"/>
              <a:t>L’appareil utilisé est une </a:t>
            </a:r>
            <a:r>
              <a:rPr lang="fr-FR" sz="2400" b="1" dirty="0">
                <a:solidFill>
                  <a:srgbClr val="FF0000"/>
                </a:solidFill>
              </a:rPr>
              <a:t>machine tournante </a:t>
            </a:r>
            <a:r>
              <a:rPr lang="fr-FR" sz="2400" b="1" dirty="0"/>
              <a:t>à grande vitesse nommée  </a:t>
            </a:r>
            <a:r>
              <a:rPr lang="fr-FR" sz="2400" b="1" dirty="0">
                <a:solidFill>
                  <a:srgbClr val="FF0000"/>
                </a:solidFill>
              </a:rPr>
              <a:t>centrifugeuse </a:t>
            </a:r>
          </a:p>
        </p:txBody>
      </p:sp>
      <p:pic>
        <p:nvPicPr>
          <p:cNvPr id="4" name="Image 3"/>
          <p:cNvPicPr>
            <a:picLocks noChangeAspect="1"/>
          </p:cNvPicPr>
          <p:nvPr/>
        </p:nvPicPr>
        <p:blipFill>
          <a:blip r:embed="rId2"/>
          <a:stretch>
            <a:fillRect/>
          </a:stretch>
        </p:blipFill>
        <p:spPr>
          <a:xfrm>
            <a:off x="857224" y="3286124"/>
            <a:ext cx="3655939" cy="3071834"/>
          </a:xfrm>
          <a:prstGeom prst="rect">
            <a:avLst/>
          </a:prstGeom>
        </p:spPr>
      </p:pic>
      <p:pic>
        <p:nvPicPr>
          <p:cNvPr id="6" name="Image 5"/>
          <p:cNvPicPr>
            <a:picLocks noChangeAspect="1"/>
          </p:cNvPicPr>
          <p:nvPr/>
        </p:nvPicPr>
        <p:blipFill>
          <a:blip r:embed="rId3"/>
          <a:stretch>
            <a:fillRect/>
          </a:stretch>
        </p:blipFill>
        <p:spPr>
          <a:xfrm>
            <a:off x="5357818" y="3643314"/>
            <a:ext cx="2823340" cy="2779711"/>
          </a:xfrm>
          <a:prstGeom prst="rect">
            <a:avLst/>
          </a:prstGeom>
        </p:spPr>
      </p:pic>
      <p:sp>
        <p:nvSpPr>
          <p:cNvPr id="7" name="Rectangle 6"/>
          <p:cNvSpPr/>
          <p:nvPr/>
        </p:nvSpPr>
        <p:spPr>
          <a:xfrm>
            <a:off x="7367867" y="5877272"/>
            <a:ext cx="896015" cy="461665"/>
          </a:xfrm>
          <a:prstGeom prst="rect">
            <a:avLst/>
          </a:prstGeom>
          <a:solidFill>
            <a:srgbClr val="FFFF00"/>
          </a:solidFill>
        </p:spPr>
        <p:txBody>
          <a:bodyPr wrap="none">
            <a:spAutoFit/>
          </a:bodyPr>
          <a:lstStyle/>
          <a:p>
            <a:r>
              <a:rPr lang="fr-FR" sz="2400" b="1" dirty="0"/>
              <a:t>Rotor</a:t>
            </a:r>
          </a:p>
        </p:txBody>
      </p:sp>
      <p:sp>
        <p:nvSpPr>
          <p:cNvPr id="10" name="ZoneTexte 9"/>
          <p:cNvSpPr txBox="1"/>
          <p:nvPr/>
        </p:nvSpPr>
        <p:spPr>
          <a:xfrm>
            <a:off x="5072066" y="4071942"/>
            <a:ext cx="816692" cy="461665"/>
          </a:xfrm>
          <a:prstGeom prst="rect">
            <a:avLst/>
          </a:prstGeom>
          <a:solidFill>
            <a:srgbClr val="FFFF00"/>
          </a:solidFill>
        </p:spPr>
        <p:txBody>
          <a:bodyPr wrap="square" rtlCol="0">
            <a:spAutoFit/>
          </a:bodyPr>
          <a:lstStyle/>
          <a:p>
            <a:r>
              <a:rPr lang="fr-FR" sz="2400" b="1" dirty="0" smtClean="0"/>
              <a:t>Axe </a:t>
            </a:r>
            <a:endParaRPr lang="fr-FR" sz="2400" b="1" dirty="0"/>
          </a:p>
        </p:txBody>
      </p:sp>
      <p:sp>
        <p:nvSpPr>
          <p:cNvPr id="13" name="Flèche droite 12"/>
          <p:cNvSpPr/>
          <p:nvPr/>
        </p:nvSpPr>
        <p:spPr>
          <a:xfrm>
            <a:off x="5929322" y="4214818"/>
            <a:ext cx="947504" cy="45719"/>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5786446" y="3071810"/>
            <a:ext cx="1071570" cy="7143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76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1571612"/>
            <a:ext cx="6357982"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3600" dirty="0" smtClean="0"/>
              <a:t>   </a:t>
            </a:r>
            <a:r>
              <a:rPr lang="fr-FR" sz="2400" b="1" dirty="0" smtClean="0"/>
              <a:t> </a:t>
            </a:r>
            <a:endParaRPr lang="fr-FR" sz="2400" b="1" dirty="0"/>
          </a:p>
        </p:txBody>
      </p:sp>
      <p:sp>
        <p:nvSpPr>
          <p:cNvPr id="6" name="ZoneTexte 5"/>
          <p:cNvSpPr txBox="1"/>
          <p:nvPr/>
        </p:nvSpPr>
        <p:spPr>
          <a:xfrm>
            <a:off x="857224" y="428604"/>
            <a:ext cx="6643734" cy="461665"/>
          </a:xfrm>
          <a:prstGeom prst="rect">
            <a:avLst/>
          </a:prstGeom>
          <a:solidFill>
            <a:schemeClr val="bg1">
              <a:lumMod val="95000"/>
            </a:schemeClr>
          </a:solidFill>
        </p:spPr>
        <p:txBody>
          <a:bodyPr wrap="square" rtlCol="0">
            <a:spAutoFit/>
          </a:bodyPr>
          <a:lstStyle/>
          <a:p>
            <a:r>
              <a:rPr lang="fr-FR" b="1" dirty="0" smtClean="0">
                <a:solidFill>
                  <a:srgbClr val="FF0000"/>
                </a:solidFill>
              </a:rPr>
              <a:t> </a:t>
            </a:r>
            <a:r>
              <a:rPr lang="fr-FR" sz="2400" b="1" dirty="0" smtClean="0">
                <a:solidFill>
                  <a:srgbClr val="FF0000"/>
                </a:solidFill>
              </a:rPr>
              <a:t>2 -1  - </a:t>
            </a:r>
            <a:r>
              <a:rPr lang="fr-FR" sz="2400" b="1" u="sng" dirty="0" smtClean="0">
                <a:solidFill>
                  <a:srgbClr val="002060"/>
                </a:solidFill>
              </a:rPr>
              <a:t>La  centrifugation  différentielle</a:t>
            </a:r>
            <a:endParaRPr lang="fr-FR" sz="2400" b="1" u="sng" dirty="0">
              <a:solidFill>
                <a:srgbClr val="002060"/>
              </a:solidFill>
            </a:endParaRPr>
          </a:p>
        </p:txBody>
      </p:sp>
      <p:sp>
        <p:nvSpPr>
          <p:cNvPr id="7" name="ZoneTexte 6"/>
          <p:cNvSpPr txBox="1"/>
          <p:nvPr/>
        </p:nvSpPr>
        <p:spPr>
          <a:xfrm>
            <a:off x="500034" y="1000108"/>
            <a:ext cx="8643966" cy="830997"/>
          </a:xfrm>
          <a:prstGeom prst="rect">
            <a:avLst/>
          </a:prstGeom>
          <a:noFill/>
        </p:spPr>
        <p:txBody>
          <a:bodyPr wrap="square" rtlCol="0">
            <a:spAutoFit/>
          </a:bodyPr>
          <a:lstStyle/>
          <a:p>
            <a:r>
              <a:rPr lang="fr-FR" sz="2400" b="1" dirty="0" smtClean="0"/>
              <a:t>Les constituants de l’homogénat se déposent selon leur </a:t>
            </a:r>
            <a:r>
              <a:rPr lang="fr-FR" sz="2400" b="1" dirty="0" smtClean="0">
                <a:solidFill>
                  <a:srgbClr val="FF0000"/>
                </a:solidFill>
              </a:rPr>
              <a:t>densité</a:t>
            </a:r>
            <a:r>
              <a:rPr lang="fr-FR" sz="2400" b="1" dirty="0" smtClean="0"/>
              <a:t> à des </a:t>
            </a:r>
            <a:r>
              <a:rPr lang="fr-FR" sz="2400" b="1" dirty="0" smtClean="0">
                <a:solidFill>
                  <a:srgbClr val="FF0000"/>
                </a:solidFill>
              </a:rPr>
              <a:t>vitesses</a:t>
            </a:r>
            <a:r>
              <a:rPr lang="fr-FR" sz="2400" b="1" dirty="0" smtClean="0"/>
              <a:t> de centrifugation </a:t>
            </a:r>
            <a:r>
              <a:rPr lang="fr-FR" sz="2400" b="1" dirty="0" smtClean="0">
                <a:solidFill>
                  <a:srgbClr val="FF0000"/>
                </a:solidFill>
              </a:rPr>
              <a:t>différentes </a:t>
            </a:r>
            <a:endParaRPr lang="fr-FR" sz="2400" b="1" dirty="0">
              <a:solidFill>
                <a:srgbClr val="FF0000"/>
              </a:solidFill>
            </a:endParaRPr>
          </a:p>
        </p:txBody>
      </p:sp>
      <p:pic>
        <p:nvPicPr>
          <p:cNvPr id="2" name="Image 1"/>
          <p:cNvPicPr>
            <a:picLocks noChangeAspect="1"/>
          </p:cNvPicPr>
          <p:nvPr/>
        </p:nvPicPr>
        <p:blipFill>
          <a:blip r:embed="rId2"/>
          <a:stretch>
            <a:fillRect/>
          </a:stretch>
        </p:blipFill>
        <p:spPr>
          <a:xfrm>
            <a:off x="287991" y="2217943"/>
            <a:ext cx="8288620" cy="4342840"/>
          </a:xfrm>
          <a:prstGeom prst="rect">
            <a:avLst/>
          </a:prstGeom>
        </p:spPr>
      </p:pic>
    </p:spTree>
    <p:extLst>
      <p:ext uri="{BB962C8B-B14F-4D97-AF65-F5344CB8AC3E}">
        <p14:creationId xmlns:p14="http://schemas.microsoft.com/office/powerpoint/2010/main" val="3136162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842" r="12962" b="6631"/>
          <a:stretch>
            <a:fillRect/>
          </a:stretch>
        </p:blipFill>
        <p:spPr bwMode="auto">
          <a:xfrm>
            <a:off x="285720" y="1428736"/>
            <a:ext cx="8572560" cy="4929198"/>
          </a:xfrm>
          <a:prstGeom prst="rect">
            <a:avLst/>
          </a:prstGeom>
          <a:noFill/>
          <a:ln w="9525">
            <a:noFill/>
            <a:miter lim="800000"/>
            <a:headEnd/>
            <a:tailEnd/>
          </a:ln>
          <a:effectLst/>
        </p:spPr>
      </p:pic>
      <p:sp>
        <p:nvSpPr>
          <p:cNvPr id="4" name="Rectangle 3"/>
          <p:cNvSpPr/>
          <p:nvPr/>
        </p:nvSpPr>
        <p:spPr>
          <a:xfrm>
            <a:off x="251520" y="0"/>
            <a:ext cx="8892480" cy="830997"/>
          </a:xfrm>
          <a:prstGeom prst="rect">
            <a:avLst/>
          </a:prstGeom>
          <a:solidFill>
            <a:schemeClr val="bg1">
              <a:lumMod val="95000"/>
            </a:schemeClr>
          </a:solidFill>
        </p:spPr>
        <p:txBody>
          <a:bodyPr wrap="square">
            <a:spAutoFit/>
          </a:bodyPr>
          <a:lstStyle/>
          <a:p>
            <a:r>
              <a:rPr lang="fr-FR" sz="2400" b="1" dirty="0" smtClean="0">
                <a:solidFill>
                  <a:srgbClr val="FF0000"/>
                </a:solidFill>
                <a:latin typeface="Times New Roman" pitchFamily="18" charset="0"/>
                <a:ea typeface="Calibri" pitchFamily="34" charset="0"/>
                <a:cs typeface="Times New Roman" pitchFamily="18" charset="0"/>
              </a:rPr>
              <a:t>Structures obtenues </a:t>
            </a:r>
            <a:r>
              <a:rPr lang="fr-FR" sz="2400" b="1" dirty="0" smtClean="0">
                <a:latin typeface="Times New Roman" pitchFamily="18" charset="0"/>
                <a:ea typeface="Calibri" pitchFamily="34" charset="0"/>
                <a:cs typeface="Times New Roman" pitchFamily="18" charset="0"/>
              </a:rPr>
              <a:t>dans chaque culot apr</a:t>
            </a:r>
            <a:r>
              <a:rPr lang="fr-FR" sz="2400" b="1" dirty="0" smtClean="0">
                <a:ea typeface="Calibri" pitchFamily="34" charset="0"/>
                <a:cs typeface="Times New Roman" pitchFamily="18" charset="0"/>
              </a:rPr>
              <a:t>è</a:t>
            </a:r>
            <a:r>
              <a:rPr lang="fr-FR" sz="2400" b="1" dirty="0" smtClean="0">
                <a:latin typeface="Times New Roman" pitchFamily="18" charset="0"/>
                <a:ea typeface="Calibri" pitchFamily="34" charset="0"/>
                <a:cs typeface="Times New Roman" pitchFamily="18" charset="0"/>
              </a:rPr>
              <a:t>s application d</a:t>
            </a:r>
            <a:r>
              <a:rPr lang="fr-FR" sz="2400" b="1" dirty="0" smtClean="0">
                <a:ea typeface="Calibri" pitchFamily="34" charset="0"/>
                <a:cs typeface="Times New Roman" pitchFamily="18" charset="0"/>
              </a:rPr>
              <a:t>’</a:t>
            </a:r>
            <a:r>
              <a:rPr lang="fr-FR" sz="2400" b="1" dirty="0" smtClean="0">
                <a:latin typeface="Times New Roman" pitchFamily="18" charset="0"/>
                <a:ea typeface="Calibri" pitchFamily="34" charset="0"/>
                <a:cs typeface="Times New Roman" pitchFamily="18" charset="0"/>
              </a:rPr>
              <a:t>une  </a:t>
            </a:r>
            <a:r>
              <a:rPr lang="fr-FR" sz="2400" b="1" dirty="0" smtClean="0">
                <a:solidFill>
                  <a:srgbClr val="FF0000"/>
                </a:solidFill>
                <a:latin typeface="Times New Roman" pitchFamily="18" charset="0"/>
                <a:ea typeface="Calibri" pitchFamily="34" charset="0"/>
                <a:cs typeface="Times New Roman" pitchFamily="18" charset="0"/>
              </a:rPr>
              <a:t>u</a:t>
            </a:r>
            <a:r>
              <a:rPr lang="fr-FR" sz="2400" b="1" dirty="0" smtClean="0">
                <a:latin typeface="Times New Roman" pitchFamily="18" charset="0"/>
                <a:ea typeface="Calibri" pitchFamily="34" charset="0"/>
                <a:cs typeface="Times New Roman" pitchFamily="18" charset="0"/>
              </a:rPr>
              <a:t>ltra- </a:t>
            </a:r>
            <a:r>
              <a:rPr lang="fr-FR" sz="2400" b="1" dirty="0" smtClean="0">
                <a:solidFill>
                  <a:srgbClr val="FF0000"/>
                </a:solidFill>
                <a:latin typeface="Times New Roman" pitchFamily="18" charset="0"/>
                <a:ea typeface="Calibri" pitchFamily="34" charset="0"/>
                <a:cs typeface="Times New Roman" pitchFamily="18" charset="0"/>
              </a:rPr>
              <a:t>c</a:t>
            </a:r>
            <a:r>
              <a:rPr lang="fr-FR" sz="2400" b="1" dirty="0" smtClean="0">
                <a:latin typeface="Times New Roman" pitchFamily="18" charset="0"/>
                <a:ea typeface="Calibri" pitchFamily="34" charset="0"/>
                <a:cs typeface="Times New Roman" pitchFamily="18" charset="0"/>
              </a:rPr>
              <a:t>entrifugation </a:t>
            </a:r>
            <a:r>
              <a:rPr lang="fr-FR" sz="2400" b="1" dirty="0" smtClean="0">
                <a:solidFill>
                  <a:srgbClr val="FF0000"/>
                </a:solidFill>
                <a:latin typeface="Times New Roman" pitchFamily="18" charset="0"/>
                <a:ea typeface="Calibri" pitchFamily="34" charset="0"/>
                <a:cs typeface="Times New Roman" pitchFamily="18" charset="0"/>
              </a:rPr>
              <a:t>d</a:t>
            </a:r>
            <a:r>
              <a:rPr lang="fr-FR" sz="2400" b="1" dirty="0" smtClean="0">
                <a:latin typeface="Times New Roman" pitchFamily="18" charset="0"/>
                <a:ea typeface="Calibri" pitchFamily="34" charset="0"/>
                <a:cs typeface="Times New Roman" pitchFamily="18" charset="0"/>
              </a:rPr>
              <a:t>iff</a:t>
            </a:r>
            <a:r>
              <a:rPr lang="fr-FR" sz="2400" b="1" dirty="0" smtClean="0">
                <a:ea typeface="Calibri" pitchFamily="34" charset="0"/>
                <a:cs typeface="Times New Roman" pitchFamily="18" charset="0"/>
              </a:rPr>
              <a:t>é</a:t>
            </a:r>
            <a:r>
              <a:rPr lang="fr-FR" sz="2400" b="1" dirty="0" smtClean="0">
                <a:latin typeface="Times New Roman" pitchFamily="18" charset="0"/>
                <a:ea typeface="Calibri" pitchFamily="34" charset="0"/>
                <a:cs typeface="Times New Roman" pitchFamily="18" charset="0"/>
              </a:rPr>
              <a:t>rentielle </a:t>
            </a:r>
            <a:r>
              <a:rPr lang="fr-FR" sz="2400" b="1" dirty="0" smtClean="0">
                <a:solidFill>
                  <a:srgbClr val="FF0000"/>
                </a:solidFill>
                <a:latin typeface="Times New Roman" pitchFamily="18" charset="0"/>
                <a:ea typeface="Calibri" pitchFamily="34" charset="0"/>
                <a:cs typeface="Times New Roman" pitchFamily="18" charset="0"/>
              </a:rPr>
              <a:t>(UCD).</a:t>
            </a:r>
            <a:endParaRPr lang="fr-FR" sz="2400" b="1" dirty="0">
              <a:solidFill>
                <a:srgbClr val="FF0000"/>
              </a:solidFill>
            </a:endParaRPr>
          </a:p>
        </p:txBody>
      </p:sp>
      <p:sp>
        <p:nvSpPr>
          <p:cNvPr id="5" name="ZoneTexte 4"/>
          <p:cNvSpPr txBox="1"/>
          <p:nvPr/>
        </p:nvSpPr>
        <p:spPr>
          <a:xfrm>
            <a:off x="1285852" y="5429264"/>
            <a:ext cx="1792437" cy="400110"/>
          </a:xfrm>
          <a:prstGeom prst="rect">
            <a:avLst/>
          </a:prstGeom>
          <a:noFill/>
        </p:spPr>
        <p:txBody>
          <a:bodyPr wrap="square" rtlCol="0">
            <a:spAutoFit/>
          </a:bodyPr>
          <a:lstStyle/>
          <a:p>
            <a:r>
              <a:rPr lang="fr-FR" sz="2000" b="1" dirty="0" smtClean="0"/>
              <a:t>cytosquelette</a:t>
            </a:r>
            <a:endParaRPr lang="fr-FR" sz="2000" b="1" dirty="0"/>
          </a:p>
        </p:txBody>
      </p:sp>
      <p:sp>
        <p:nvSpPr>
          <p:cNvPr id="2" name="ZoneTexte 1"/>
          <p:cNvSpPr txBox="1"/>
          <p:nvPr/>
        </p:nvSpPr>
        <p:spPr>
          <a:xfrm>
            <a:off x="0" y="4857760"/>
            <a:ext cx="1714480" cy="461665"/>
          </a:xfrm>
          <a:prstGeom prst="rect">
            <a:avLst/>
          </a:prstGeom>
          <a:solidFill>
            <a:schemeClr val="bg1"/>
          </a:solidFill>
        </p:spPr>
        <p:txBody>
          <a:bodyPr wrap="square" rtlCol="0">
            <a:spAutoFit/>
          </a:bodyPr>
          <a:lstStyle/>
          <a:p>
            <a:r>
              <a:rPr lang="fr-FR" sz="2400" b="1" dirty="0" smtClean="0"/>
              <a:t> Homogén</a:t>
            </a:r>
            <a:r>
              <a:rPr lang="fr-FR" sz="2000" b="1" dirty="0" smtClean="0"/>
              <a:t>at </a:t>
            </a:r>
            <a:endParaRPr lang="fr-FR" sz="2000" b="1" dirty="0"/>
          </a:p>
        </p:txBody>
      </p:sp>
      <p:sp>
        <p:nvSpPr>
          <p:cNvPr id="3" name="ZoneTexte 2"/>
          <p:cNvSpPr txBox="1"/>
          <p:nvPr/>
        </p:nvSpPr>
        <p:spPr>
          <a:xfrm>
            <a:off x="1714480" y="5072074"/>
            <a:ext cx="1071570" cy="400110"/>
          </a:xfrm>
          <a:prstGeom prst="rect">
            <a:avLst/>
          </a:prstGeom>
          <a:solidFill>
            <a:schemeClr val="bg1"/>
          </a:solidFill>
        </p:spPr>
        <p:txBody>
          <a:bodyPr wrap="square" rtlCol="0">
            <a:spAutoFit/>
          </a:bodyPr>
          <a:lstStyle/>
          <a:p>
            <a:r>
              <a:rPr lang="fr-FR" sz="2000" b="1" dirty="0" smtClean="0"/>
              <a:t>noyaux</a:t>
            </a:r>
            <a:endParaRPr lang="fr-FR" sz="2000" b="1" dirty="0"/>
          </a:p>
        </p:txBody>
      </p:sp>
      <p:sp>
        <p:nvSpPr>
          <p:cNvPr id="6" name="ZoneTexte 5"/>
          <p:cNvSpPr txBox="1"/>
          <p:nvPr/>
        </p:nvSpPr>
        <p:spPr>
          <a:xfrm>
            <a:off x="2786050" y="5072074"/>
            <a:ext cx="1771965" cy="400110"/>
          </a:xfrm>
          <a:prstGeom prst="rect">
            <a:avLst/>
          </a:prstGeom>
          <a:solidFill>
            <a:schemeClr val="bg1"/>
          </a:solidFill>
        </p:spPr>
        <p:txBody>
          <a:bodyPr wrap="square" rtlCol="0">
            <a:spAutoFit/>
          </a:bodyPr>
          <a:lstStyle/>
          <a:p>
            <a:r>
              <a:rPr lang="fr-FR" sz="2000" b="1" dirty="0" smtClean="0"/>
              <a:t> mitochondries</a:t>
            </a:r>
            <a:endParaRPr lang="fr-FR" sz="2000" b="1" dirty="0"/>
          </a:p>
        </p:txBody>
      </p:sp>
      <p:sp>
        <p:nvSpPr>
          <p:cNvPr id="8" name="ZoneTexte 7"/>
          <p:cNvSpPr txBox="1"/>
          <p:nvPr/>
        </p:nvSpPr>
        <p:spPr>
          <a:xfrm>
            <a:off x="2928926" y="5429264"/>
            <a:ext cx="1367858" cy="400110"/>
          </a:xfrm>
          <a:prstGeom prst="rect">
            <a:avLst/>
          </a:prstGeom>
          <a:solidFill>
            <a:schemeClr val="bg1"/>
          </a:solidFill>
        </p:spPr>
        <p:txBody>
          <a:bodyPr wrap="square" rtlCol="0">
            <a:spAutoFit/>
          </a:bodyPr>
          <a:lstStyle/>
          <a:p>
            <a:r>
              <a:rPr lang="fr-FR" sz="2000" b="1" dirty="0" smtClean="0"/>
              <a:t>lysosomes</a:t>
            </a:r>
            <a:endParaRPr lang="fr-FR" sz="2000" b="1" dirty="0"/>
          </a:p>
        </p:txBody>
      </p:sp>
      <p:sp>
        <p:nvSpPr>
          <p:cNvPr id="9" name="ZoneTexte 8"/>
          <p:cNvSpPr txBox="1"/>
          <p:nvPr/>
        </p:nvSpPr>
        <p:spPr>
          <a:xfrm>
            <a:off x="2857488" y="5786454"/>
            <a:ext cx="1671428" cy="400110"/>
          </a:xfrm>
          <a:prstGeom prst="rect">
            <a:avLst/>
          </a:prstGeom>
          <a:solidFill>
            <a:schemeClr val="bg1"/>
          </a:solidFill>
        </p:spPr>
        <p:txBody>
          <a:bodyPr wrap="square" rtlCol="0">
            <a:spAutoFit/>
          </a:bodyPr>
          <a:lstStyle/>
          <a:p>
            <a:r>
              <a:rPr lang="fr-FR" sz="2000" b="1" dirty="0" smtClean="0"/>
              <a:t>peroxysomes</a:t>
            </a:r>
            <a:endParaRPr lang="fr-FR" sz="2000" b="1" dirty="0"/>
          </a:p>
        </p:txBody>
      </p:sp>
      <p:sp>
        <p:nvSpPr>
          <p:cNvPr id="10" name="ZoneTexte 9"/>
          <p:cNvSpPr txBox="1"/>
          <p:nvPr/>
        </p:nvSpPr>
        <p:spPr>
          <a:xfrm>
            <a:off x="4500562" y="5143512"/>
            <a:ext cx="1594813" cy="707886"/>
          </a:xfrm>
          <a:prstGeom prst="rect">
            <a:avLst/>
          </a:prstGeom>
          <a:solidFill>
            <a:schemeClr val="bg1"/>
          </a:solidFill>
        </p:spPr>
        <p:txBody>
          <a:bodyPr wrap="square" rtlCol="0">
            <a:spAutoFit/>
          </a:bodyPr>
          <a:lstStyle/>
          <a:p>
            <a:r>
              <a:rPr lang="fr-FR" sz="2000" b="1" dirty="0" smtClean="0"/>
              <a:t>Grands polysomes</a:t>
            </a:r>
            <a:endParaRPr lang="fr-FR" sz="2000" b="1" dirty="0"/>
          </a:p>
        </p:txBody>
      </p:sp>
      <p:sp>
        <p:nvSpPr>
          <p:cNvPr id="11" name="ZoneTexte 10"/>
          <p:cNvSpPr txBox="1"/>
          <p:nvPr/>
        </p:nvSpPr>
        <p:spPr>
          <a:xfrm>
            <a:off x="4500562" y="5786454"/>
            <a:ext cx="1630798" cy="707886"/>
          </a:xfrm>
          <a:prstGeom prst="rect">
            <a:avLst/>
          </a:prstGeom>
          <a:solidFill>
            <a:schemeClr val="bg1"/>
          </a:solidFill>
        </p:spPr>
        <p:txBody>
          <a:bodyPr wrap="square" rtlCol="0">
            <a:spAutoFit/>
          </a:bodyPr>
          <a:lstStyle/>
          <a:p>
            <a:r>
              <a:rPr lang="fr-FR" sz="2000" b="1" dirty="0" smtClean="0"/>
              <a:t>Microsomes lisses</a:t>
            </a:r>
            <a:endParaRPr lang="fr-FR" sz="2000" b="1" dirty="0"/>
          </a:p>
        </p:txBody>
      </p:sp>
      <p:sp>
        <p:nvSpPr>
          <p:cNvPr id="12" name="ZoneTexte 11"/>
          <p:cNvSpPr txBox="1"/>
          <p:nvPr/>
        </p:nvSpPr>
        <p:spPr>
          <a:xfrm>
            <a:off x="4357686" y="6457890"/>
            <a:ext cx="1643074" cy="400110"/>
          </a:xfrm>
          <a:prstGeom prst="rect">
            <a:avLst/>
          </a:prstGeom>
          <a:solidFill>
            <a:schemeClr val="bg1"/>
          </a:solidFill>
        </p:spPr>
        <p:txBody>
          <a:bodyPr wrap="square" rtlCol="0">
            <a:spAutoFit/>
          </a:bodyPr>
          <a:lstStyle/>
          <a:p>
            <a:r>
              <a:rPr lang="fr-FR" sz="2000" b="1" dirty="0" smtClean="0"/>
              <a:t>M . rugueux</a:t>
            </a:r>
            <a:endParaRPr lang="fr-FR" sz="2000" b="1" dirty="0"/>
          </a:p>
        </p:txBody>
      </p:sp>
      <p:sp>
        <p:nvSpPr>
          <p:cNvPr id="13" name="ZoneTexte 12"/>
          <p:cNvSpPr txBox="1"/>
          <p:nvPr/>
        </p:nvSpPr>
        <p:spPr>
          <a:xfrm>
            <a:off x="6000761" y="5143512"/>
            <a:ext cx="1571636" cy="707886"/>
          </a:xfrm>
          <a:prstGeom prst="rect">
            <a:avLst/>
          </a:prstGeom>
          <a:solidFill>
            <a:schemeClr val="bg1"/>
          </a:solidFill>
        </p:spPr>
        <p:txBody>
          <a:bodyPr wrap="square" rtlCol="0">
            <a:spAutoFit/>
          </a:bodyPr>
          <a:lstStyle/>
          <a:p>
            <a:r>
              <a:rPr lang="fr-FR" sz="2000" b="1" dirty="0" smtClean="0"/>
              <a:t>Sous unités ribosomales</a:t>
            </a:r>
            <a:endParaRPr lang="fr-FR" sz="2000" b="1" dirty="0"/>
          </a:p>
        </p:txBody>
      </p:sp>
      <p:sp>
        <p:nvSpPr>
          <p:cNvPr id="15" name="ZoneTexte 14"/>
          <p:cNvSpPr txBox="1"/>
          <p:nvPr/>
        </p:nvSpPr>
        <p:spPr>
          <a:xfrm>
            <a:off x="6000760" y="5786454"/>
            <a:ext cx="2399521" cy="400110"/>
          </a:xfrm>
          <a:prstGeom prst="rect">
            <a:avLst/>
          </a:prstGeom>
          <a:solidFill>
            <a:schemeClr val="bg1"/>
          </a:solidFill>
        </p:spPr>
        <p:txBody>
          <a:bodyPr wrap="square" rtlCol="0">
            <a:spAutoFit/>
          </a:bodyPr>
          <a:lstStyle/>
          <a:p>
            <a:r>
              <a:rPr lang="fr-FR" sz="2000" b="1" dirty="0" smtClean="0"/>
              <a:t>Petits polysomes</a:t>
            </a:r>
            <a:endParaRPr lang="fr-FR" sz="2000" b="1" dirty="0"/>
          </a:p>
        </p:txBody>
      </p:sp>
      <p:sp>
        <p:nvSpPr>
          <p:cNvPr id="16" name="ZoneTexte 15"/>
          <p:cNvSpPr txBox="1"/>
          <p:nvPr/>
        </p:nvSpPr>
        <p:spPr>
          <a:xfrm>
            <a:off x="5929322" y="6143644"/>
            <a:ext cx="2023411" cy="400110"/>
          </a:xfrm>
          <a:prstGeom prst="rect">
            <a:avLst/>
          </a:prstGeom>
          <a:solidFill>
            <a:schemeClr val="bg1"/>
          </a:solidFill>
        </p:spPr>
        <p:txBody>
          <a:bodyPr wrap="square" rtlCol="0">
            <a:spAutoFit/>
          </a:bodyPr>
          <a:lstStyle/>
          <a:p>
            <a:r>
              <a:rPr lang="fr-FR" sz="2000" b="1" dirty="0" smtClean="0"/>
              <a:t>Macromolécules</a:t>
            </a:r>
            <a:endParaRPr lang="fr-FR" sz="2000" b="1" dirty="0"/>
          </a:p>
        </p:txBody>
      </p:sp>
      <p:sp>
        <p:nvSpPr>
          <p:cNvPr id="18" name="Rectangle à coins arrondis 17"/>
          <p:cNvSpPr/>
          <p:nvPr/>
        </p:nvSpPr>
        <p:spPr>
          <a:xfrm>
            <a:off x="7643834" y="5000636"/>
            <a:ext cx="1242843"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072330" y="4143380"/>
            <a:ext cx="731023" cy="646331"/>
          </a:xfrm>
          <a:prstGeom prst="rect">
            <a:avLst/>
          </a:prstGeom>
          <a:noFill/>
        </p:spPr>
        <p:txBody>
          <a:bodyPr wrap="square" rtlCol="0">
            <a:spAutoFit/>
          </a:bodyPr>
          <a:lstStyle/>
          <a:p>
            <a:r>
              <a:rPr lang="fr-FR" sz="3600" b="1" dirty="0" smtClean="0">
                <a:solidFill>
                  <a:srgbClr val="FF0000"/>
                </a:solidFill>
              </a:rPr>
              <a:t>S</a:t>
            </a:r>
            <a:r>
              <a:rPr lang="fr-FR" sz="2800" b="1" dirty="0" smtClean="0">
                <a:solidFill>
                  <a:srgbClr val="FF0000"/>
                </a:solidFill>
              </a:rPr>
              <a:t> 4</a:t>
            </a:r>
            <a:endParaRPr lang="fr-FR" sz="2800" b="1" dirty="0">
              <a:solidFill>
                <a:srgbClr val="FF0000"/>
              </a:solidFill>
            </a:endParaRPr>
          </a:p>
        </p:txBody>
      </p:sp>
      <p:sp>
        <p:nvSpPr>
          <p:cNvPr id="14" name="ZoneTexte 13"/>
          <p:cNvSpPr txBox="1"/>
          <p:nvPr/>
        </p:nvSpPr>
        <p:spPr>
          <a:xfrm>
            <a:off x="7055768" y="1357298"/>
            <a:ext cx="2088232" cy="1200329"/>
          </a:xfrm>
          <a:prstGeom prst="rect">
            <a:avLst/>
          </a:prstGeom>
          <a:noFill/>
          <a:ln>
            <a:solidFill>
              <a:schemeClr val="tx1"/>
            </a:solidFill>
          </a:ln>
        </p:spPr>
        <p:txBody>
          <a:bodyPr wrap="square" rtlCol="0">
            <a:spAutoFit/>
          </a:bodyPr>
          <a:lstStyle/>
          <a:p>
            <a:r>
              <a:rPr lang="fr-FR" sz="2400" b="1" dirty="0" smtClean="0">
                <a:solidFill>
                  <a:srgbClr val="FF0000"/>
                </a:solidFill>
              </a:rPr>
              <a:t>S 4</a:t>
            </a:r>
            <a:r>
              <a:rPr lang="fr-FR" sz="2400" b="1" dirty="0" smtClean="0"/>
              <a:t> =solution aqueuse du hyaloplasme</a:t>
            </a:r>
            <a:endParaRPr lang="fr-FR" sz="2400" b="1" dirty="0"/>
          </a:p>
        </p:txBody>
      </p:sp>
      <p:sp>
        <p:nvSpPr>
          <p:cNvPr id="19" name="Flèche droite 18"/>
          <p:cNvSpPr/>
          <p:nvPr/>
        </p:nvSpPr>
        <p:spPr>
          <a:xfrm>
            <a:off x="7715272" y="4429132"/>
            <a:ext cx="403533" cy="76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14282" y="6143644"/>
            <a:ext cx="2348614" cy="461665"/>
          </a:xfrm>
          <a:prstGeom prst="rect">
            <a:avLst/>
          </a:prstGeom>
          <a:solidFill>
            <a:srgbClr val="FFFF00"/>
          </a:solidFill>
        </p:spPr>
        <p:txBody>
          <a:bodyPr wrap="square" rtlCol="0">
            <a:spAutoFit/>
          </a:bodyPr>
          <a:lstStyle/>
          <a:p>
            <a:r>
              <a:rPr lang="fr-FR" sz="2400" b="1" dirty="0" smtClean="0"/>
              <a:t>S = surnageant</a:t>
            </a:r>
            <a:endParaRPr lang="fr-FR" sz="2400" b="1" dirty="0"/>
          </a:p>
        </p:txBody>
      </p:sp>
      <p:sp>
        <p:nvSpPr>
          <p:cNvPr id="23" name="ZoneTexte 22"/>
          <p:cNvSpPr txBox="1"/>
          <p:nvPr/>
        </p:nvSpPr>
        <p:spPr>
          <a:xfrm>
            <a:off x="6143636" y="4857760"/>
            <a:ext cx="1500198" cy="400110"/>
          </a:xfrm>
          <a:prstGeom prst="rect">
            <a:avLst/>
          </a:prstGeom>
          <a:solidFill>
            <a:schemeClr val="bg1"/>
          </a:solidFill>
        </p:spPr>
        <p:txBody>
          <a:bodyPr wrap="square" rtlCol="0">
            <a:spAutoFit/>
          </a:bodyPr>
          <a:lstStyle/>
          <a:p>
            <a:r>
              <a:rPr lang="fr-FR" sz="2000" b="1" dirty="0" smtClean="0">
                <a:solidFill>
                  <a:srgbClr val="FF0000"/>
                </a:solidFill>
              </a:rPr>
              <a:t>Culot 4</a:t>
            </a:r>
            <a:endParaRPr lang="fr-FR" sz="2000" b="1" dirty="0">
              <a:solidFill>
                <a:srgbClr val="FF0000"/>
              </a:solidFill>
            </a:endParaRPr>
          </a:p>
        </p:txBody>
      </p:sp>
      <p:sp>
        <p:nvSpPr>
          <p:cNvPr id="24" name="ZoneTexte 23"/>
          <p:cNvSpPr txBox="1"/>
          <p:nvPr/>
        </p:nvSpPr>
        <p:spPr>
          <a:xfrm>
            <a:off x="4643438" y="4857760"/>
            <a:ext cx="1143008" cy="400110"/>
          </a:xfrm>
          <a:prstGeom prst="rect">
            <a:avLst/>
          </a:prstGeom>
          <a:solidFill>
            <a:schemeClr val="bg1"/>
          </a:solidFill>
        </p:spPr>
        <p:txBody>
          <a:bodyPr wrap="square" rtlCol="0">
            <a:spAutoFit/>
          </a:bodyPr>
          <a:lstStyle/>
          <a:p>
            <a:r>
              <a:rPr lang="fr-FR" sz="2000" b="1" dirty="0" smtClean="0">
                <a:solidFill>
                  <a:srgbClr val="FF0000"/>
                </a:solidFill>
              </a:rPr>
              <a:t>Culot 3</a:t>
            </a:r>
            <a:endParaRPr lang="fr-FR" sz="2000" b="1" dirty="0">
              <a:solidFill>
                <a:srgbClr val="FF0000"/>
              </a:solidFill>
            </a:endParaRPr>
          </a:p>
        </p:txBody>
      </p:sp>
      <p:sp>
        <p:nvSpPr>
          <p:cNvPr id="25" name="Flèche courbée vers la droite 24"/>
          <p:cNvSpPr/>
          <p:nvPr/>
        </p:nvSpPr>
        <p:spPr>
          <a:xfrm>
            <a:off x="5929322" y="4714884"/>
            <a:ext cx="357190" cy="285752"/>
          </a:xfrm>
          <a:prstGeom prst="curvedRightArrow">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Flèche courbée vers la droite 25"/>
          <p:cNvSpPr/>
          <p:nvPr/>
        </p:nvSpPr>
        <p:spPr>
          <a:xfrm>
            <a:off x="4500562" y="4714884"/>
            <a:ext cx="357190" cy="285752"/>
          </a:xfrm>
          <a:prstGeom prst="curvedRightArrow">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ZoneTexte 26"/>
          <p:cNvSpPr txBox="1"/>
          <p:nvPr/>
        </p:nvSpPr>
        <p:spPr>
          <a:xfrm>
            <a:off x="2928926" y="4786322"/>
            <a:ext cx="1285884" cy="400110"/>
          </a:xfrm>
          <a:prstGeom prst="rect">
            <a:avLst/>
          </a:prstGeom>
          <a:solidFill>
            <a:schemeClr val="bg1"/>
          </a:solidFill>
        </p:spPr>
        <p:txBody>
          <a:bodyPr wrap="square" rtlCol="0">
            <a:spAutoFit/>
          </a:bodyPr>
          <a:lstStyle/>
          <a:p>
            <a:r>
              <a:rPr lang="fr-FR" sz="2000" b="1" dirty="0" smtClean="0"/>
              <a:t>     </a:t>
            </a:r>
            <a:r>
              <a:rPr lang="fr-FR" sz="2000" b="1" dirty="0" smtClean="0">
                <a:solidFill>
                  <a:srgbClr val="FF0000"/>
                </a:solidFill>
              </a:rPr>
              <a:t>Culot 2</a:t>
            </a:r>
            <a:endParaRPr lang="fr-FR" sz="2000" b="1" dirty="0">
              <a:solidFill>
                <a:srgbClr val="FF0000"/>
              </a:solidFill>
            </a:endParaRPr>
          </a:p>
        </p:txBody>
      </p:sp>
      <p:sp>
        <p:nvSpPr>
          <p:cNvPr id="29" name="Rectangle 28"/>
          <p:cNvSpPr/>
          <p:nvPr/>
        </p:nvSpPr>
        <p:spPr>
          <a:xfrm flipH="1">
            <a:off x="2643174" y="4357694"/>
            <a:ext cx="64294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courbée vers la droite 29"/>
          <p:cNvSpPr/>
          <p:nvPr/>
        </p:nvSpPr>
        <p:spPr>
          <a:xfrm>
            <a:off x="2928926" y="4714884"/>
            <a:ext cx="428628" cy="285752"/>
          </a:xfrm>
          <a:prstGeom prst="curvedRightArrow">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ZoneTexte 30"/>
          <p:cNvSpPr txBox="1"/>
          <p:nvPr/>
        </p:nvSpPr>
        <p:spPr>
          <a:xfrm flipH="1">
            <a:off x="7500958" y="4786322"/>
            <a:ext cx="1143009" cy="707886"/>
          </a:xfrm>
          <a:prstGeom prst="rect">
            <a:avLst/>
          </a:prstGeom>
          <a:solidFill>
            <a:schemeClr val="bg1"/>
          </a:solidFill>
        </p:spPr>
        <p:txBody>
          <a:bodyPr wrap="square" rtlCol="0">
            <a:spAutoFit/>
          </a:bodyPr>
          <a:lstStyle/>
          <a:p>
            <a:r>
              <a:rPr lang="fr-FR" sz="2000" b="1" dirty="0" smtClean="0">
                <a:solidFill>
                  <a:srgbClr val="FF0000"/>
                </a:solidFill>
              </a:rPr>
              <a:t>Fraction soluble</a:t>
            </a:r>
            <a:endParaRPr lang="fr-FR" sz="2000" b="1" dirty="0">
              <a:solidFill>
                <a:srgbClr val="FF0000"/>
              </a:solidFill>
            </a:endParaRPr>
          </a:p>
        </p:txBody>
      </p:sp>
      <p:sp>
        <p:nvSpPr>
          <p:cNvPr id="32" name="Rectangle 31"/>
          <p:cNvSpPr/>
          <p:nvPr/>
        </p:nvSpPr>
        <p:spPr>
          <a:xfrm>
            <a:off x="1571604" y="4643446"/>
            <a:ext cx="357190"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785918" y="4786322"/>
            <a:ext cx="1000132" cy="400110"/>
          </a:xfrm>
          <a:prstGeom prst="rect">
            <a:avLst/>
          </a:prstGeom>
          <a:solidFill>
            <a:schemeClr val="bg1"/>
          </a:solidFill>
        </p:spPr>
        <p:txBody>
          <a:bodyPr wrap="square" rtlCol="0">
            <a:spAutoFit/>
          </a:bodyPr>
          <a:lstStyle/>
          <a:p>
            <a:r>
              <a:rPr lang="fr-FR" sz="2000" b="1" dirty="0" smtClean="0">
                <a:solidFill>
                  <a:srgbClr val="FF0000"/>
                </a:solidFill>
              </a:rPr>
              <a:t> Culot 1 </a:t>
            </a:r>
            <a:endParaRPr lang="fr-FR" sz="2000" b="1" dirty="0">
              <a:solidFill>
                <a:srgbClr val="FF0000"/>
              </a:solidFill>
            </a:endParaRPr>
          </a:p>
        </p:txBody>
      </p:sp>
      <p:sp>
        <p:nvSpPr>
          <p:cNvPr id="34" name="Flèche courbée vers la droite 33"/>
          <p:cNvSpPr/>
          <p:nvPr/>
        </p:nvSpPr>
        <p:spPr>
          <a:xfrm>
            <a:off x="1571604" y="4714884"/>
            <a:ext cx="357190" cy="285752"/>
          </a:xfrm>
          <a:prstGeom prst="curvedRightArrow">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Rectangle 34"/>
          <p:cNvSpPr/>
          <p:nvPr/>
        </p:nvSpPr>
        <p:spPr>
          <a:xfrm>
            <a:off x="6858016" y="4000504"/>
            <a:ext cx="142876"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Accolade fermante 36"/>
          <p:cNvSpPr/>
          <p:nvPr/>
        </p:nvSpPr>
        <p:spPr>
          <a:xfrm flipH="1">
            <a:off x="6929454" y="4000504"/>
            <a:ext cx="45719" cy="642942"/>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ZoneTexte 35"/>
          <p:cNvSpPr txBox="1"/>
          <p:nvPr/>
        </p:nvSpPr>
        <p:spPr>
          <a:xfrm>
            <a:off x="214282" y="785794"/>
            <a:ext cx="8643998" cy="707886"/>
          </a:xfrm>
          <a:prstGeom prst="rect">
            <a:avLst/>
          </a:prstGeom>
          <a:noFill/>
        </p:spPr>
        <p:txBody>
          <a:bodyPr wrap="square" rtlCol="0">
            <a:spAutoFit/>
          </a:bodyPr>
          <a:lstStyle/>
          <a:p>
            <a:r>
              <a:rPr lang="fr-FR" sz="2000" b="1" dirty="0" smtClean="0"/>
              <a:t>L’ UCD  consiste à récupérer en plusieurs centrifugation des culots à contenus  hétérogènes</a:t>
            </a:r>
            <a:endParaRPr lang="fr-FR" sz="2000" b="1" dirty="0"/>
          </a:p>
        </p:txBody>
      </p:sp>
    </p:spTree>
    <p:extLst>
      <p:ext uri="{BB962C8B-B14F-4D97-AF65-F5344CB8AC3E}">
        <p14:creationId xmlns:p14="http://schemas.microsoft.com/office/powerpoint/2010/main" val="3703754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357298"/>
            <a:ext cx="8215370" cy="1569660"/>
          </a:xfrm>
          <a:prstGeom prst="rect">
            <a:avLst/>
          </a:prstGeom>
        </p:spPr>
        <p:txBody>
          <a:bodyPr wrap="square">
            <a:spAutoFit/>
          </a:bodyPr>
          <a:lstStyle/>
          <a:p>
            <a:r>
              <a:rPr lang="fr-FR" sz="2400" b="1" dirty="0" smtClean="0"/>
              <a:t>La centrifugation ( étape 4)  entraine le déplacement des </a:t>
            </a:r>
            <a:r>
              <a:rPr lang="fr-FR" sz="2400" b="1" dirty="0" smtClean="0">
                <a:solidFill>
                  <a:srgbClr val="FF0000"/>
                </a:solidFill>
              </a:rPr>
              <a:t>composants  du culot  </a:t>
            </a:r>
            <a:r>
              <a:rPr lang="fr-FR" sz="2400" b="1" dirty="0" smtClean="0"/>
              <a:t>( récupéré  à l’UCD ) à travers  le </a:t>
            </a:r>
            <a:r>
              <a:rPr lang="fr-FR" sz="2400" b="1" dirty="0" smtClean="0">
                <a:solidFill>
                  <a:srgbClr val="FF0000"/>
                </a:solidFill>
              </a:rPr>
              <a:t>gradient de  densité de saccharose  </a:t>
            </a:r>
            <a:r>
              <a:rPr lang="fr-FR" sz="2400" b="1" dirty="0" smtClean="0"/>
              <a:t>et s’arrêtent  en une bande à leur densité (étape 5)  .</a:t>
            </a:r>
            <a:endParaRPr lang="fr-FR" sz="2400" b="1" dirty="0"/>
          </a:p>
        </p:txBody>
      </p:sp>
      <p:sp>
        <p:nvSpPr>
          <p:cNvPr id="4" name="ZoneTexte 3"/>
          <p:cNvSpPr txBox="1"/>
          <p:nvPr/>
        </p:nvSpPr>
        <p:spPr>
          <a:xfrm>
            <a:off x="467544" y="3501008"/>
            <a:ext cx="1656184" cy="461665"/>
          </a:xfrm>
          <a:prstGeom prst="rect">
            <a:avLst/>
          </a:prstGeom>
          <a:noFill/>
        </p:spPr>
        <p:txBody>
          <a:bodyPr wrap="square" rtlCol="0">
            <a:spAutoFit/>
          </a:bodyPr>
          <a:lstStyle/>
          <a:p>
            <a:endParaRPr lang="fr-FR" sz="2400" b="1" dirty="0"/>
          </a:p>
        </p:txBody>
      </p:sp>
      <p:sp>
        <p:nvSpPr>
          <p:cNvPr id="5" name="Rectangle 4"/>
          <p:cNvSpPr/>
          <p:nvPr/>
        </p:nvSpPr>
        <p:spPr>
          <a:xfrm>
            <a:off x="251520" y="1"/>
            <a:ext cx="8280920" cy="461665"/>
          </a:xfrm>
          <a:prstGeom prst="rect">
            <a:avLst/>
          </a:prstGeom>
          <a:solidFill>
            <a:schemeClr val="bg1"/>
          </a:solidFill>
        </p:spPr>
        <p:txBody>
          <a:bodyPr wrap="square">
            <a:spAutoFit/>
          </a:bodyPr>
          <a:lstStyle/>
          <a:p>
            <a:endParaRPr lang="fr-FR" sz="2400" b="1" dirty="0"/>
          </a:p>
        </p:txBody>
      </p:sp>
      <p:sp>
        <p:nvSpPr>
          <p:cNvPr id="6" name="Rectangle 5"/>
          <p:cNvSpPr/>
          <p:nvPr/>
        </p:nvSpPr>
        <p:spPr>
          <a:xfrm>
            <a:off x="357158" y="357166"/>
            <a:ext cx="7715304" cy="954107"/>
          </a:xfrm>
          <a:prstGeom prst="rect">
            <a:avLst/>
          </a:prstGeom>
          <a:solidFill>
            <a:schemeClr val="bg1">
              <a:lumMod val="95000"/>
            </a:schemeClr>
          </a:solidFill>
        </p:spPr>
        <p:txBody>
          <a:bodyPr wrap="square">
            <a:spAutoFit/>
          </a:bodyPr>
          <a:lstStyle/>
          <a:p>
            <a:r>
              <a:rPr lang="fr-FR" sz="2800" b="1" dirty="0" smtClean="0">
                <a:solidFill>
                  <a:srgbClr val="FF0000"/>
                </a:solidFill>
              </a:rPr>
              <a:t>2- 2 </a:t>
            </a:r>
            <a:r>
              <a:rPr lang="fr-FR" sz="2800" b="1" dirty="0" smtClean="0">
                <a:solidFill>
                  <a:srgbClr val="002060"/>
                </a:solidFill>
              </a:rPr>
              <a:t>- </a:t>
            </a:r>
            <a:r>
              <a:rPr lang="fr-FR" sz="2800" b="1" u="sng" dirty="0" smtClean="0">
                <a:solidFill>
                  <a:srgbClr val="002060"/>
                </a:solidFill>
              </a:rPr>
              <a:t>La centrifugation sur gradient de densité de saccharose ou </a:t>
            </a:r>
            <a:r>
              <a:rPr lang="fr-FR" sz="2800" b="1" u="sng" dirty="0" smtClean="0">
                <a:solidFill>
                  <a:srgbClr val="FF0000"/>
                </a:solidFill>
              </a:rPr>
              <a:t>UGD  :</a:t>
            </a:r>
            <a:endParaRPr lang="fr-FR" sz="2800" b="1" u="sng" dirty="0">
              <a:solidFill>
                <a:srgbClr val="FF0000"/>
              </a:solidFill>
            </a:endParaRPr>
          </a:p>
        </p:txBody>
      </p:sp>
      <p:pic>
        <p:nvPicPr>
          <p:cNvPr id="7" name="Image 6"/>
          <p:cNvPicPr>
            <a:picLocks noChangeAspect="1"/>
          </p:cNvPicPr>
          <p:nvPr/>
        </p:nvPicPr>
        <p:blipFill>
          <a:blip r:embed="rId2"/>
          <a:stretch>
            <a:fillRect/>
          </a:stretch>
        </p:blipFill>
        <p:spPr>
          <a:xfrm>
            <a:off x="3071802" y="2714620"/>
            <a:ext cx="5643602" cy="3857652"/>
          </a:xfrm>
          <a:prstGeom prst="rect">
            <a:avLst/>
          </a:prstGeom>
        </p:spPr>
      </p:pic>
      <p:sp>
        <p:nvSpPr>
          <p:cNvPr id="8" name="Rectangle 7"/>
          <p:cNvSpPr/>
          <p:nvPr/>
        </p:nvSpPr>
        <p:spPr>
          <a:xfrm>
            <a:off x="428596" y="3214686"/>
            <a:ext cx="2389437" cy="461665"/>
          </a:xfrm>
          <a:prstGeom prst="rect">
            <a:avLst/>
          </a:prstGeom>
          <a:solidFill>
            <a:srgbClr val="FFFF00"/>
          </a:solidFill>
        </p:spPr>
        <p:txBody>
          <a:bodyPr wrap="none">
            <a:spAutoFit/>
          </a:bodyPr>
          <a:lstStyle/>
          <a:p>
            <a:r>
              <a:rPr lang="fr-FR" sz="2400" b="1" dirty="0" smtClean="0"/>
              <a:t>Technique d’UGD</a:t>
            </a:r>
            <a:endParaRPr lang="fr-FR" sz="2400" b="1" dirty="0"/>
          </a:p>
        </p:txBody>
      </p:sp>
      <p:sp>
        <p:nvSpPr>
          <p:cNvPr id="9" name="Rectangle 8"/>
          <p:cNvSpPr/>
          <p:nvPr/>
        </p:nvSpPr>
        <p:spPr>
          <a:xfrm>
            <a:off x="500034" y="4286256"/>
            <a:ext cx="2286016" cy="1200329"/>
          </a:xfrm>
          <a:prstGeom prst="rect">
            <a:avLst/>
          </a:prstGeom>
          <a:ln>
            <a:solidFill>
              <a:schemeClr val="tx1"/>
            </a:solidFill>
          </a:ln>
        </p:spPr>
        <p:txBody>
          <a:bodyPr wrap="square">
            <a:spAutoFit/>
          </a:bodyPr>
          <a:lstStyle/>
          <a:p>
            <a:r>
              <a:rPr lang="fr-FR" sz="2400" b="1" dirty="0" smtClean="0"/>
              <a:t>Purification de chaque culot obtenu par UCD</a:t>
            </a:r>
            <a:endParaRPr lang="fr-FR" sz="2400" b="1" dirty="0"/>
          </a:p>
        </p:txBody>
      </p:sp>
      <p:sp>
        <p:nvSpPr>
          <p:cNvPr id="10" name="Flèche vers le bas 9"/>
          <p:cNvSpPr/>
          <p:nvPr/>
        </p:nvSpPr>
        <p:spPr>
          <a:xfrm>
            <a:off x="1357290" y="3786190"/>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5753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0034" y="571480"/>
            <a:ext cx="8229600" cy="7143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smtClean="0"/>
              <a:t>Centrifugation en gradient de densité</a:t>
            </a:r>
            <a:endParaRPr lang="fr-FR" sz="4000" b="1" dirty="0"/>
          </a:p>
        </p:txBody>
      </p:sp>
      <p:pic>
        <p:nvPicPr>
          <p:cNvPr id="3" name="Picture 5"/>
          <p:cNvPicPr>
            <a:picLocks noChangeAspect="1" noChangeArrowheads="1"/>
          </p:cNvPicPr>
          <p:nvPr/>
        </p:nvPicPr>
        <p:blipFill>
          <a:blip r:embed="rId2" cstate="print"/>
          <a:srcRect/>
          <a:stretch>
            <a:fillRect/>
          </a:stretch>
        </p:blipFill>
        <p:spPr bwMode="auto">
          <a:xfrm>
            <a:off x="3670381" y="1844824"/>
            <a:ext cx="768233" cy="2664296"/>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7143768" y="1428736"/>
            <a:ext cx="792088" cy="2806745"/>
          </a:xfrm>
          <a:prstGeom prst="rect">
            <a:avLst/>
          </a:prstGeom>
          <a:noFill/>
          <a:ln w="9525">
            <a:noFill/>
            <a:miter lim="800000"/>
            <a:headEnd/>
            <a:tailEnd/>
          </a:ln>
        </p:spPr>
      </p:pic>
      <p:sp>
        <p:nvSpPr>
          <p:cNvPr id="5" name="Flèche droite 4"/>
          <p:cNvSpPr/>
          <p:nvPr/>
        </p:nvSpPr>
        <p:spPr>
          <a:xfrm>
            <a:off x="4857752" y="2571744"/>
            <a:ext cx="2286016" cy="149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8"/>
          <p:cNvPicPr>
            <a:picLocks noChangeAspect="1" noChangeArrowheads="1"/>
          </p:cNvPicPr>
          <p:nvPr/>
        </p:nvPicPr>
        <p:blipFill>
          <a:blip r:embed="rId4" cstate="print"/>
          <a:srcRect/>
          <a:stretch>
            <a:fillRect/>
          </a:stretch>
        </p:blipFill>
        <p:spPr bwMode="auto">
          <a:xfrm>
            <a:off x="5072066" y="4214818"/>
            <a:ext cx="3168352" cy="1775669"/>
          </a:xfrm>
          <a:prstGeom prst="rect">
            <a:avLst/>
          </a:prstGeom>
          <a:noFill/>
          <a:ln w="9525">
            <a:noFill/>
            <a:miter lim="800000"/>
            <a:headEnd/>
            <a:tailEnd/>
          </a:ln>
        </p:spPr>
      </p:pic>
      <p:sp>
        <p:nvSpPr>
          <p:cNvPr id="7" name="ZoneTexte 6"/>
          <p:cNvSpPr txBox="1"/>
          <p:nvPr/>
        </p:nvSpPr>
        <p:spPr>
          <a:xfrm>
            <a:off x="5072066" y="2214554"/>
            <a:ext cx="1714512" cy="369332"/>
          </a:xfrm>
          <a:prstGeom prst="rect">
            <a:avLst/>
          </a:prstGeom>
          <a:noFill/>
        </p:spPr>
        <p:txBody>
          <a:bodyPr wrap="square" rtlCol="0">
            <a:spAutoFit/>
          </a:bodyPr>
          <a:lstStyle/>
          <a:p>
            <a:r>
              <a:rPr lang="fr-FR" dirty="0" smtClean="0"/>
              <a:t>Centrifugation</a:t>
            </a:r>
            <a:endParaRPr lang="fr-FR" dirty="0"/>
          </a:p>
        </p:txBody>
      </p:sp>
      <p:sp>
        <p:nvSpPr>
          <p:cNvPr id="8" name="ZoneTexte 7"/>
          <p:cNvSpPr txBox="1"/>
          <p:nvPr/>
        </p:nvSpPr>
        <p:spPr>
          <a:xfrm>
            <a:off x="5072066" y="6000768"/>
            <a:ext cx="31723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Récupération des fractions</a:t>
            </a:r>
            <a:endParaRPr lang="fr-FR" dirty="0"/>
          </a:p>
        </p:txBody>
      </p:sp>
      <p:pic>
        <p:nvPicPr>
          <p:cNvPr id="9" name="Picture 2"/>
          <p:cNvPicPr>
            <a:picLocks noChangeAspect="1" noChangeArrowheads="1"/>
          </p:cNvPicPr>
          <p:nvPr/>
        </p:nvPicPr>
        <p:blipFill>
          <a:blip r:embed="rId5" cstate="print"/>
          <a:srcRect/>
          <a:stretch>
            <a:fillRect/>
          </a:stretch>
        </p:blipFill>
        <p:spPr bwMode="auto">
          <a:xfrm>
            <a:off x="5357818" y="1643050"/>
            <a:ext cx="1152525" cy="628650"/>
          </a:xfrm>
          <a:prstGeom prst="rect">
            <a:avLst/>
          </a:prstGeom>
          <a:noFill/>
          <a:ln w="9525">
            <a:noFill/>
            <a:miter lim="800000"/>
            <a:headEnd/>
            <a:tailEnd/>
          </a:ln>
        </p:spPr>
      </p:pic>
      <p:pic>
        <p:nvPicPr>
          <p:cNvPr id="10" name="Picture 3"/>
          <p:cNvPicPr>
            <a:picLocks noChangeAspect="1" noChangeArrowheads="1"/>
          </p:cNvPicPr>
          <p:nvPr/>
        </p:nvPicPr>
        <p:blipFill>
          <a:blip r:embed="rId6"/>
          <a:srcRect/>
          <a:stretch>
            <a:fillRect/>
          </a:stretch>
        </p:blipFill>
        <p:spPr bwMode="auto">
          <a:xfrm>
            <a:off x="500034" y="1643050"/>
            <a:ext cx="2790825" cy="4162425"/>
          </a:xfrm>
          <a:prstGeom prst="rect">
            <a:avLst/>
          </a:prstGeom>
          <a:noFill/>
          <a:ln w="9525">
            <a:noFill/>
            <a:miter lim="800000"/>
            <a:headEnd/>
            <a:tailEnd/>
          </a:ln>
          <a:effectLst/>
        </p:spPr>
      </p:pic>
      <p:cxnSp>
        <p:nvCxnSpPr>
          <p:cNvPr id="11" name="Connecteur droit avec flèche 10"/>
          <p:cNvCxnSpPr/>
          <p:nvPr/>
        </p:nvCxnSpPr>
        <p:spPr>
          <a:xfrm>
            <a:off x="2714612" y="2285992"/>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3214678" y="2857496"/>
            <a:ext cx="71438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3143240" y="4357694"/>
            <a:ext cx="92869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429124" y="3143248"/>
            <a:ext cx="1643074" cy="646331"/>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Gradient de saccharose</a:t>
            </a:r>
            <a:endParaRPr lang="fr-FR" dirty="0"/>
          </a:p>
        </p:txBody>
      </p:sp>
      <p:cxnSp>
        <p:nvCxnSpPr>
          <p:cNvPr id="15" name="Connecteur droit avec flèche 14"/>
          <p:cNvCxnSpPr/>
          <p:nvPr/>
        </p:nvCxnSpPr>
        <p:spPr>
          <a:xfrm>
            <a:off x="7929586" y="221455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929586" y="335756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143900" y="2071678"/>
            <a:ext cx="785818" cy="307777"/>
          </a:xfrm>
          <a:prstGeom prst="rect">
            <a:avLst/>
          </a:prstGeom>
          <a:noFill/>
        </p:spPr>
        <p:txBody>
          <a:bodyPr wrap="square" rtlCol="0">
            <a:spAutoFit/>
          </a:bodyPr>
          <a:lstStyle/>
          <a:p>
            <a:r>
              <a:rPr lang="fr-FR" sz="1400" b="1" dirty="0" smtClean="0">
                <a:solidFill>
                  <a:srgbClr val="FF0000"/>
                </a:solidFill>
                <a:latin typeface="Adobe Hebrew"/>
                <a:cs typeface="Adobe Hebrew"/>
              </a:rPr>
              <a:t>–</a:t>
            </a:r>
            <a:r>
              <a:rPr lang="fr-FR" sz="1400" dirty="0" smtClean="0"/>
              <a:t> dense</a:t>
            </a:r>
            <a:endParaRPr lang="fr-FR" sz="1400" dirty="0"/>
          </a:p>
        </p:txBody>
      </p:sp>
      <p:sp>
        <p:nvSpPr>
          <p:cNvPr id="18" name="ZoneTexte 17"/>
          <p:cNvSpPr txBox="1"/>
          <p:nvPr/>
        </p:nvSpPr>
        <p:spPr>
          <a:xfrm>
            <a:off x="8143900" y="3214686"/>
            <a:ext cx="785818" cy="307777"/>
          </a:xfrm>
          <a:prstGeom prst="rect">
            <a:avLst/>
          </a:prstGeom>
          <a:noFill/>
        </p:spPr>
        <p:txBody>
          <a:bodyPr wrap="square" rtlCol="0">
            <a:spAutoFit/>
          </a:bodyPr>
          <a:lstStyle/>
          <a:p>
            <a:r>
              <a:rPr lang="fr-FR" sz="1400" b="1" dirty="0" smtClean="0">
                <a:solidFill>
                  <a:srgbClr val="FF0000"/>
                </a:solidFill>
              </a:rPr>
              <a:t>+</a:t>
            </a:r>
            <a:r>
              <a:rPr lang="fr-FR" sz="1400" dirty="0" smtClean="0"/>
              <a:t> dense</a:t>
            </a:r>
            <a:endParaRPr lang="fr-FR" sz="1400" dirty="0"/>
          </a:p>
        </p:txBody>
      </p:sp>
    </p:spTree>
    <p:extLst>
      <p:ext uri="{BB962C8B-B14F-4D97-AF65-F5344CB8AC3E}">
        <p14:creationId xmlns:p14="http://schemas.microsoft.com/office/powerpoint/2010/main" val="1956332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3438" y="3143248"/>
            <a:ext cx="1000132" cy="461665"/>
          </a:xfrm>
          <a:prstGeom prst="rect">
            <a:avLst/>
          </a:prstGeom>
          <a:noFill/>
        </p:spPr>
        <p:txBody>
          <a:bodyPr wrap="square" rtlCol="0">
            <a:spAutoFit/>
          </a:bodyPr>
          <a:lstStyle/>
          <a:p>
            <a:r>
              <a:rPr lang="fr-FR" sz="2400" b="1" dirty="0" smtClean="0"/>
              <a:t> </a:t>
            </a:r>
            <a:endParaRPr lang="fr-FR" sz="2400" b="1" dirty="0"/>
          </a:p>
        </p:txBody>
      </p:sp>
      <p:sp>
        <p:nvSpPr>
          <p:cNvPr id="5" name="Rectangle 4"/>
          <p:cNvSpPr/>
          <p:nvPr/>
        </p:nvSpPr>
        <p:spPr>
          <a:xfrm>
            <a:off x="607190" y="109371"/>
            <a:ext cx="8251089" cy="1200329"/>
          </a:xfrm>
          <a:prstGeom prst="rect">
            <a:avLst/>
          </a:prstGeom>
          <a:solidFill>
            <a:schemeClr val="bg1">
              <a:lumMod val="95000"/>
            </a:schemeClr>
          </a:solidFill>
        </p:spPr>
        <p:txBody>
          <a:bodyPr wrap="square">
            <a:spAutoFit/>
          </a:bodyPr>
          <a:lstStyle/>
          <a:p>
            <a:r>
              <a:rPr lang="fr-FR" sz="2400" b="1" dirty="0" smtClean="0">
                <a:latin typeface="Times New Roman" pitchFamily="18" charset="0"/>
                <a:ea typeface="Calibri" pitchFamily="34" charset="0"/>
                <a:cs typeface="Times New Roman" pitchFamily="18" charset="0"/>
              </a:rPr>
              <a:t>Structures recueillies </a:t>
            </a:r>
            <a:r>
              <a:rPr lang="fr-FR" sz="2400" b="1" dirty="0" smtClean="0">
                <a:ea typeface="Calibri" pitchFamily="34" charset="0"/>
                <a:cs typeface="Times New Roman" pitchFamily="18" charset="0"/>
              </a:rPr>
              <a:t>à</a:t>
            </a:r>
            <a:r>
              <a:rPr lang="fr-FR" sz="2400" b="1" dirty="0" smtClean="0">
                <a:latin typeface="Times New Roman" pitchFamily="18" charset="0"/>
                <a:ea typeface="Calibri" pitchFamily="34" charset="0"/>
                <a:cs typeface="Times New Roman" pitchFamily="18" charset="0"/>
              </a:rPr>
              <a:t> partir de chaque culot apr</a:t>
            </a:r>
            <a:r>
              <a:rPr lang="fr-FR" sz="2400" b="1" dirty="0" smtClean="0">
                <a:ea typeface="Calibri" pitchFamily="34" charset="0"/>
                <a:cs typeface="Times New Roman" pitchFamily="18" charset="0"/>
              </a:rPr>
              <a:t>è</a:t>
            </a:r>
            <a:r>
              <a:rPr lang="fr-FR" sz="2400" b="1" dirty="0" smtClean="0">
                <a:latin typeface="Times New Roman" pitchFamily="18" charset="0"/>
                <a:ea typeface="Calibri" pitchFamily="34" charset="0"/>
                <a:cs typeface="Times New Roman" pitchFamily="18" charset="0"/>
              </a:rPr>
              <a:t>s application d</a:t>
            </a:r>
            <a:r>
              <a:rPr lang="fr-FR" sz="2400" b="1" dirty="0" smtClean="0">
                <a:ea typeface="Calibri" pitchFamily="34" charset="0"/>
                <a:cs typeface="Times New Roman" pitchFamily="18" charset="0"/>
              </a:rPr>
              <a:t>’</a:t>
            </a:r>
            <a:r>
              <a:rPr lang="fr-FR" sz="2400" b="1" dirty="0" smtClean="0">
                <a:latin typeface="Times New Roman" pitchFamily="18" charset="0"/>
                <a:ea typeface="Calibri" pitchFamily="34" charset="0"/>
                <a:cs typeface="Times New Roman" pitchFamily="18" charset="0"/>
              </a:rPr>
              <a:t>une ultra   centrifugation sur gradient de densit</a:t>
            </a:r>
            <a:r>
              <a:rPr lang="fr-FR" sz="2400" b="1" dirty="0" smtClean="0">
                <a:ea typeface="Calibri" pitchFamily="34" charset="0"/>
                <a:cs typeface="Times New Roman" pitchFamily="18" charset="0"/>
              </a:rPr>
              <a:t>é</a:t>
            </a:r>
            <a:r>
              <a:rPr lang="fr-FR" sz="2400" b="1" dirty="0" smtClean="0">
                <a:latin typeface="Times New Roman" pitchFamily="18" charset="0"/>
                <a:ea typeface="Calibri" pitchFamily="34" charset="0"/>
                <a:cs typeface="Times New Roman" pitchFamily="18" charset="0"/>
              </a:rPr>
              <a:t> </a:t>
            </a:r>
            <a:r>
              <a:rPr lang="fr-FR" sz="2400" b="1" dirty="0" smtClean="0">
                <a:solidFill>
                  <a:srgbClr val="FF0000"/>
                </a:solidFill>
                <a:latin typeface="Times New Roman" pitchFamily="18" charset="0"/>
                <a:ea typeface="Calibri" pitchFamily="34" charset="0"/>
                <a:cs typeface="Times New Roman" pitchFamily="18" charset="0"/>
              </a:rPr>
              <a:t>(UGD).</a:t>
            </a:r>
            <a:endParaRPr lang="fr-FR" sz="2400" b="1"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714348" y="1571612"/>
            <a:ext cx="7481885" cy="4097053"/>
          </a:xfrm>
          <a:prstGeom prst="rect">
            <a:avLst/>
          </a:prstGeom>
          <a:noFill/>
          <a:ln w="9525">
            <a:noFill/>
            <a:miter lim="800000"/>
            <a:headEnd/>
            <a:tailEnd/>
          </a:ln>
          <a:effectLst/>
        </p:spPr>
      </p:pic>
      <p:sp>
        <p:nvSpPr>
          <p:cNvPr id="7" name="ZoneTexte 6"/>
          <p:cNvSpPr txBox="1"/>
          <p:nvPr/>
        </p:nvSpPr>
        <p:spPr>
          <a:xfrm>
            <a:off x="1571604" y="5572140"/>
            <a:ext cx="2950071" cy="461665"/>
          </a:xfrm>
          <a:prstGeom prst="rect">
            <a:avLst/>
          </a:prstGeom>
          <a:noFill/>
        </p:spPr>
        <p:txBody>
          <a:bodyPr wrap="square" rtlCol="0">
            <a:spAutoFit/>
          </a:bodyPr>
          <a:lstStyle/>
          <a:p>
            <a:r>
              <a:rPr lang="fr-FR" sz="2400" b="1" dirty="0" smtClean="0"/>
              <a:t>Avant  centrifugation </a:t>
            </a:r>
            <a:endParaRPr lang="fr-FR" sz="2400" b="1" dirty="0"/>
          </a:p>
        </p:txBody>
      </p:sp>
      <p:sp>
        <p:nvSpPr>
          <p:cNvPr id="8" name="ZoneTexte 7"/>
          <p:cNvSpPr txBox="1"/>
          <p:nvPr/>
        </p:nvSpPr>
        <p:spPr>
          <a:xfrm>
            <a:off x="5857884" y="5500702"/>
            <a:ext cx="2915816" cy="461665"/>
          </a:xfrm>
          <a:prstGeom prst="rect">
            <a:avLst/>
          </a:prstGeom>
          <a:noFill/>
        </p:spPr>
        <p:txBody>
          <a:bodyPr wrap="square" rtlCol="0">
            <a:spAutoFit/>
          </a:bodyPr>
          <a:lstStyle/>
          <a:p>
            <a:r>
              <a:rPr lang="fr-FR" sz="2400" b="1" dirty="0" smtClean="0"/>
              <a:t>Après centrifugation </a:t>
            </a:r>
            <a:endParaRPr lang="fr-FR" sz="2400" b="1" dirty="0"/>
          </a:p>
        </p:txBody>
      </p:sp>
      <p:sp>
        <p:nvSpPr>
          <p:cNvPr id="9" name="ZoneTexte 8"/>
          <p:cNvSpPr txBox="1"/>
          <p:nvPr/>
        </p:nvSpPr>
        <p:spPr>
          <a:xfrm>
            <a:off x="1000100" y="1285860"/>
            <a:ext cx="7215238" cy="461665"/>
          </a:xfrm>
          <a:prstGeom prst="rect">
            <a:avLst/>
          </a:prstGeom>
          <a:noFill/>
        </p:spPr>
        <p:txBody>
          <a:bodyPr wrap="square" rtlCol="0">
            <a:spAutoFit/>
          </a:bodyPr>
          <a:lstStyle/>
          <a:p>
            <a:r>
              <a:rPr lang="fr-FR" sz="2400" b="1" dirty="0" smtClean="0">
                <a:solidFill>
                  <a:srgbClr val="002060"/>
                </a:solidFill>
              </a:rPr>
              <a:t>            Structures recueillies par UGD du 2 eme culot</a:t>
            </a:r>
            <a:endParaRPr lang="fr-FR" sz="2400" b="1" dirty="0">
              <a:solidFill>
                <a:srgbClr val="002060"/>
              </a:solidFill>
            </a:endParaRPr>
          </a:p>
        </p:txBody>
      </p:sp>
      <p:sp>
        <p:nvSpPr>
          <p:cNvPr id="2" name="Rectangle 1"/>
          <p:cNvSpPr/>
          <p:nvPr/>
        </p:nvSpPr>
        <p:spPr>
          <a:xfrm>
            <a:off x="500034" y="3357562"/>
            <a:ext cx="1714512"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92481" y="3933056"/>
            <a:ext cx="1935303" cy="369332"/>
          </a:xfrm>
          <a:prstGeom prst="rect">
            <a:avLst/>
          </a:prstGeom>
          <a:noFill/>
        </p:spPr>
        <p:txBody>
          <a:bodyPr wrap="square" rtlCol="0">
            <a:spAutoFit/>
          </a:bodyPr>
          <a:lstStyle/>
          <a:p>
            <a:r>
              <a:rPr lang="fr-FR" smtClean="0"/>
              <a:t>  </a:t>
            </a:r>
            <a:endParaRPr lang="fr-FR"/>
          </a:p>
        </p:txBody>
      </p:sp>
      <p:sp>
        <p:nvSpPr>
          <p:cNvPr id="6" name="ZoneTexte 5"/>
          <p:cNvSpPr txBox="1"/>
          <p:nvPr/>
        </p:nvSpPr>
        <p:spPr>
          <a:xfrm>
            <a:off x="571472" y="3500438"/>
            <a:ext cx="1755012" cy="1200329"/>
          </a:xfrm>
          <a:prstGeom prst="rect">
            <a:avLst/>
          </a:prstGeom>
          <a:noFill/>
          <a:ln>
            <a:noFill/>
          </a:ln>
        </p:spPr>
        <p:txBody>
          <a:bodyPr wrap="square" rtlCol="0">
            <a:spAutoFit/>
          </a:bodyPr>
          <a:lstStyle/>
          <a:p>
            <a:r>
              <a:rPr lang="fr-FR" sz="2400" b="1" dirty="0" smtClean="0"/>
              <a:t>Gradient croissant de saccharose</a:t>
            </a:r>
            <a:endParaRPr lang="fr-FR" sz="2400" b="1" dirty="0"/>
          </a:p>
        </p:txBody>
      </p:sp>
      <p:sp>
        <p:nvSpPr>
          <p:cNvPr id="11" name="ZoneTexte 10"/>
          <p:cNvSpPr txBox="1"/>
          <p:nvPr/>
        </p:nvSpPr>
        <p:spPr>
          <a:xfrm>
            <a:off x="357158" y="6150114"/>
            <a:ext cx="8786842" cy="707886"/>
          </a:xfrm>
          <a:prstGeom prst="rect">
            <a:avLst/>
          </a:prstGeom>
          <a:noFill/>
          <a:ln>
            <a:solidFill>
              <a:schemeClr val="tx1"/>
            </a:solidFill>
          </a:ln>
        </p:spPr>
        <p:txBody>
          <a:bodyPr wrap="square" rtlCol="0">
            <a:spAutoFit/>
          </a:bodyPr>
          <a:lstStyle/>
          <a:p>
            <a:r>
              <a:rPr lang="fr-FR" sz="2000" b="1" dirty="0" smtClean="0"/>
              <a:t>Le gradient de saccharose utilisé pour purifier chaque culot est à degré  décroissant  du culot 1 au culot 4</a:t>
            </a:r>
            <a:endParaRPr lang="fr-FR" sz="2000" b="1" dirty="0"/>
          </a:p>
        </p:txBody>
      </p:sp>
    </p:spTree>
    <p:extLst>
      <p:ext uri="{BB962C8B-B14F-4D97-AF65-F5344CB8AC3E}">
        <p14:creationId xmlns:p14="http://schemas.microsoft.com/office/powerpoint/2010/main" val="38873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367" y="428178"/>
            <a:ext cx="8505265"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dirty="0" smtClean="0"/>
              <a:t>Parmi ces techniques on site: </a:t>
            </a:r>
          </a:p>
          <a:p>
            <a:r>
              <a:rPr lang="fr-FR" sz="2400" b="1" i="0" u="none" strike="noStrike" baseline="0" dirty="0" smtClean="0">
                <a:solidFill>
                  <a:srgbClr val="FF0000"/>
                </a:solidFill>
              </a:rPr>
              <a:t>a- Méthodes de précipitation:</a:t>
            </a:r>
            <a:r>
              <a:rPr lang="fr-FR" sz="2400" b="1" i="0" u="none" strike="noStrike" baseline="0" dirty="0" smtClean="0">
                <a:solidFill>
                  <a:srgbClr val="000000"/>
                </a:solidFill>
              </a:rPr>
              <a:t> </a:t>
            </a:r>
            <a:r>
              <a:rPr lang="fr-FR" sz="2400" b="0" i="0" u="none" strike="noStrike" baseline="0" dirty="0" smtClean="0">
                <a:solidFill>
                  <a:srgbClr val="000000"/>
                </a:solidFill>
              </a:rPr>
              <a:t>le phénomène de précipitation se produit lorsque l’on met en contact un antigène soluble avec l’anticorps correspondant. Cette réaction se fait soit en milieu liquide soit en milieu gélifié. Le temps de réaction varie de moins d’une heure à plusieurs jours. La lecture peut se faire, soit à l’</a:t>
            </a:r>
            <a:r>
              <a:rPr lang="fr-FR" sz="2400" b="0" i="0" u="none" strike="noStrike" baseline="0" dirty="0" err="1" smtClean="0">
                <a:solidFill>
                  <a:srgbClr val="000000"/>
                </a:solidFill>
              </a:rPr>
              <a:t>oeil</a:t>
            </a:r>
            <a:r>
              <a:rPr lang="fr-FR" sz="2400" b="0" i="0" u="none" strike="noStrike" baseline="0" dirty="0" smtClean="0">
                <a:solidFill>
                  <a:srgbClr val="000000"/>
                </a:solidFill>
              </a:rPr>
              <a:t> nu, soit avec des appareils. </a:t>
            </a:r>
          </a:p>
          <a:p>
            <a:endParaRPr lang="fr-FR" sz="2400" b="0" i="0" u="none" strike="noStrike" baseline="0" dirty="0" smtClean="0">
              <a:solidFill>
                <a:srgbClr val="000000"/>
              </a:solidFill>
            </a:endParaRPr>
          </a:p>
          <a:p>
            <a:r>
              <a:rPr lang="fr-FR" sz="2400" b="1" i="0" u="none" strike="noStrike" baseline="0" dirty="0" smtClean="0">
                <a:solidFill>
                  <a:srgbClr val="FF0000"/>
                </a:solidFill>
              </a:rPr>
              <a:t>b- Méthodes d’agglutination</a:t>
            </a:r>
            <a:r>
              <a:rPr lang="fr-FR" sz="2400" b="1" i="0" u="none" strike="noStrike" baseline="0" dirty="0" smtClean="0">
                <a:solidFill>
                  <a:srgbClr val="000000"/>
                </a:solidFill>
              </a:rPr>
              <a:t>: </a:t>
            </a:r>
            <a:r>
              <a:rPr lang="fr-FR" sz="2400" b="0" i="0" u="none" strike="noStrike" baseline="0" dirty="0" smtClean="0">
                <a:solidFill>
                  <a:srgbClr val="000000"/>
                </a:solidFill>
              </a:rPr>
              <a:t>l’agglutination se produit lorsque l’on met en présence un antigène particulaire (bactéries, globules rouges...) avec l’anticorps correspondant. Cette réaction est rapide (quelques minutes) et visible à l’</a:t>
            </a:r>
            <a:r>
              <a:rPr lang="fr-FR" sz="2400" b="0" i="0" u="none" strike="noStrike" baseline="0" dirty="0" err="1" smtClean="0">
                <a:solidFill>
                  <a:srgbClr val="000000"/>
                </a:solidFill>
              </a:rPr>
              <a:t>oeil</a:t>
            </a:r>
            <a:r>
              <a:rPr lang="fr-FR" sz="2400" b="0" i="0" u="none" strike="noStrike" baseline="0" dirty="0" smtClean="0">
                <a:solidFill>
                  <a:srgbClr val="000000"/>
                </a:solidFill>
              </a:rPr>
              <a:t> nu. </a:t>
            </a:r>
          </a:p>
          <a:p>
            <a:endParaRPr lang="fr-FR" sz="2400" b="0" i="0" u="none" strike="noStrike" baseline="0" dirty="0" smtClean="0">
              <a:solidFill>
                <a:srgbClr val="000000"/>
              </a:solidFill>
            </a:endParaRPr>
          </a:p>
          <a:p>
            <a:r>
              <a:rPr lang="fr-FR" sz="2400" b="1" i="0" u="none" strike="noStrike" baseline="0" dirty="0" smtClean="0">
                <a:solidFill>
                  <a:srgbClr val="FF0000"/>
                </a:solidFill>
              </a:rPr>
              <a:t>c- Méthodes utilisant un marqueur: </a:t>
            </a:r>
            <a:r>
              <a:rPr lang="fr-FR" sz="2400" b="0" i="0" u="none" strike="noStrike" baseline="0" dirty="0" smtClean="0">
                <a:solidFill>
                  <a:srgbClr val="000000"/>
                </a:solidFill>
              </a:rPr>
              <a:t>Ce sont les méthodes les plus sensibles (</a:t>
            </a:r>
            <a:r>
              <a:rPr lang="fr-FR" sz="2400" b="0" i="0" u="none" strike="noStrike" baseline="0" dirty="0" err="1" smtClean="0">
                <a:solidFill>
                  <a:srgbClr val="000000"/>
                </a:solidFill>
              </a:rPr>
              <a:t>ng</a:t>
            </a:r>
            <a:r>
              <a:rPr lang="fr-FR" sz="2400" b="0" i="0" u="none" strike="noStrike" baseline="0" dirty="0" smtClean="0">
                <a:solidFill>
                  <a:srgbClr val="000000"/>
                </a:solidFill>
              </a:rPr>
              <a:t>/</a:t>
            </a:r>
            <a:r>
              <a:rPr lang="fr-FR" sz="2400" b="0" i="0" u="none" strike="noStrike" baseline="0" dirty="0" err="1" smtClean="0">
                <a:solidFill>
                  <a:srgbClr val="000000"/>
                </a:solidFill>
              </a:rPr>
              <a:t>mL</a:t>
            </a:r>
            <a:r>
              <a:rPr lang="fr-FR" sz="2400" b="0" i="0" u="none" strike="noStrike" baseline="0" dirty="0" smtClean="0">
                <a:solidFill>
                  <a:srgbClr val="000000"/>
                </a:solidFill>
              </a:rPr>
              <a:t> et </a:t>
            </a:r>
            <a:r>
              <a:rPr lang="fr-FR" sz="2400" b="0" i="0" u="none" strike="noStrike" baseline="0" dirty="0" err="1" smtClean="0">
                <a:solidFill>
                  <a:srgbClr val="000000"/>
                </a:solidFill>
              </a:rPr>
              <a:t>pg</a:t>
            </a:r>
            <a:r>
              <a:rPr lang="fr-FR" sz="2400" b="0" i="0" u="none" strike="noStrike" baseline="0" dirty="0" smtClean="0">
                <a:solidFill>
                  <a:srgbClr val="000000"/>
                </a:solidFill>
              </a:rPr>
              <a:t>/</a:t>
            </a:r>
            <a:r>
              <a:rPr lang="fr-FR" sz="2400" b="0" i="0" u="none" strike="noStrike" baseline="0" dirty="0" err="1" smtClean="0">
                <a:solidFill>
                  <a:srgbClr val="000000"/>
                </a:solidFill>
              </a:rPr>
              <a:t>mL</a:t>
            </a:r>
            <a:r>
              <a:rPr lang="fr-FR" sz="2400" b="0" i="0" u="none" strike="noStrike" baseline="0" dirty="0" smtClean="0">
                <a:solidFill>
                  <a:srgbClr val="000000"/>
                </a:solidFill>
              </a:rPr>
              <a:t>). Selon le marqueur utilisé, on peut distinguer 4 types de technique: </a:t>
            </a:r>
          </a:p>
        </p:txBody>
      </p:sp>
    </p:spTree>
    <p:extLst>
      <p:ext uri="{BB962C8B-B14F-4D97-AF65-F5344CB8AC3E}">
        <p14:creationId xmlns:p14="http://schemas.microsoft.com/office/powerpoint/2010/main" val="993182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5616" y="332656"/>
            <a:ext cx="3744416" cy="523220"/>
          </a:xfrm>
          <a:prstGeom prst="rect">
            <a:avLst/>
          </a:prstGeom>
          <a:noFill/>
        </p:spPr>
        <p:txBody>
          <a:bodyPr wrap="square" rtlCol="0">
            <a:spAutoFit/>
          </a:bodyPr>
          <a:lstStyle/>
          <a:p>
            <a:r>
              <a:rPr lang="fr-FR" sz="2800" dirty="0" smtClean="0"/>
              <a:t>  </a:t>
            </a:r>
            <a:r>
              <a:rPr lang="fr-FR" sz="2800" b="1" dirty="0" smtClean="0"/>
              <a:t> </a:t>
            </a:r>
            <a:endParaRPr lang="fr-FR" sz="2800" b="1" dirty="0"/>
          </a:p>
        </p:txBody>
      </p:sp>
      <p:sp>
        <p:nvSpPr>
          <p:cNvPr id="5" name="ZoneTexte 4"/>
          <p:cNvSpPr txBox="1"/>
          <p:nvPr/>
        </p:nvSpPr>
        <p:spPr>
          <a:xfrm>
            <a:off x="323528" y="1177165"/>
            <a:ext cx="8568952" cy="461665"/>
          </a:xfrm>
          <a:prstGeom prst="rect">
            <a:avLst/>
          </a:prstGeom>
          <a:noFill/>
        </p:spPr>
        <p:txBody>
          <a:bodyPr wrap="square" rtlCol="0">
            <a:spAutoFit/>
          </a:bodyPr>
          <a:lstStyle/>
          <a:p>
            <a:r>
              <a:rPr lang="fr-FR" sz="2400" b="1" dirty="0" smtClean="0">
                <a:solidFill>
                  <a:srgbClr val="FF0000"/>
                </a:solidFill>
              </a:rPr>
              <a:t>Culot 1 </a:t>
            </a:r>
            <a:r>
              <a:rPr lang="fr-FR" sz="2400" b="1" dirty="0" smtClean="0"/>
              <a:t>=   noyaux + éléments du cytosquelette</a:t>
            </a:r>
            <a:endParaRPr lang="fr-FR" sz="2400" b="1" dirty="0"/>
          </a:p>
        </p:txBody>
      </p:sp>
      <p:sp>
        <p:nvSpPr>
          <p:cNvPr id="6" name="ZoneTexte 5"/>
          <p:cNvSpPr txBox="1"/>
          <p:nvPr/>
        </p:nvSpPr>
        <p:spPr>
          <a:xfrm>
            <a:off x="1223628" y="287518"/>
            <a:ext cx="5491512" cy="461665"/>
          </a:xfrm>
          <a:prstGeom prst="rect">
            <a:avLst/>
          </a:prstGeom>
          <a:solidFill>
            <a:schemeClr val="bg1">
              <a:lumMod val="95000"/>
            </a:schemeClr>
          </a:solidFill>
        </p:spPr>
        <p:txBody>
          <a:bodyPr wrap="square" rtlCol="0">
            <a:spAutoFit/>
          </a:bodyPr>
          <a:lstStyle/>
          <a:p>
            <a:r>
              <a:rPr lang="fr-FR" sz="2400" b="1" dirty="0" smtClean="0"/>
              <a:t>Contenu de chaque culot  après UGD</a:t>
            </a:r>
            <a:endParaRPr lang="fr-FR" sz="2400" b="1" dirty="0"/>
          </a:p>
        </p:txBody>
      </p:sp>
      <p:sp>
        <p:nvSpPr>
          <p:cNvPr id="7" name="ZoneTexte 6"/>
          <p:cNvSpPr txBox="1"/>
          <p:nvPr/>
        </p:nvSpPr>
        <p:spPr>
          <a:xfrm>
            <a:off x="323528" y="1861452"/>
            <a:ext cx="8568952" cy="461665"/>
          </a:xfrm>
          <a:prstGeom prst="rect">
            <a:avLst/>
          </a:prstGeom>
          <a:noFill/>
        </p:spPr>
        <p:txBody>
          <a:bodyPr wrap="square" rtlCol="0">
            <a:spAutoFit/>
          </a:bodyPr>
          <a:lstStyle/>
          <a:p>
            <a:r>
              <a:rPr lang="fr-FR" sz="2400" b="1" dirty="0" smtClean="0">
                <a:solidFill>
                  <a:srgbClr val="FF0000"/>
                </a:solidFill>
              </a:rPr>
              <a:t>Culot 2 </a:t>
            </a:r>
            <a:r>
              <a:rPr lang="fr-FR" sz="2400" b="1" dirty="0" smtClean="0"/>
              <a:t>=   mitochondries + lysosomes + peroxysomes </a:t>
            </a:r>
            <a:endParaRPr lang="fr-FR" sz="2400" b="1" dirty="0"/>
          </a:p>
        </p:txBody>
      </p:sp>
      <p:sp>
        <p:nvSpPr>
          <p:cNvPr id="8" name="ZoneTexte 7"/>
          <p:cNvSpPr txBox="1"/>
          <p:nvPr/>
        </p:nvSpPr>
        <p:spPr>
          <a:xfrm>
            <a:off x="285720" y="2500306"/>
            <a:ext cx="8858280" cy="830997"/>
          </a:xfrm>
          <a:prstGeom prst="rect">
            <a:avLst/>
          </a:prstGeom>
          <a:noFill/>
        </p:spPr>
        <p:txBody>
          <a:bodyPr wrap="square" rtlCol="0">
            <a:spAutoFit/>
          </a:bodyPr>
          <a:lstStyle/>
          <a:p>
            <a:r>
              <a:rPr lang="fr-FR" sz="2400" b="1" dirty="0" smtClean="0">
                <a:solidFill>
                  <a:srgbClr val="FF0000"/>
                </a:solidFill>
              </a:rPr>
              <a:t>Culot  3 </a:t>
            </a:r>
            <a:r>
              <a:rPr lang="fr-FR" sz="2400" b="1" dirty="0" smtClean="0"/>
              <a:t>= grands polysomes +microsomes rugueux  ( REG)     + microsomes lisses ( REL , A p .golgi , MP )</a:t>
            </a:r>
            <a:endParaRPr lang="fr-FR" sz="2400" b="1" dirty="0"/>
          </a:p>
        </p:txBody>
      </p:sp>
      <p:sp>
        <p:nvSpPr>
          <p:cNvPr id="9" name="ZoneTexte 8"/>
          <p:cNvSpPr txBox="1"/>
          <p:nvPr/>
        </p:nvSpPr>
        <p:spPr>
          <a:xfrm>
            <a:off x="285720" y="3571876"/>
            <a:ext cx="8208912" cy="1200329"/>
          </a:xfrm>
          <a:prstGeom prst="rect">
            <a:avLst/>
          </a:prstGeom>
          <a:noFill/>
        </p:spPr>
        <p:txBody>
          <a:bodyPr wrap="square" rtlCol="0">
            <a:spAutoFit/>
          </a:bodyPr>
          <a:lstStyle/>
          <a:p>
            <a:r>
              <a:rPr lang="fr-FR" sz="2400" b="1" dirty="0" smtClean="0">
                <a:solidFill>
                  <a:srgbClr val="FF0000"/>
                </a:solidFill>
              </a:rPr>
              <a:t>Culot  4  </a:t>
            </a:r>
            <a:r>
              <a:rPr lang="fr-FR" sz="2400" b="1" dirty="0" smtClean="0"/>
              <a:t>= petits polysomes  + sous unités ribosomales + macromolécules (glycogène ,triglycéride. .)+ virus  (si la cellule fractionné est infectée )</a:t>
            </a:r>
            <a:endParaRPr lang="fr-FR" sz="2400" b="1" dirty="0"/>
          </a:p>
        </p:txBody>
      </p:sp>
      <p:sp>
        <p:nvSpPr>
          <p:cNvPr id="10" name="ZoneTexte 9"/>
          <p:cNvSpPr txBox="1"/>
          <p:nvPr/>
        </p:nvSpPr>
        <p:spPr>
          <a:xfrm>
            <a:off x="285720" y="5143512"/>
            <a:ext cx="8568952" cy="461665"/>
          </a:xfrm>
          <a:prstGeom prst="rect">
            <a:avLst/>
          </a:prstGeom>
          <a:noFill/>
        </p:spPr>
        <p:txBody>
          <a:bodyPr wrap="square" rtlCol="0">
            <a:spAutoFit/>
          </a:bodyPr>
          <a:lstStyle/>
          <a:p>
            <a:r>
              <a:rPr lang="fr-FR" sz="2400" b="1" dirty="0" smtClean="0">
                <a:solidFill>
                  <a:srgbClr val="FF0000"/>
                </a:solidFill>
              </a:rPr>
              <a:t>Le surnageant 4</a:t>
            </a:r>
            <a:r>
              <a:rPr lang="fr-FR" sz="2400" b="1" dirty="0" smtClean="0"/>
              <a:t> correspond à la solution aqueuse du hyaloplasme  </a:t>
            </a:r>
            <a:r>
              <a:rPr lang="fr-FR" sz="2400" b="1" dirty="0" smtClean="0">
                <a:solidFill>
                  <a:srgbClr val="FF0000"/>
                </a:solidFill>
              </a:rPr>
              <a:t> </a:t>
            </a:r>
            <a:endParaRPr lang="fr-FR" sz="2400" b="1" dirty="0">
              <a:solidFill>
                <a:srgbClr val="FF0000"/>
              </a:solidFill>
            </a:endParaRPr>
          </a:p>
        </p:txBody>
      </p:sp>
    </p:spTree>
    <p:extLst>
      <p:ext uri="{BB962C8B-B14F-4D97-AF65-F5344CB8AC3E}">
        <p14:creationId xmlns:p14="http://schemas.microsoft.com/office/powerpoint/2010/main" val="234071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smtClean="0">
                <a:solidFill>
                  <a:srgbClr val="FF3300"/>
                </a:solidFill>
                <a:latin typeface="Comic Sans MS" panose="030F0702030302020204" pitchFamily="66" charset="0"/>
              </a:rPr>
              <a:t>AGGLUTINATION</a:t>
            </a:r>
            <a:endParaRPr lang="fr-FR" sz="4000" dirty="0">
              <a:solidFill>
                <a:srgbClr val="FF3300"/>
              </a:solidFill>
              <a:latin typeface="Comic Sans MS" panose="030F0702030302020204" pitchFamily="66" charset="0"/>
            </a:endParaRPr>
          </a:p>
        </p:txBody>
      </p:sp>
      <p:pic>
        <p:nvPicPr>
          <p:cNvPr id="3" name="Picture 4" descr="gb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89138"/>
            <a:ext cx="32289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4267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5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mtClean="0">
                <a:solidFill>
                  <a:srgbClr val="FF0000"/>
                </a:solidFill>
                <a:effectLst>
                  <a:outerShdw blurRad="38100" dist="38100" dir="2700000" algn="tl">
                    <a:srgbClr val="000000">
                      <a:alpha val="43137"/>
                    </a:srgbClr>
                  </a:outerShdw>
                </a:effectLst>
              </a:rPr>
              <a:t>Quel groupes sanguins?</a:t>
            </a:r>
            <a:endParaRPr lang="fr-FR" b="1" dirty="0">
              <a:solidFill>
                <a:srgbClr val="FF0000"/>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43213" y="1700213"/>
            <a:ext cx="3240087" cy="4525962"/>
          </a:xfrm>
          <a:prstGeom prst="rect">
            <a:avLst/>
          </a:prstGeom>
        </p:spPr>
      </p:pic>
    </p:spTree>
    <p:extLst>
      <p:ext uri="{BB962C8B-B14F-4D97-AF65-F5344CB8AC3E}">
        <p14:creationId xmlns:p14="http://schemas.microsoft.com/office/powerpoint/2010/main" val="42873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85075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mtClean="0">
                <a:solidFill>
                  <a:srgbClr val="FF0000"/>
                </a:solidFill>
                <a:effectLst>
                  <a:outerShdw blurRad="38100" dist="38100" dir="2700000" algn="tl">
                    <a:srgbClr val="000000">
                      <a:alpha val="43137"/>
                    </a:srgbClr>
                  </a:outerShdw>
                </a:effectLst>
              </a:rPr>
              <a:t>Le test d'hémagglutination (HA)</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txBox="1">
            <a:spLocks/>
          </p:cNvSpPr>
          <p:nvPr/>
        </p:nvSpPr>
        <p:spPr>
          <a:xfrm>
            <a:off x="838200" y="1825625"/>
            <a:ext cx="7620000" cy="3163234"/>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smtClean="0"/>
              <a:t>Le test d'</a:t>
            </a:r>
            <a:r>
              <a:rPr lang="fr-FR" dirty="0" err="1" smtClean="0"/>
              <a:t>hémagglutination</a:t>
            </a:r>
            <a:r>
              <a:rPr lang="fr-FR" dirty="0" smtClean="0"/>
              <a:t> (HA) est une méthode indirecte repose sur le fait que de nombreux antigènes virales ou bactériennes peuvent se lier et agglutiner les globules rouges (RBC). Depuis son utilisation pour la première fois par  </a:t>
            </a:r>
            <a:r>
              <a:rPr lang="fr-FR" dirty="0" err="1" smtClean="0"/>
              <a:t>Salk</a:t>
            </a:r>
            <a:r>
              <a:rPr lang="fr-FR" dirty="0" smtClean="0"/>
              <a:t> dans les années 1940, la méthode HA est restée largement inchangée</a:t>
            </a:r>
            <a:endParaRPr lang="fr-FR" dirty="0"/>
          </a:p>
        </p:txBody>
      </p:sp>
    </p:spTree>
    <p:extLst>
      <p:ext uri="{BB962C8B-B14F-4D97-AF65-F5344CB8AC3E}">
        <p14:creationId xmlns:p14="http://schemas.microsoft.com/office/powerpoint/2010/main" val="262908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16142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solidFill>
                  <a:srgbClr val="FF0000"/>
                </a:solidFill>
              </a:rPr>
              <a:t/>
            </a:r>
            <a:br>
              <a:rPr lang="fr-FR" smtClean="0">
                <a:solidFill>
                  <a:srgbClr val="FF0000"/>
                </a:solidFill>
              </a:rPr>
            </a:br>
            <a:endParaRPr lang="fr-FR" dirty="0">
              <a:solidFill>
                <a:srgbClr val="FF0000"/>
              </a:solidFill>
            </a:endParaRPr>
          </a:p>
        </p:txBody>
      </p:sp>
      <p:pic>
        <p:nvPicPr>
          <p:cNvPr id="4" name="Image 3"/>
          <p:cNvPicPr>
            <a:picLocks noChangeAspect="1"/>
          </p:cNvPicPr>
          <p:nvPr/>
        </p:nvPicPr>
        <p:blipFill>
          <a:blip r:embed="rId2"/>
          <a:stretch>
            <a:fillRect/>
          </a:stretch>
        </p:blipFill>
        <p:spPr>
          <a:xfrm>
            <a:off x="4270340" y="1147368"/>
            <a:ext cx="4873660" cy="5550239"/>
          </a:xfrm>
          <a:prstGeom prst="rect">
            <a:avLst/>
          </a:prstGeom>
        </p:spPr>
      </p:pic>
      <p:sp>
        <p:nvSpPr>
          <p:cNvPr id="5" name="ZoneTexte 4"/>
          <p:cNvSpPr txBox="1"/>
          <p:nvPr/>
        </p:nvSpPr>
        <p:spPr>
          <a:xfrm>
            <a:off x="376518" y="31262"/>
            <a:ext cx="3724836" cy="646331"/>
          </a:xfrm>
          <a:prstGeom prst="rect">
            <a:avLst/>
          </a:prstGeom>
          <a:noFill/>
        </p:spPr>
        <p:txBody>
          <a:bodyPr wrap="square" rtlCol="0">
            <a:spAutoFit/>
          </a:bodyPr>
          <a:lstStyle/>
          <a:p>
            <a:r>
              <a:rPr lang="fr-FR" sz="3600" b="1" dirty="0" smtClean="0">
                <a:solidFill>
                  <a:srgbClr val="FF0000"/>
                </a:solidFill>
                <a:effectLst>
                  <a:outerShdw blurRad="38100" dist="38100" dir="2700000" algn="tl">
                    <a:srgbClr val="000000">
                      <a:alpha val="43137"/>
                    </a:srgbClr>
                  </a:outerShdw>
                </a:effectLst>
              </a:rPr>
              <a:t>Principe </a:t>
            </a:r>
            <a:endParaRPr lang="fr-FR" sz="3600" b="1" dirty="0">
              <a:solidFill>
                <a:srgbClr val="FF0000"/>
              </a:solidFill>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3"/>
          <a:stretch>
            <a:fillRect/>
          </a:stretch>
        </p:blipFill>
        <p:spPr>
          <a:xfrm>
            <a:off x="319929" y="2347352"/>
            <a:ext cx="3781425" cy="2943225"/>
          </a:xfrm>
          <a:prstGeom prst="rect">
            <a:avLst/>
          </a:prstGeom>
        </p:spPr>
      </p:pic>
    </p:spTree>
    <p:extLst>
      <p:ext uri="{BB962C8B-B14F-4D97-AF65-F5344CB8AC3E}">
        <p14:creationId xmlns:p14="http://schemas.microsoft.com/office/powerpoint/2010/main" val="13169948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2124</Words>
  <Application>Microsoft Office PowerPoint</Application>
  <PresentationFormat>Affichage à l'écran (4:3)</PresentationFormat>
  <Paragraphs>266</Paragraphs>
  <Slides>50</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50</vt:i4>
      </vt:variant>
    </vt:vector>
  </HeadingPairs>
  <TitlesOfParts>
    <vt:vector size="61" baseType="lpstr">
      <vt:lpstr>Adobe Hebrew</vt:lpstr>
      <vt:lpstr>Arial</vt:lpstr>
      <vt:lpstr>Calibri</vt:lpstr>
      <vt:lpstr>Calibri Light</vt:lpstr>
      <vt:lpstr>Cambria</vt:lpstr>
      <vt:lpstr>Comic Sans MS</vt:lpstr>
      <vt:lpstr>Proxima Nova Rg</vt:lpstr>
      <vt:lpstr>Times New Roman</vt:lpstr>
      <vt:lpstr>Trebuchet MS</vt:lpstr>
      <vt:lpstr>Wingdings</vt:lpstr>
      <vt:lpstr>Thème Office</vt:lpstr>
      <vt:lpstr>Présentation PowerPoint</vt:lpstr>
      <vt:lpstr>4- Methodes immunologiques </vt:lpstr>
      <vt:lpstr>Présentation PowerPoint</vt:lpstr>
      <vt:lpstr>Methodes immunologiques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Techniques immunohistochimiques et immunocytochimiques (western Blot) Western blot test </vt:lpstr>
      <vt:lpstr>Présentation PowerPoint</vt:lpstr>
      <vt:lpstr>Présentation PowerPoint</vt:lpstr>
      <vt:lpstr>Présentation PowerPoint</vt:lpstr>
      <vt:lpstr>Réactions de double marquage (direct)</vt:lpstr>
      <vt:lpstr>Présentation PowerPoint</vt:lpstr>
      <vt:lpstr>2- Immunofluorescence</vt:lpstr>
      <vt:lpstr>Présentation PowerPoint</vt:lpstr>
      <vt:lpstr>Présentation PowerPoint</vt:lpstr>
      <vt:lpstr>3.La radioimmunologie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TD 4: Techniques d’isolement et de purification  des composants cellulaires </vt:lpstr>
      <vt:lpstr>Le fractionnement cellulaire</vt:lpstr>
      <vt:lpstr>Présentation PowerPoint</vt:lpstr>
      <vt:lpstr>Présentation PowerPoint</vt:lpstr>
      <vt:lpstr>Présentation PowerPoint</vt:lpstr>
      <vt:lpstr>Le Choc osmotique</vt:lpstr>
      <vt:lpstr>Le Broyage mécanique</vt:lpstr>
      <vt:lpstr>La Pression</vt:lpstr>
      <vt:lpstr>Les Billes de verre</vt:lpstr>
      <vt:lpstr>La Sonication (Ultrason)</vt:lpstr>
      <vt:lpstr> Exemple de Sonicateurs</vt:lpstr>
      <vt:lpstr>Les Enzymes lytiques</vt:lpstr>
      <vt:lpstr>Les détergents</vt:lpstr>
      <vt:lpstr>Exemple de détergents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250 G4</cp:lastModifiedBy>
  <cp:revision>28</cp:revision>
  <dcterms:created xsi:type="dcterms:W3CDTF">2023-10-13T17:48:33Z</dcterms:created>
  <dcterms:modified xsi:type="dcterms:W3CDTF">2024-01-14T22:12:37Z</dcterms:modified>
</cp:coreProperties>
</file>