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6"/>
  </p:notesMasterIdLst>
  <p:sldIdLst>
    <p:sldId id="256" r:id="rId2"/>
    <p:sldId id="344" r:id="rId3"/>
    <p:sldId id="345" r:id="rId4"/>
    <p:sldId id="339" r:id="rId5"/>
    <p:sldId id="340" r:id="rId6"/>
    <p:sldId id="346" r:id="rId7"/>
    <p:sldId id="347" r:id="rId8"/>
    <p:sldId id="364" r:id="rId9"/>
    <p:sldId id="348" r:id="rId10"/>
    <p:sldId id="350" r:id="rId11"/>
    <p:sldId id="351" r:id="rId12"/>
    <p:sldId id="303" r:id="rId13"/>
    <p:sldId id="335" r:id="rId14"/>
    <p:sldId id="362" r:id="rId15"/>
    <p:sldId id="298" r:id="rId16"/>
    <p:sldId id="334" r:id="rId17"/>
    <p:sldId id="304" r:id="rId18"/>
    <p:sldId id="357" r:id="rId19"/>
    <p:sldId id="358" r:id="rId20"/>
    <p:sldId id="359" r:id="rId21"/>
    <p:sldId id="360" r:id="rId22"/>
    <p:sldId id="257" r:id="rId23"/>
    <p:sldId id="299" r:id="rId24"/>
    <p:sldId id="300" r:id="rId25"/>
    <p:sldId id="261" r:id="rId26"/>
    <p:sldId id="262" r:id="rId27"/>
    <p:sldId id="264" r:id="rId28"/>
    <p:sldId id="266" r:id="rId29"/>
    <p:sldId id="267" r:id="rId30"/>
    <p:sldId id="268" r:id="rId31"/>
    <p:sldId id="271" r:id="rId32"/>
    <p:sldId id="272" r:id="rId33"/>
    <p:sldId id="380" r:id="rId34"/>
    <p:sldId id="273" r:id="rId35"/>
    <p:sldId id="365" r:id="rId36"/>
    <p:sldId id="275" r:id="rId37"/>
    <p:sldId id="368" r:id="rId38"/>
    <p:sldId id="369" r:id="rId39"/>
    <p:sldId id="349" r:id="rId40"/>
    <p:sldId id="385" r:id="rId41"/>
    <p:sldId id="290" r:id="rId42"/>
    <p:sldId id="381" r:id="rId43"/>
    <p:sldId id="386" r:id="rId44"/>
    <p:sldId id="284" r:id="rId45"/>
    <p:sldId id="374" r:id="rId46"/>
    <p:sldId id="399" r:id="rId47"/>
    <p:sldId id="315" r:id="rId48"/>
    <p:sldId id="401" r:id="rId49"/>
    <p:sldId id="402" r:id="rId50"/>
    <p:sldId id="403" r:id="rId51"/>
    <p:sldId id="387" r:id="rId52"/>
    <p:sldId id="400" r:id="rId53"/>
    <p:sldId id="388" r:id="rId54"/>
    <p:sldId id="321"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996" autoAdjust="0"/>
  </p:normalViewPr>
  <p:slideViewPr>
    <p:cSldViewPr snapToGrid="0">
      <p:cViewPr varScale="1">
        <p:scale>
          <a:sx n="60" d="100"/>
          <a:sy n="60"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F57F9-672A-41E0-A9DC-1ADAE99043DB}" type="datetimeFigureOut">
              <a:rPr lang="fr-FR" smtClean="0"/>
              <a:t>14/01/2024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840B8-006F-4E04-A621-0809EE37ACE1}" type="slidenum">
              <a:rPr lang="fr-FR" smtClean="0"/>
              <a:t>‹N°›</a:t>
            </a:fld>
            <a:endParaRPr lang="fr-FR"/>
          </a:p>
        </p:txBody>
      </p:sp>
    </p:spTree>
    <p:extLst>
      <p:ext uri="{BB962C8B-B14F-4D97-AF65-F5344CB8AC3E}">
        <p14:creationId xmlns:p14="http://schemas.microsoft.com/office/powerpoint/2010/main" val="42134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Biologie_cellulair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fr.wikipedia.org/wiki/Biologi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a:t>
            </a:r>
            <a:r>
              <a:rPr lang="fr-FR" sz="1200" b="1" i="0" kern="1200" dirty="0" smtClean="0">
                <a:solidFill>
                  <a:schemeClr val="tx1"/>
                </a:solidFill>
                <a:effectLst/>
                <a:latin typeface="+mn-lt"/>
                <a:ea typeface="+mn-ea"/>
                <a:cs typeface="+mn-cs"/>
              </a:rPr>
              <a:t>théorie cellulaire</a:t>
            </a:r>
            <a:r>
              <a:rPr lang="fr-FR" sz="1200" b="0" i="0" kern="1200" dirty="0" smtClean="0">
                <a:solidFill>
                  <a:schemeClr val="tx1"/>
                </a:solidFill>
                <a:effectLst/>
                <a:latin typeface="+mn-lt"/>
                <a:ea typeface="+mn-ea"/>
                <a:cs typeface="+mn-cs"/>
              </a:rPr>
              <a:t> est la théorie centrale et principale de la </a:t>
            </a:r>
            <a:r>
              <a:rPr lang="fr-FR" sz="1200" b="0" i="0" u="none" strike="noStrike" kern="1200" dirty="0" smtClean="0">
                <a:solidFill>
                  <a:schemeClr val="tx1"/>
                </a:solidFill>
                <a:effectLst/>
                <a:latin typeface="+mn-lt"/>
                <a:ea typeface="+mn-ea"/>
                <a:cs typeface="+mn-cs"/>
                <a:hlinkClick r:id="rId3" tooltip="Biologie cellulaire"/>
              </a:rPr>
              <a:t>biologie cellulaire</a:t>
            </a:r>
            <a:r>
              <a:rPr lang="fr-FR" sz="1200" b="0" i="0" kern="1200" dirty="0" smtClean="0">
                <a:solidFill>
                  <a:schemeClr val="tx1"/>
                </a:solidFill>
                <a:effectLst/>
                <a:latin typeface="+mn-lt"/>
                <a:ea typeface="+mn-ea"/>
                <a:cs typeface="+mn-cs"/>
              </a:rPr>
              <a:t> et le fondement le plus reconnu de la </a:t>
            </a:r>
            <a:r>
              <a:rPr lang="fr-FR" sz="1200" b="0" i="0" u="none" strike="noStrike" kern="1200" dirty="0" smtClean="0">
                <a:solidFill>
                  <a:schemeClr val="tx1"/>
                </a:solidFill>
                <a:effectLst/>
                <a:latin typeface="+mn-lt"/>
                <a:ea typeface="+mn-ea"/>
                <a:cs typeface="+mn-cs"/>
                <a:hlinkClick r:id="rId4" tooltip="Biologie"/>
              </a:rPr>
              <a:t>biologie</a:t>
            </a:r>
            <a:r>
              <a:rPr lang="fr-FR" sz="1200" b="0" i="0" kern="1200" dirty="0" smtClean="0">
                <a:solidFill>
                  <a:schemeClr val="tx1"/>
                </a:solidFill>
                <a:effectLst/>
                <a:latin typeface="+mn-lt"/>
                <a:ea typeface="+mn-ea"/>
                <a:cs typeface="+mn-cs"/>
              </a:rPr>
              <a:t> en général. </a:t>
            </a:r>
            <a:endParaRPr lang="fr-FR" dirty="0"/>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5</a:t>
            </a:fld>
            <a:endParaRPr lang="fr-FR"/>
          </a:p>
        </p:txBody>
      </p:sp>
    </p:spTree>
    <p:extLst>
      <p:ext uri="{BB962C8B-B14F-4D97-AF65-F5344CB8AC3E}">
        <p14:creationId xmlns:p14="http://schemas.microsoft.com/office/powerpoint/2010/main" val="25097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6</a:t>
            </a:fld>
            <a:endParaRPr lang="fr-FR"/>
          </a:p>
        </p:txBody>
      </p:sp>
    </p:spTree>
    <p:extLst>
      <p:ext uri="{BB962C8B-B14F-4D97-AF65-F5344CB8AC3E}">
        <p14:creationId xmlns:p14="http://schemas.microsoft.com/office/powerpoint/2010/main" val="253275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Cent mille milliards </a:t>
            </a:r>
            <a:endParaRPr lang="fr-FR" dirty="0"/>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11</a:t>
            </a:fld>
            <a:endParaRPr lang="fr-FR"/>
          </a:p>
        </p:txBody>
      </p:sp>
    </p:spTree>
    <p:extLst>
      <p:ext uri="{BB962C8B-B14F-4D97-AF65-F5344CB8AC3E}">
        <p14:creationId xmlns:p14="http://schemas.microsoft.com/office/powerpoint/2010/main" val="340832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L’organisme unicellulaire ne comporte qu’une cellule, celle-ci doit donc assurer toutes les</a:t>
            </a:r>
          </a:p>
          <a:p>
            <a:r>
              <a:rPr lang="fr-FR" dirty="0" smtClean="0"/>
              <a:t>fonctions vitales (se nourrir, proliférer, etc.). Bien qu’a priori autonome, cette cellule dépend tout de même d’autres</a:t>
            </a:r>
          </a:p>
          <a:p>
            <a:r>
              <a:rPr lang="fr-FR" dirty="0" smtClean="0"/>
              <a:t>cellules (rares sont les cellules ne prélevant que dans le milieu des composés exclusivement inorganiques). Il peut</a:t>
            </a:r>
          </a:p>
          <a:p>
            <a:r>
              <a:rPr lang="fr-FR" dirty="0" smtClean="0"/>
              <a:t>donc exister une interdépendance cellulaire, même pour les êtres unicellulaires</a:t>
            </a:r>
            <a:endParaRPr lang="fr-FR" dirty="0"/>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12</a:t>
            </a:fld>
            <a:endParaRPr lang="fr-FR"/>
          </a:p>
        </p:txBody>
      </p:sp>
    </p:spTree>
    <p:extLst>
      <p:ext uri="{BB962C8B-B14F-4D97-AF65-F5344CB8AC3E}">
        <p14:creationId xmlns:p14="http://schemas.microsoft.com/office/powerpoint/2010/main" val="2363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5400" b="1" dirty="0" smtClean="0">
                <a:solidFill>
                  <a:schemeClr val="tx1"/>
                </a:solidFill>
              </a:rPr>
              <a:t>Le monde des cellules est subdivisé en deux grands groupes qui sont fondamentalement différents dans leur structure interne et leur organisation générale. </a:t>
            </a:r>
            <a:endParaRPr lang="fr-FR" sz="5400" b="1" dirty="0">
              <a:solidFill>
                <a:schemeClr val="tx1"/>
              </a:solidFill>
            </a:endParaRPr>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17</a:t>
            </a:fld>
            <a:endParaRPr lang="fr-FR"/>
          </a:p>
        </p:txBody>
      </p:sp>
    </p:spTree>
    <p:extLst>
      <p:ext uri="{BB962C8B-B14F-4D97-AF65-F5344CB8AC3E}">
        <p14:creationId xmlns:p14="http://schemas.microsoft.com/office/powerpoint/2010/main" val="198041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4840B8-006F-4E04-A621-0809EE37ACE1}" type="slidenum">
              <a:rPr lang="fr-FR" smtClean="0"/>
              <a:t>22</a:t>
            </a:fld>
            <a:endParaRPr lang="fr-FR"/>
          </a:p>
        </p:txBody>
      </p:sp>
    </p:spTree>
    <p:extLst>
      <p:ext uri="{BB962C8B-B14F-4D97-AF65-F5344CB8AC3E}">
        <p14:creationId xmlns:p14="http://schemas.microsoft.com/office/powerpoint/2010/main" val="345885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293128-0801-402A-9D5A-6581900381E3}" type="slidenum">
              <a:rPr lang="fr-FR" smtClean="0"/>
              <a:pPr/>
              <a:t>50</a:t>
            </a:fld>
            <a:endParaRPr lang="fr-FR"/>
          </a:p>
        </p:txBody>
      </p:sp>
    </p:spTree>
    <p:extLst>
      <p:ext uri="{BB962C8B-B14F-4D97-AF65-F5344CB8AC3E}">
        <p14:creationId xmlns:p14="http://schemas.microsoft.com/office/powerpoint/2010/main" val="58524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14371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9417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370429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425608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348003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EADF24-9C8B-4D22-841D-B5DB5CA70552}" type="datetimeFigureOut">
              <a:rPr lang="fr-FR" smtClean="0"/>
              <a:t>14/01/2024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24031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EADF24-9C8B-4D22-841D-B5DB5CA70552}" type="datetimeFigureOut">
              <a:rPr lang="fr-FR" smtClean="0"/>
              <a:t>14/01/2024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79733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EADF24-9C8B-4D22-841D-B5DB5CA70552}" type="datetimeFigureOut">
              <a:rPr lang="fr-FR" smtClean="0"/>
              <a:t>14/01/2024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131804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EADF24-9C8B-4D22-841D-B5DB5CA70552}" type="datetimeFigureOut">
              <a:rPr lang="fr-FR" smtClean="0"/>
              <a:t>14/01/2024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239827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EADF24-9C8B-4D22-841D-B5DB5CA70552}" type="datetimeFigureOut">
              <a:rPr lang="fr-FR" smtClean="0"/>
              <a:t>14/01/2024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378031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EADF24-9C8B-4D22-841D-B5DB5CA70552}" type="datetimeFigureOut">
              <a:rPr lang="fr-FR" smtClean="0"/>
              <a:t>14/01/2024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FC0E06-46CA-4A94-96E1-0145F40C2C3C}" type="slidenum">
              <a:rPr lang="fr-FR" smtClean="0"/>
              <a:t>‹N°›</a:t>
            </a:fld>
            <a:endParaRPr lang="fr-FR"/>
          </a:p>
        </p:txBody>
      </p:sp>
    </p:spTree>
    <p:extLst>
      <p:ext uri="{BB962C8B-B14F-4D97-AF65-F5344CB8AC3E}">
        <p14:creationId xmlns:p14="http://schemas.microsoft.com/office/powerpoint/2010/main" val="196020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ADF24-9C8B-4D22-841D-B5DB5CA70552}" type="datetimeFigureOut">
              <a:rPr lang="fr-FR" smtClean="0"/>
              <a:t>14/01/2024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C0E06-46CA-4A94-96E1-0145F40C2C3C}" type="slidenum">
              <a:rPr lang="fr-FR" smtClean="0"/>
              <a:t>‹N°›</a:t>
            </a:fld>
            <a:endParaRPr lang="fr-FR"/>
          </a:p>
        </p:txBody>
      </p:sp>
    </p:spTree>
    <p:extLst>
      <p:ext uri="{BB962C8B-B14F-4D97-AF65-F5344CB8AC3E}">
        <p14:creationId xmlns:p14="http://schemas.microsoft.com/office/powerpoint/2010/main" val="20863735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techno-science.net/?onglet=glossaire&amp;definition=1026" TargetMode="Externa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ead.univ-angers.fr/~jaspard/Page2/COURS/7RelStructFonction/3Structure/1StructPrimQuat/3AcidesAmines/1AcidAmine.ht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DaVPX8sX008&amp;t=174s" TargetMode="External"/><Relationship Id="rId2" Type="http://schemas.openxmlformats.org/officeDocument/2006/relationships/hyperlink" Target="https://www.youtube.com/watch?v=URUJD5NEXC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Antoni_van_Leeuwenhoe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69835" y="673369"/>
            <a:ext cx="7852329" cy="5511262"/>
          </a:xfrm>
          <a:prstGeom prst="rect">
            <a:avLst/>
          </a:prstGeom>
        </p:spPr>
      </p:pic>
    </p:spTree>
    <p:extLst>
      <p:ext uri="{BB962C8B-B14F-4D97-AF65-F5344CB8AC3E}">
        <p14:creationId xmlns:p14="http://schemas.microsoft.com/office/powerpoint/2010/main" val="174875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1334" y="3244334"/>
            <a:ext cx="5749331" cy="369332"/>
          </a:xfrm>
          <a:prstGeom prst="rect">
            <a:avLst/>
          </a:prstGeom>
        </p:spPr>
        <p:txBody>
          <a:bodyPr wrap="none">
            <a:spAutoFit/>
          </a:bodyPr>
          <a:lstStyle/>
          <a:p>
            <a:r>
              <a:rPr lang="fr-FR" dirty="0"/>
              <a:t>https://www.youtube.com/watch?v=DaVPX8sX008&amp;t=174s</a:t>
            </a:r>
          </a:p>
        </p:txBody>
      </p:sp>
    </p:spTree>
    <p:extLst>
      <p:ext uri="{BB962C8B-B14F-4D97-AF65-F5344CB8AC3E}">
        <p14:creationId xmlns:p14="http://schemas.microsoft.com/office/powerpoint/2010/main" val="41933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73" y="594747"/>
            <a:ext cx="4151843" cy="1077218"/>
          </a:xfrm>
          <a:prstGeom prst="rect">
            <a:avLst/>
          </a:prstGeom>
        </p:spPr>
        <p:txBody>
          <a:bodyPr wrap="square">
            <a:spAutoFit/>
          </a:bodyPr>
          <a:lstStyle/>
          <a:p>
            <a:r>
              <a:rPr lang="en-US" sz="3200" b="1" dirty="0" smtClean="0">
                <a:solidFill>
                  <a:srgbClr val="FF0000"/>
                </a:solidFill>
              </a:rPr>
              <a:t>There are 10</a:t>
            </a:r>
            <a:r>
              <a:rPr lang="en-US" sz="3200" b="1" baseline="30000" dirty="0" smtClean="0">
                <a:solidFill>
                  <a:srgbClr val="FF0000"/>
                </a:solidFill>
              </a:rPr>
              <a:t>14 </a:t>
            </a:r>
            <a:r>
              <a:rPr lang="en-US" sz="3200" b="1" dirty="0" smtClean="0">
                <a:solidFill>
                  <a:srgbClr val="FF0000"/>
                </a:solidFill>
              </a:rPr>
              <a:t>cells in our body</a:t>
            </a:r>
          </a:p>
        </p:txBody>
      </p:sp>
      <p:pic>
        <p:nvPicPr>
          <p:cNvPr id="3" name="Image 2"/>
          <p:cNvPicPr>
            <a:picLocks noChangeAspect="1"/>
          </p:cNvPicPr>
          <p:nvPr/>
        </p:nvPicPr>
        <p:blipFill>
          <a:blip r:embed="rId3"/>
          <a:stretch>
            <a:fillRect/>
          </a:stretch>
        </p:blipFill>
        <p:spPr>
          <a:xfrm>
            <a:off x="5149000" y="1666221"/>
            <a:ext cx="6408420" cy="5155882"/>
          </a:xfrm>
          <a:prstGeom prst="rect">
            <a:avLst/>
          </a:prstGeom>
        </p:spPr>
      </p:pic>
      <p:sp>
        <p:nvSpPr>
          <p:cNvPr id="4" name="Rectangle 3"/>
          <p:cNvSpPr/>
          <p:nvPr/>
        </p:nvSpPr>
        <p:spPr>
          <a:xfrm>
            <a:off x="6573328" y="0"/>
            <a:ext cx="4657044" cy="1200329"/>
          </a:xfrm>
          <a:prstGeom prst="rect">
            <a:avLst/>
          </a:prstGeom>
        </p:spPr>
        <p:txBody>
          <a:bodyPr wrap="none">
            <a:spAutoFit/>
          </a:bodyPr>
          <a:lstStyle/>
          <a:p>
            <a:endParaRPr lang="en-US" sz="3600" b="1" dirty="0" smtClean="0">
              <a:solidFill>
                <a:srgbClr val="FF0000"/>
              </a:solidFill>
            </a:endParaRPr>
          </a:p>
          <a:p>
            <a:r>
              <a:rPr lang="en-US" sz="3600" b="1" dirty="0" smtClean="0">
                <a:solidFill>
                  <a:srgbClr val="FF0000"/>
                </a:solidFill>
              </a:rPr>
              <a:t>226 </a:t>
            </a:r>
            <a:r>
              <a:rPr lang="en-US" sz="3600" b="1" dirty="0">
                <a:solidFill>
                  <a:srgbClr val="FF0000"/>
                </a:solidFill>
              </a:rPr>
              <a:t>types of Body cells </a:t>
            </a:r>
            <a:endParaRPr lang="fr-FR" sz="3600" b="1" dirty="0">
              <a:solidFill>
                <a:srgbClr val="FF0000"/>
              </a:solidFill>
            </a:endParaRPr>
          </a:p>
        </p:txBody>
      </p:sp>
      <p:pic>
        <p:nvPicPr>
          <p:cNvPr id="1026" name="Picture 2" descr="Cells in a human body, conceptua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00" y="1591926"/>
            <a:ext cx="4953000" cy="530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6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517670" y="245054"/>
            <a:ext cx="5157787" cy="823912"/>
          </a:xfrm>
          <a:solidFill>
            <a:schemeClr val="tx2">
              <a:lumMod val="20000"/>
              <a:lumOff val="80000"/>
            </a:schemeClr>
          </a:solidFill>
          <a:ln>
            <a:solidFill>
              <a:schemeClr val="tx2"/>
            </a:solidFill>
          </a:ln>
        </p:spPr>
        <p:txBody>
          <a:bodyPr>
            <a:normAutofit/>
          </a:bodyPr>
          <a:lstStyle/>
          <a:p>
            <a:pPr algn="ctr"/>
            <a:r>
              <a:rPr lang="fr-FR" sz="3200" dirty="0"/>
              <a:t>Être unicellulaire </a:t>
            </a:r>
          </a:p>
        </p:txBody>
      </p:sp>
      <p:sp>
        <p:nvSpPr>
          <p:cNvPr id="3" name="Espace réservé du contenu 2"/>
          <p:cNvSpPr>
            <a:spLocks noGrp="1"/>
          </p:cNvSpPr>
          <p:nvPr>
            <p:ph sz="half" idx="2"/>
          </p:nvPr>
        </p:nvSpPr>
        <p:spPr>
          <a:xfrm>
            <a:off x="488517" y="1398799"/>
            <a:ext cx="5186940" cy="4737388"/>
          </a:xfrm>
          <a:solidFill>
            <a:schemeClr val="tx2">
              <a:lumMod val="20000"/>
              <a:lumOff val="80000"/>
            </a:schemeClr>
          </a:solidFill>
          <a:ln>
            <a:solidFill>
              <a:schemeClr val="tx2"/>
            </a:solidFill>
          </a:ln>
        </p:spPr>
        <p:txBody>
          <a:bodyPr>
            <a:normAutofit/>
          </a:bodyPr>
          <a:lstStyle/>
          <a:p>
            <a:r>
              <a:rPr lang="fr-FR" sz="3600" b="1" dirty="0" smtClean="0"/>
              <a:t>une</a:t>
            </a:r>
            <a:r>
              <a:rPr lang="fr-FR" sz="2400" dirty="0" smtClean="0"/>
              <a:t> seule cellule, </a:t>
            </a:r>
          </a:p>
          <a:p>
            <a:r>
              <a:rPr lang="fr-FR" sz="2400" dirty="0" smtClean="0"/>
              <a:t>les fonctions vitales (se nourrir, proliférer, etc.). </a:t>
            </a:r>
          </a:p>
          <a:p>
            <a:r>
              <a:rPr lang="fr-FR" sz="4000" dirty="0" smtClean="0"/>
              <a:t>Autonome</a:t>
            </a:r>
            <a:r>
              <a:rPr lang="fr-FR" sz="2400" dirty="0" smtClean="0"/>
              <a:t>, </a:t>
            </a:r>
          </a:p>
          <a:p>
            <a:r>
              <a:rPr lang="fr-FR" sz="2400" dirty="0" smtClean="0"/>
              <a:t>dépendante d’autres cellules </a:t>
            </a:r>
          </a:p>
          <a:p>
            <a:r>
              <a:rPr lang="fr-FR" sz="2400" dirty="0" smtClean="0"/>
              <a:t>Il peut donc exister une interdépendance cellulaire, même pour les êtres unicellulaires . </a:t>
            </a:r>
          </a:p>
        </p:txBody>
      </p:sp>
      <p:sp>
        <p:nvSpPr>
          <p:cNvPr id="8" name="Espace réservé du texte 7"/>
          <p:cNvSpPr>
            <a:spLocks noGrp="1"/>
          </p:cNvSpPr>
          <p:nvPr>
            <p:ph type="body" sz="quarter" idx="3"/>
          </p:nvPr>
        </p:nvSpPr>
        <p:spPr>
          <a:xfrm>
            <a:off x="6189994" y="245054"/>
            <a:ext cx="5183188" cy="823912"/>
          </a:xfrm>
          <a:solidFill>
            <a:schemeClr val="accent3">
              <a:lumMod val="20000"/>
              <a:lumOff val="80000"/>
            </a:schemeClr>
          </a:solidFill>
          <a:ln>
            <a:solidFill>
              <a:schemeClr val="tx2"/>
            </a:solidFill>
          </a:ln>
        </p:spPr>
        <p:txBody>
          <a:bodyPr>
            <a:normAutofit/>
          </a:bodyPr>
          <a:lstStyle/>
          <a:p>
            <a:pPr algn="ctr"/>
            <a:r>
              <a:rPr lang="fr-FR" sz="3200" dirty="0"/>
              <a:t>Être pluricellulaire </a:t>
            </a:r>
          </a:p>
        </p:txBody>
      </p:sp>
      <p:sp>
        <p:nvSpPr>
          <p:cNvPr id="9" name="Espace réservé du contenu 8"/>
          <p:cNvSpPr>
            <a:spLocks noGrp="1"/>
          </p:cNvSpPr>
          <p:nvPr>
            <p:ph sz="quarter" idx="4"/>
          </p:nvPr>
        </p:nvSpPr>
        <p:spPr>
          <a:xfrm>
            <a:off x="6189993" y="1398799"/>
            <a:ext cx="5283847" cy="4737388"/>
          </a:xfrm>
          <a:solidFill>
            <a:schemeClr val="accent3">
              <a:lumMod val="20000"/>
              <a:lumOff val="80000"/>
            </a:schemeClr>
          </a:solidFill>
          <a:ln>
            <a:solidFill>
              <a:schemeClr val="tx2"/>
            </a:solidFill>
          </a:ln>
        </p:spPr>
        <p:txBody>
          <a:bodyPr>
            <a:normAutofit/>
          </a:bodyPr>
          <a:lstStyle/>
          <a:p>
            <a:r>
              <a:rPr lang="fr-FR" sz="2400" dirty="0" smtClean="0"/>
              <a:t> </a:t>
            </a:r>
            <a:r>
              <a:rPr lang="fr-FR" sz="3600" b="1" dirty="0"/>
              <a:t>plusieurs</a:t>
            </a:r>
            <a:r>
              <a:rPr lang="fr-FR" sz="2400" dirty="0"/>
              <a:t> cellules interdépendantes. </a:t>
            </a:r>
            <a:endParaRPr lang="fr-FR" sz="2400" dirty="0" smtClean="0"/>
          </a:p>
          <a:p>
            <a:r>
              <a:rPr lang="fr-FR" sz="2400" dirty="0" smtClean="0"/>
              <a:t>Chacune </a:t>
            </a:r>
            <a:r>
              <a:rPr lang="fr-FR" sz="2400" dirty="0"/>
              <a:t>d’entre </a:t>
            </a:r>
            <a:r>
              <a:rPr lang="fr-FR" sz="2400" dirty="0" smtClean="0"/>
              <a:t>elles,(même </a:t>
            </a:r>
            <a:r>
              <a:rPr lang="fr-FR" sz="2400" dirty="0"/>
              <a:t>matériel </a:t>
            </a:r>
            <a:r>
              <a:rPr lang="fr-FR" sz="2400" dirty="0" smtClean="0"/>
              <a:t>génétique) </a:t>
            </a:r>
            <a:r>
              <a:rPr lang="fr-FR" sz="2400" dirty="0"/>
              <a:t>se spécialise et se différencie</a:t>
            </a:r>
            <a:r>
              <a:rPr lang="fr-FR" sz="2400" dirty="0" smtClean="0"/>
              <a:t>,</a:t>
            </a:r>
          </a:p>
          <a:p>
            <a:r>
              <a:rPr lang="fr-FR" sz="2400" dirty="0" smtClean="0"/>
              <a:t> </a:t>
            </a:r>
            <a:r>
              <a:rPr lang="fr-FR" sz="2400" u="sng" dirty="0"/>
              <a:t>formant des tissus, des organes </a:t>
            </a:r>
            <a:endParaRPr lang="fr-FR" sz="2400" u="sng" dirty="0" smtClean="0"/>
          </a:p>
          <a:p>
            <a:r>
              <a:rPr lang="fr-FR" sz="2400" dirty="0" smtClean="0"/>
              <a:t>et </a:t>
            </a:r>
            <a:r>
              <a:rPr lang="fr-FR" sz="2400" dirty="0"/>
              <a:t>des systèmes qui accomplissent les fonctions nécessaires à la vie de l’organisme </a:t>
            </a:r>
          </a:p>
          <a:p>
            <a:endParaRPr lang="fr-FR" sz="2400" dirty="0"/>
          </a:p>
        </p:txBody>
      </p:sp>
    </p:spTree>
    <p:extLst>
      <p:ext uri="{BB962C8B-B14F-4D97-AF65-F5344CB8AC3E}">
        <p14:creationId xmlns:p14="http://schemas.microsoft.com/office/powerpoint/2010/main" val="99872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314160" y="340737"/>
            <a:ext cx="5157787" cy="611766"/>
          </a:xfrm>
          <a:solidFill>
            <a:schemeClr val="accent1">
              <a:lumMod val="60000"/>
              <a:lumOff val="40000"/>
            </a:schemeClr>
          </a:solidFill>
          <a:ln>
            <a:solidFill>
              <a:schemeClr val="tx2"/>
            </a:solidFill>
          </a:ln>
        </p:spPr>
        <p:txBody>
          <a:bodyPr>
            <a:normAutofit/>
          </a:bodyPr>
          <a:lstStyle/>
          <a:p>
            <a:pPr algn="ctr"/>
            <a:r>
              <a:rPr lang="fr-FR" sz="3200" b="0" dirty="0"/>
              <a:t>Être unicellulaire </a:t>
            </a:r>
          </a:p>
        </p:txBody>
      </p:sp>
      <p:pic>
        <p:nvPicPr>
          <p:cNvPr id="1026" name="Picture 2" descr="https://e.educlever.com/img/5/7/9/4/57946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14160" y="1326628"/>
            <a:ext cx="2746425" cy="205881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93943" y="2894957"/>
            <a:ext cx="3562629" cy="3565598"/>
          </a:xfrm>
          <a:prstGeom prst="rect">
            <a:avLst/>
          </a:prstGeom>
        </p:spPr>
      </p:pic>
      <p:pic>
        <p:nvPicPr>
          <p:cNvPr id="10" name="Picture 2" descr="https://e.educlever.com/img/5/7/9/3/5793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9290" y="3269081"/>
            <a:ext cx="2817349" cy="2817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educlever.com/img/5/7/9/4/5794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552" y="1326628"/>
            <a:ext cx="3086087" cy="205881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32" name="Picture 8" descr="Organismes unicellulaires et pluricellulaires : exemples et différences - Exemples d'organismes pluricellulaire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722" y="1153390"/>
            <a:ext cx="4501107" cy="321079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5" name="Espace réservé du texte 7"/>
          <p:cNvSpPr txBox="1">
            <a:spLocks/>
          </p:cNvSpPr>
          <p:nvPr/>
        </p:nvSpPr>
        <p:spPr>
          <a:xfrm>
            <a:off x="6616700" y="340737"/>
            <a:ext cx="5328662" cy="624466"/>
          </a:xfrm>
          <a:prstGeom prst="rect">
            <a:avLst/>
          </a:prstGeom>
          <a:solidFill>
            <a:schemeClr val="accent1">
              <a:lumMod val="60000"/>
              <a:lumOff val="40000"/>
            </a:schemeClr>
          </a:solidFill>
          <a:ln>
            <a:solidFill>
              <a:schemeClr val="tx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dirty="0" smtClean="0"/>
              <a:t>Être pluricellulaire </a:t>
            </a:r>
            <a:endParaRPr lang="fr-FR" sz="3200" dirty="0"/>
          </a:p>
        </p:txBody>
      </p:sp>
    </p:spTree>
    <p:extLst>
      <p:ext uri="{BB962C8B-B14F-4D97-AF65-F5344CB8AC3E}">
        <p14:creationId xmlns:p14="http://schemas.microsoft.com/office/powerpoint/2010/main" val="278989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smtClean="0">
                <a:solidFill>
                  <a:srgbClr val="FF0000"/>
                </a:solidFill>
              </a:rPr>
              <a:t>La forme et l’aspect des cellules sont très diversifiés dans la nature </a:t>
            </a:r>
            <a:endParaRPr lang="fr-FR" sz="3600" b="1" dirty="0">
              <a:solidFill>
                <a:srgbClr val="FF0000"/>
              </a:solidFill>
            </a:endParaRPr>
          </a:p>
        </p:txBody>
      </p:sp>
      <p:pic>
        <p:nvPicPr>
          <p:cNvPr id="4" name="Image 3"/>
          <p:cNvPicPr>
            <a:picLocks noChangeAspect="1"/>
          </p:cNvPicPr>
          <p:nvPr/>
        </p:nvPicPr>
        <p:blipFill>
          <a:blip r:embed="rId2"/>
          <a:stretch>
            <a:fillRect/>
          </a:stretch>
        </p:blipFill>
        <p:spPr>
          <a:xfrm>
            <a:off x="2162175" y="1472406"/>
            <a:ext cx="7867650" cy="5057775"/>
          </a:xfrm>
          <a:prstGeom prst="rect">
            <a:avLst/>
          </a:prstGeom>
        </p:spPr>
      </p:pic>
    </p:spTree>
    <p:extLst>
      <p:ext uri="{BB962C8B-B14F-4D97-AF65-F5344CB8AC3E}">
        <p14:creationId xmlns:p14="http://schemas.microsoft.com/office/powerpoint/2010/main" val="1284041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1624" y="476673"/>
            <a:ext cx="6089330" cy="584775"/>
          </a:xfrm>
          <a:prstGeom prst="rect">
            <a:avLst/>
          </a:prstGeom>
          <a:solidFill>
            <a:schemeClr val="bg1">
              <a:lumMod val="9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3200" b="1" dirty="0">
                <a:solidFill>
                  <a:schemeClr val="accent2">
                    <a:lumMod val="50000"/>
                  </a:schemeClr>
                </a:solidFill>
              </a:rPr>
              <a:t>   Classification des êtres vivants</a:t>
            </a:r>
          </a:p>
        </p:txBody>
      </p:sp>
      <p:sp>
        <p:nvSpPr>
          <p:cNvPr id="3" name="ZoneTexte 2"/>
          <p:cNvSpPr txBox="1"/>
          <p:nvPr/>
        </p:nvSpPr>
        <p:spPr>
          <a:xfrm>
            <a:off x="2381224" y="1979548"/>
            <a:ext cx="2714644" cy="954107"/>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a:t>Organismes </a:t>
            </a:r>
            <a:r>
              <a:rPr lang="fr-FR" sz="2800" b="1" dirty="0">
                <a:solidFill>
                  <a:srgbClr val="FF0000"/>
                </a:solidFill>
              </a:rPr>
              <a:t>unicellulaires</a:t>
            </a:r>
          </a:p>
        </p:txBody>
      </p:sp>
      <p:sp>
        <p:nvSpPr>
          <p:cNvPr id="4" name="ZoneTexte 3"/>
          <p:cNvSpPr txBox="1"/>
          <p:nvPr/>
        </p:nvSpPr>
        <p:spPr>
          <a:xfrm>
            <a:off x="5756289" y="1983899"/>
            <a:ext cx="4334005" cy="954107"/>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a:t>Organismes </a:t>
            </a:r>
            <a:r>
              <a:rPr lang="fr-FR" sz="2800" b="1" dirty="0">
                <a:solidFill>
                  <a:srgbClr val="FF0000"/>
                </a:solidFill>
              </a:rPr>
              <a:t>pluricellulaires</a:t>
            </a:r>
          </a:p>
        </p:txBody>
      </p:sp>
      <p:cxnSp>
        <p:nvCxnSpPr>
          <p:cNvPr id="6" name="Connecteur droit avec flèche 5"/>
          <p:cNvCxnSpPr/>
          <p:nvPr/>
        </p:nvCxnSpPr>
        <p:spPr>
          <a:xfrm flipH="1">
            <a:off x="4007768" y="1285860"/>
            <a:ext cx="516596" cy="6309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7239008" y="1285860"/>
            <a:ext cx="513176" cy="6309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027134" y="3929067"/>
            <a:ext cx="2782818"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800" b="1" dirty="0"/>
              <a:t>Cellules procaryotes </a:t>
            </a:r>
          </a:p>
        </p:txBody>
      </p:sp>
      <p:sp>
        <p:nvSpPr>
          <p:cNvPr id="10" name="ZoneTexte 9"/>
          <p:cNvSpPr txBox="1"/>
          <p:nvPr/>
        </p:nvSpPr>
        <p:spPr>
          <a:xfrm>
            <a:off x="4095736" y="3929067"/>
            <a:ext cx="231759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3200" dirty="0"/>
              <a:t>  </a:t>
            </a:r>
            <a:r>
              <a:rPr lang="fr-FR" sz="2800" b="1" dirty="0"/>
              <a:t>Cellules eucaryotes</a:t>
            </a:r>
          </a:p>
        </p:txBody>
      </p:sp>
      <p:sp>
        <p:nvSpPr>
          <p:cNvPr id="11" name="ZoneTexte 10"/>
          <p:cNvSpPr txBox="1"/>
          <p:nvPr/>
        </p:nvSpPr>
        <p:spPr>
          <a:xfrm>
            <a:off x="7096131" y="3929067"/>
            <a:ext cx="232344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800" b="1" dirty="0"/>
              <a:t>Cellules eucaryotes</a:t>
            </a:r>
          </a:p>
        </p:txBody>
      </p:sp>
      <p:cxnSp>
        <p:nvCxnSpPr>
          <p:cNvPr id="13" name="Connecteur droit avec flèche 12"/>
          <p:cNvCxnSpPr/>
          <p:nvPr/>
        </p:nvCxnSpPr>
        <p:spPr>
          <a:xfrm flipH="1">
            <a:off x="2495600" y="3286124"/>
            <a:ext cx="385692" cy="5749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167174" y="3286124"/>
            <a:ext cx="356050" cy="5012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7561273" y="3463925"/>
            <a:ext cx="64294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028412" y="5091466"/>
            <a:ext cx="2441297" cy="646331"/>
          </a:xfrm>
          <a:prstGeom prst="rect">
            <a:avLst/>
          </a:prstGeom>
          <a:noFill/>
        </p:spPr>
        <p:txBody>
          <a:bodyPr wrap="square" rtlCol="0">
            <a:spAutoFit/>
          </a:bodyPr>
          <a:lstStyle/>
          <a:p>
            <a:pPr>
              <a:buFont typeface="Wingdings" pitchFamily="2" charset="2"/>
              <a:buChar char="Ø"/>
            </a:pPr>
            <a:r>
              <a:rPr lang="fr-FR" sz="3200" b="1" dirty="0"/>
              <a:t>Bactéries</a:t>
            </a:r>
            <a:r>
              <a:rPr lang="fr-FR" sz="3600" b="1" dirty="0"/>
              <a:t> </a:t>
            </a:r>
          </a:p>
        </p:txBody>
      </p:sp>
      <p:sp>
        <p:nvSpPr>
          <p:cNvPr id="20" name="ZoneTexte 19"/>
          <p:cNvSpPr txBox="1"/>
          <p:nvPr/>
        </p:nvSpPr>
        <p:spPr>
          <a:xfrm>
            <a:off x="4095736" y="5157192"/>
            <a:ext cx="1928826" cy="523220"/>
          </a:xfrm>
          <a:prstGeom prst="rect">
            <a:avLst/>
          </a:prstGeom>
          <a:noFill/>
        </p:spPr>
        <p:txBody>
          <a:bodyPr wrap="square" rtlCol="0">
            <a:spAutoFit/>
          </a:bodyPr>
          <a:lstStyle/>
          <a:p>
            <a:pPr>
              <a:buFont typeface="Wingdings" pitchFamily="2" charset="2"/>
              <a:buChar char="Ø"/>
            </a:pPr>
            <a:r>
              <a:rPr lang="fr-FR" sz="2800" b="1" dirty="0"/>
              <a:t>Amibes</a:t>
            </a:r>
            <a:r>
              <a:rPr lang="fr-FR" sz="2800" dirty="0"/>
              <a:t> </a:t>
            </a:r>
          </a:p>
        </p:txBody>
      </p:sp>
      <p:sp>
        <p:nvSpPr>
          <p:cNvPr id="21" name="ZoneTexte 20"/>
          <p:cNvSpPr txBox="1"/>
          <p:nvPr/>
        </p:nvSpPr>
        <p:spPr>
          <a:xfrm>
            <a:off x="4095736" y="5661248"/>
            <a:ext cx="2786082" cy="523220"/>
          </a:xfrm>
          <a:prstGeom prst="rect">
            <a:avLst/>
          </a:prstGeom>
          <a:noFill/>
        </p:spPr>
        <p:txBody>
          <a:bodyPr wrap="square" rtlCol="0">
            <a:spAutoFit/>
          </a:bodyPr>
          <a:lstStyle/>
          <a:p>
            <a:pPr>
              <a:buFont typeface="Wingdings" pitchFamily="2" charset="2"/>
              <a:buChar char="Ø"/>
            </a:pPr>
            <a:r>
              <a:rPr lang="fr-FR" sz="2800" b="1" dirty="0"/>
              <a:t>Paramécies</a:t>
            </a:r>
          </a:p>
        </p:txBody>
      </p:sp>
      <p:sp>
        <p:nvSpPr>
          <p:cNvPr id="22" name="ZoneTexte 21"/>
          <p:cNvSpPr txBox="1"/>
          <p:nvPr/>
        </p:nvSpPr>
        <p:spPr>
          <a:xfrm>
            <a:off x="7310446" y="5072074"/>
            <a:ext cx="3071834" cy="523220"/>
          </a:xfrm>
          <a:prstGeom prst="rect">
            <a:avLst/>
          </a:prstGeom>
          <a:noFill/>
        </p:spPr>
        <p:txBody>
          <a:bodyPr wrap="square" rtlCol="0">
            <a:spAutoFit/>
          </a:bodyPr>
          <a:lstStyle/>
          <a:p>
            <a:pPr>
              <a:buFont typeface="Wingdings" pitchFamily="2" charset="2"/>
              <a:buChar char="Ø"/>
            </a:pPr>
            <a:r>
              <a:rPr lang="fr-FR" sz="2800" b="1" dirty="0"/>
              <a:t>Animaux </a:t>
            </a:r>
          </a:p>
        </p:txBody>
      </p:sp>
      <p:sp>
        <p:nvSpPr>
          <p:cNvPr id="23" name="ZoneTexte 22"/>
          <p:cNvSpPr txBox="1"/>
          <p:nvPr/>
        </p:nvSpPr>
        <p:spPr>
          <a:xfrm>
            <a:off x="7310446" y="5643578"/>
            <a:ext cx="2714644" cy="523220"/>
          </a:xfrm>
          <a:prstGeom prst="rect">
            <a:avLst/>
          </a:prstGeom>
          <a:noFill/>
        </p:spPr>
        <p:txBody>
          <a:bodyPr wrap="square" rtlCol="0">
            <a:spAutoFit/>
          </a:bodyPr>
          <a:lstStyle/>
          <a:p>
            <a:pPr>
              <a:buFont typeface="Wingdings" pitchFamily="2" charset="2"/>
              <a:buChar char="Ø"/>
            </a:pPr>
            <a:r>
              <a:rPr lang="fr-FR" sz="2800" b="1" dirty="0"/>
              <a:t>Végétaux </a:t>
            </a:r>
          </a:p>
        </p:txBody>
      </p:sp>
      <p:sp>
        <p:nvSpPr>
          <p:cNvPr id="24" name="ZoneTexte 23"/>
          <p:cNvSpPr txBox="1"/>
          <p:nvPr/>
        </p:nvSpPr>
        <p:spPr>
          <a:xfrm>
            <a:off x="7310446" y="6215082"/>
            <a:ext cx="3071834" cy="523220"/>
          </a:xfrm>
          <a:prstGeom prst="rect">
            <a:avLst/>
          </a:prstGeom>
          <a:noFill/>
        </p:spPr>
        <p:txBody>
          <a:bodyPr wrap="square" rtlCol="0">
            <a:spAutoFit/>
          </a:bodyPr>
          <a:lstStyle/>
          <a:p>
            <a:pPr>
              <a:buFont typeface="Wingdings" pitchFamily="2" charset="2"/>
              <a:buChar char="Ø"/>
            </a:pPr>
            <a:r>
              <a:rPr lang="fr-FR" sz="2800" b="1" dirty="0"/>
              <a:t>champignons</a:t>
            </a:r>
          </a:p>
        </p:txBody>
      </p:sp>
      <p:sp>
        <p:nvSpPr>
          <p:cNvPr id="25" name="ZoneTexte 24"/>
          <p:cNvSpPr txBox="1"/>
          <p:nvPr/>
        </p:nvSpPr>
        <p:spPr>
          <a:xfrm>
            <a:off x="4079776" y="6309321"/>
            <a:ext cx="2520280" cy="584775"/>
          </a:xfrm>
          <a:prstGeom prst="rect">
            <a:avLst/>
          </a:prstGeom>
          <a:noFill/>
        </p:spPr>
        <p:txBody>
          <a:bodyPr wrap="square" rtlCol="0">
            <a:spAutoFit/>
          </a:bodyPr>
          <a:lstStyle/>
          <a:p>
            <a:pPr>
              <a:buFont typeface="Wingdings" pitchFamily="2" charset="2"/>
              <a:buChar char="Ø"/>
            </a:pPr>
            <a:r>
              <a:rPr lang="fr-FR" sz="3200" b="1" dirty="0"/>
              <a:t> Levures</a:t>
            </a:r>
          </a:p>
        </p:txBody>
      </p:sp>
    </p:spTree>
    <p:extLst>
      <p:ext uri="{BB962C8B-B14F-4D97-AF65-F5344CB8AC3E}">
        <p14:creationId xmlns:p14="http://schemas.microsoft.com/office/powerpoint/2010/main" val="2955859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épartition des unicellulaires et pluricellulaire dans le monde viv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1" y="400770"/>
            <a:ext cx="7570254" cy="611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9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515" y="129660"/>
            <a:ext cx="10968473" cy="484115"/>
          </a:xfrm>
        </p:spPr>
        <p:txBody>
          <a:bodyPr>
            <a:noAutofit/>
          </a:bodyPr>
          <a:lstStyle/>
          <a:p>
            <a:pPr algn="ctr"/>
            <a:r>
              <a:rPr lang="fr-FR" sz="2800" b="1" dirty="0" smtClean="0">
                <a:solidFill>
                  <a:schemeClr val="tx1"/>
                </a:solidFill>
              </a:rPr>
              <a:t>DEUX GRANDS GROUPES FONDAMENTALEMENT DIFFÉRENTS</a:t>
            </a:r>
            <a:endParaRPr lang="fr-FR" sz="2800" b="1" dirty="0">
              <a:solidFill>
                <a:schemeClr val="tx1"/>
              </a:solidFill>
            </a:endParaRPr>
          </a:p>
        </p:txBody>
      </p:sp>
      <p:sp>
        <p:nvSpPr>
          <p:cNvPr id="4" name="Espace réservé du texte 3"/>
          <p:cNvSpPr>
            <a:spLocks noGrp="1"/>
          </p:cNvSpPr>
          <p:nvPr>
            <p:ph type="body" idx="1"/>
          </p:nvPr>
        </p:nvSpPr>
        <p:spPr>
          <a:xfrm>
            <a:off x="330632" y="834902"/>
            <a:ext cx="5157787" cy="823912"/>
          </a:xfrm>
          <a:solidFill>
            <a:schemeClr val="tx2">
              <a:lumMod val="20000"/>
              <a:lumOff val="80000"/>
            </a:schemeClr>
          </a:solidFill>
          <a:ln>
            <a:solidFill>
              <a:schemeClr val="tx2"/>
            </a:solidFill>
          </a:ln>
        </p:spPr>
        <p:txBody>
          <a:bodyPr/>
          <a:lstStyle/>
          <a:p>
            <a:pPr algn="ctr"/>
            <a:r>
              <a:rPr lang="fr-FR" sz="3200" dirty="0"/>
              <a:t>Procaryotes</a:t>
            </a:r>
            <a:r>
              <a:rPr lang="fr-FR" dirty="0"/>
              <a:t> </a:t>
            </a:r>
          </a:p>
        </p:txBody>
      </p:sp>
      <p:sp>
        <p:nvSpPr>
          <p:cNvPr id="3" name="Espace réservé du contenu 2"/>
          <p:cNvSpPr>
            <a:spLocks noGrp="1"/>
          </p:cNvSpPr>
          <p:nvPr>
            <p:ph sz="half" idx="2"/>
          </p:nvPr>
        </p:nvSpPr>
        <p:spPr>
          <a:xfrm>
            <a:off x="330632" y="1743736"/>
            <a:ext cx="5381236" cy="5114264"/>
          </a:xfrm>
          <a:solidFill>
            <a:schemeClr val="tx2">
              <a:lumMod val="20000"/>
              <a:lumOff val="80000"/>
            </a:schemeClr>
          </a:solidFill>
          <a:ln>
            <a:solidFill>
              <a:schemeClr val="tx2"/>
            </a:solidFill>
          </a:ln>
        </p:spPr>
        <p:txBody>
          <a:bodyPr>
            <a:noAutofit/>
          </a:bodyPr>
          <a:lstStyle/>
          <a:p>
            <a:r>
              <a:rPr lang="fr-FR" sz="2400" dirty="0" smtClean="0"/>
              <a:t> êtres vivants unicellulaires</a:t>
            </a:r>
          </a:p>
          <a:p>
            <a:r>
              <a:rPr lang="fr-FR" sz="2400" dirty="0" smtClean="0"/>
              <a:t>structure cellulaire ne comporte pas de noyau. </a:t>
            </a:r>
          </a:p>
          <a:p>
            <a:r>
              <a:rPr lang="fr-FR" sz="2400" dirty="0" smtClean="0"/>
              <a:t>Le matériel génétique formé d’une unique molécule d’ADN double-brin circulaire  , </a:t>
            </a:r>
          </a:p>
          <a:p>
            <a:r>
              <a:rPr lang="fr-FR" sz="2400" dirty="0" smtClean="0"/>
              <a:t>libre dans le hyaloplasme</a:t>
            </a:r>
          </a:p>
          <a:p>
            <a:r>
              <a:rPr lang="fr-FR" sz="2400" dirty="0" smtClean="0"/>
              <a:t>Il est dépourvu d’une membrane qui le séparerait du cytoplasme environnant.</a:t>
            </a:r>
          </a:p>
          <a:p>
            <a:pPr>
              <a:buFont typeface="Wingdings" panose="05000000000000000000" pitchFamily="2" charset="2"/>
              <a:buChar char="Ø"/>
            </a:pPr>
            <a:r>
              <a:rPr lang="fr-FR" sz="2400" dirty="0" smtClean="0"/>
              <a:t> Les procaryotes ne possèdent que très rarement des organites. </a:t>
            </a:r>
          </a:p>
        </p:txBody>
      </p:sp>
      <p:sp>
        <p:nvSpPr>
          <p:cNvPr id="5" name="Espace réservé du texte 4"/>
          <p:cNvSpPr>
            <a:spLocks noGrp="1"/>
          </p:cNvSpPr>
          <p:nvPr>
            <p:ph type="body" sz="quarter" idx="3"/>
          </p:nvPr>
        </p:nvSpPr>
        <p:spPr>
          <a:xfrm>
            <a:off x="5860441" y="834902"/>
            <a:ext cx="5183188" cy="823912"/>
          </a:xfrm>
          <a:solidFill>
            <a:schemeClr val="accent3">
              <a:lumMod val="20000"/>
              <a:lumOff val="80000"/>
            </a:schemeClr>
          </a:solidFill>
          <a:ln>
            <a:solidFill>
              <a:schemeClr val="tx2"/>
            </a:solidFill>
          </a:ln>
        </p:spPr>
        <p:txBody>
          <a:bodyPr/>
          <a:lstStyle/>
          <a:p>
            <a:pPr algn="ctr"/>
            <a:r>
              <a:rPr lang="fr-FR" sz="3200" dirty="0"/>
              <a:t>Eucaryotes</a:t>
            </a:r>
            <a:r>
              <a:rPr lang="fr-FR" dirty="0"/>
              <a:t> </a:t>
            </a:r>
          </a:p>
        </p:txBody>
      </p:sp>
      <p:sp>
        <p:nvSpPr>
          <p:cNvPr id="6" name="Espace réservé du contenu 5"/>
          <p:cNvSpPr>
            <a:spLocks noGrp="1"/>
          </p:cNvSpPr>
          <p:nvPr>
            <p:ph sz="quarter" idx="4"/>
          </p:nvPr>
        </p:nvSpPr>
        <p:spPr>
          <a:xfrm>
            <a:off x="5858701" y="1743736"/>
            <a:ext cx="5184928" cy="5114264"/>
          </a:xfrm>
          <a:solidFill>
            <a:schemeClr val="accent3">
              <a:lumMod val="20000"/>
              <a:lumOff val="80000"/>
            </a:schemeClr>
          </a:solidFill>
          <a:ln>
            <a:solidFill>
              <a:schemeClr val="tx2"/>
            </a:solidFill>
          </a:ln>
        </p:spPr>
        <p:txBody>
          <a:bodyPr>
            <a:normAutofit/>
          </a:bodyPr>
          <a:lstStyle/>
          <a:p>
            <a:r>
              <a:rPr lang="fr-FR" sz="2400" dirty="0" smtClean="0"/>
              <a:t>une </a:t>
            </a:r>
            <a:r>
              <a:rPr lang="fr-FR" sz="2400" dirty="0"/>
              <a:t>organisation complexe </a:t>
            </a:r>
            <a:endParaRPr lang="fr-FR" sz="2400" dirty="0" smtClean="0"/>
          </a:p>
          <a:p>
            <a:r>
              <a:rPr lang="fr-FR" sz="2400" dirty="0" smtClean="0"/>
              <a:t> </a:t>
            </a:r>
            <a:r>
              <a:rPr lang="fr-FR" sz="2400" dirty="0"/>
              <a:t>nombreux organites. </a:t>
            </a:r>
            <a:endParaRPr lang="fr-FR" sz="2400" dirty="0" smtClean="0"/>
          </a:p>
          <a:p>
            <a:r>
              <a:rPr lang="fr-FR" sz="2400" dirty="0" smtClean="0"/>
              <a:t>Le matériel </a:t>
            </a:r>
            <a:r>
              <a:rPr lang="fr-FR" sz="2400" dirty="0"/>
              <a:t>génétique est enfermé dans un noyau entouré d’une enveloppe nucléaire</a:t>
            </a:r>
            <a:r>
              <a:rPr lang="fr-FR" sz="2400" dirty="0" smtClean="0"/>
              <a:t>.</a:t>
            </a:r>
          </a:p>
          <a:p>
            <a:r>
              <a:rPr lang="fr-FR" sz="2400" dirty="0"/>
              <a:t> </a:t>
            </a:r>
            <a:r>
              <a:rPr lang="fr-FR" sz="2400" dirty="0" smtClean="0"/>
              <a:t>Ils </a:t>
            </a:r>
            <a:r>
              <a:rPr lang="fr-FR" sz="2400" dirty="0"/>
              <a:t>constituent un très large groupe d’organismes, uni ou pluricellulaires. </a:t>
            </a:r>
          </a:p>
          <a:p>
            <a:endParaRPr lang="fr-FR" sz="2400" dirty="0"/>
          </a:p>
        </p:txBody>
      </p:sp>
    </p:spTree>
    <p:extLst>
      <p:ext uri="{BB962C8B-B14F-4D97-AF65-F5344CB8AC3E}">
        <p14:creationId xmlns:p14="http://schemas.microsoft.com/office/powerpoint/2010/main" val="3438364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FF0000"/>
                </a:solidFill>
              </a:rPr>
              <a:t>Types cellulaires (Procaryote, Eucaryote, Acaryote)</a:t>
            </a:r>
            <a:endParaRPr lang="fr-FR" b="1" dirty="0"/>
          </a:p>
        </p:txBody>
      </p:sp>
    </p:spTree>
    <p:extLst>
      <p:ext uri="{BB962C8B-B14F-4D97-AF65-F5344CB8AC3E}">
        <p14:creationId xmlns:p14="http://schemas.microsoft.com/office/powerpoint/2010/main" val="2813478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566" y="1391056"/>
            <a:ext cx="10379490" cy="1143000"/>
          </a:xfrm>
        </p:spPr>
        <p:txBody>
          <a:bodyPr>
            <a:noAutofit/>
          </a:bodyPr>
          <a:lstStyle/>
          <a:p>
            <a:r>
              <a:rPr lang="fr-FR" sz="2400" dirty="0"/>
              <a:t>En 1937 et grâce à l’invention du microscope électronique, </a:t>
            </a:r>
            <a:r>
              <a:rPr lang="fr-FR" sz="2400" b="1" dirty="0">
                <a:solidFill>
                  <a:srgbClr val="FF0000"/>
                </a:solidFill>
              </a:rPr>
              <a:t>Edward </a:t>
            </a:r>
            <a:r>
              <a:rPr lang="fr-FR" sz="2400" b="1" dirty="0" err="1">
                <a:solidFill>
                  <a:srgbClr val="FF0000"/>
                </a:solidFill>
              </a:rPr>
              <a:t>Chatton</a:t>
            </a:r>
            <a:r>
              <a:rPr lang="fr-FR" sz="2400" b="1" dirty="0">
                <a:solidFill>
                  <a:srgbClr val="FF0000"/>
                </a:solidFill>
              </a:rPr>
              <a:t> </a:t>
            </a:r>
            <a:r>
              <a:rPr lang="fr-FR" sz="2400" dirty="0"/>
              <a:t>mis en opposition deux types de cellules, </a:t>
            </a:r>
            <a:r>
              <a:rPr lang="fr-FR" sz="2400" b="1" dirty="0"/>
              <a:t>la cellule eucaryote (noyau est entouré d'une membrane et qui renferme des d'organites cellulaires) et la cellule procaryote (noyau sans membrane </a:t>
            </a:r>
            <a:r>
              <a:rPr lang="fr-FR" sz="2400" dirty="0"/>
              <a:t>et dont l'organisation est très simple). </a:t>
            </a:r>
            <a:br>
              <a:rPr lang="fr-FR" sz="2400" dirty="0"/>
            </a:br>
            <a:r>
              <a:rPr lang="fr-FR" sz="2400" b="1" dirty="0"/>
              <a:t>4. 1. Cellule eucaryotes : </a:t>
            </a:r>
            <a:r>
              <a:rPr lang="fr-FR" sz="2400" dirty="0"/>
              <a:t>vient de mots grecs signifiant « vrai noyau » (eu = vrai ; </a:t>
            </a:r>
            <a:r>
              <a:rPr lang="fr-FR" sz="2400" dirty="0" err="1"/>
              <a:t>karyon</a:t>
            </a:r>
            <a:r>
              <a:rPr lang="fr-FR" sz="2400" dirty="0"/>
              <a:t> = noyau)</a:t>
            </a:r>
            <a:r>
              <a:rPr lang="fr-FR" sz="2400" b="1" dirty="0"/>
              <a:t>. </a:t>
            </a:r>
            <a:r>
              <a:rPr lang="fr-FR" sz="2400" dirty="0"/>
              <a:t/>
            </a:r>
            <a:br>
              <a:rPr lang="fr-FR" sz="2400" dirty="0"/>
            </a:br>
            <a:r>
              <a:rPr lang="fr-FR" sz="2400" b="1" dirty="0"/>
              <a:t>4.2. Cellule procaryote : </a:t>
            </a:r>
            <a:r>
              <a:rPr lang="fr-FR" sz="2400" dirty="0"/>
              <a:t>(du grec, </a:t>
            </a:r>
            <a:r>
              <a:rPr lang="fr-FR" sz="2400" i="1" dirty="0"/>
              <a:t>pro</a:t>
            </a:r>
            <a:r>
              <a:rPr lang="fr-FR" sz="2400" dirty="0"/>
              <a:t>: avant et </a:t>
            </a:r>
            <a:r>
              <a:rPr lang="fr-FR" sz="2400" i="1" dirty="0" err="1"/>
              <a:t>karyon</a:t>
            </a:r>
            <a:r>
              <a:rPr lang="fr-FR" sz="2400" dirty="0"/>
              <a:t>: noyau) = </a:t>
            </a:r>
            <a:r>
              <a:rPr lang="fr-FR" sz="2400" dirty="0" err="1"/>
              <a:t>prénoyau</a:t>
            </a:r>
            <a:r>
              <a:rPr lang="fr-FR" sz="2400" dirty="0"/>
              <a:t>: des êtres dépourvus de noyau.</a:t>
            </a:r>
            <a:br>
              <a:rPr lang="fr-FR" sz="2400" dirty="0"/>
            </a:br>
            <a:endParaRPr lang="fr-FR" sz="2400" dirty="0"/>
          </a:p>
        </p:txBody>
      </p:sp>
      <p:pic>
        <p:nvPicPr>
          <p:cNvPr id="4" name="Espace réservé du contenu 3"/>
          <p:cNvPicPr>
            <a:picLocks noGrp="1"/>
          </p:cNvPicPr>
          <p:nvPr>
            <p:ph idx="1"/>
          </p:nvPr>
        </p:nvPicPr>
        <p:blipFill>
          <a:blip r:embed="rId2"/>
          <a:stretch>
            <a:fillRect/>
          </a:stretch>
        </p:blipFill>
        <p:spPr>
          <a:xfrm>
            <a:off x="6577267" y="3789041"/>
            <a:ext cx="4076700" cy="3059119"/>
          </a:xfrm>
          <a:prstGeom prst="rect">
            <a:avLst/>
          </a:prstGeom>
        </p:spPr>
      </p:pic>
      <p:pic>
        <p:nvPicPr>
          <p:cNvPr id="5" name="Image 4"/>
          <p:cNvPicPr/>
          <p:nvPr/>
        </p:nvPicPr>
        <p:blipFill>
          <a:blip r:embed="rId3"/>
          <a:stretch>
            <a:fillRect/>
          </a:stretch>
        </p:blipFill>
        <p:spPr>
          <a:xfrm>
            <a:off x="1555336" y="4509120"/>
            <a:ext cx="4371975" cy="2171700"/>
          </a:xfrm>
          <a:prstGeom prst="rect">
            <a:avLst/>
          </a:prstGeom>
        </p:spPr>
      </p:pic>
    </p:spTree>
    <p:extLst>
      <p:ext uri="{BB962C8B-B14F-4D97-AF65-F5344CB8AC3E}">
        <p14:creationId xmlns:p14="http://schemas.microsoft.com/office/powerpoint/2010/main" val="162335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mtClean="0"/>
              <a:t>INTRODUCTION</a:t>
            </a:r>
            <a:r>
              <a:rPr lang="fr-FR" smtClean="0"/>
              <a:t/>
            </a:r>
            <a:br>
              <a:rPr lang="fr-FR" smtClean="0"/>
            </a:br>
            <a:endParaRPr lang="fr-FR" dirty="0"/>
          </a:p>
        </p:txBody>
      </p:sp>
      <p:sp>
        <p:nvSpPr>
          <p:cNvPr id="3" name="Espace réservé du contenu 2"/>
          <p:cNvSpPr txBox="1">
            <a:spLocks/>
          </p:cNvSpPr>
          <p:nvPr/>
        </p:nvSpPr>
        <p:spPr>
          <a:xfrm>
            <a:off x="285720" y="1600200"/>
            <a:ext cx="7429552"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4800" b="1" dirty="0" err="1" smtClean="0">
                <a:solidFill>
                  <a:srgbClr val="00B0F0"/>
                </a:solidFill>
              </a:rPr>
              <a:t>Cyto</a:t>
            </a:r>
            <a:r>
              <a:rPr lang="fr-FR" sz="4800" b="1" dirty="0" smtClean="0">
                <a:solidFill>
                  <a:srgbClr val="00B0F0"/>
                </a:solidFill>
              </a:rPr>
              <a:t>  </a:t>
            </a:r>
            <a:r>
              <a:rPr lang="fr-FR" sz="4800" b="1" dirty="0" err="1" smtClean="0">
                <a:solidFill>
                  <a:srgbClr val="00B050"/>
                </a:solidFill>
              </a:rPr>
              <a:t>logie</a:t>
            </a:r>
            <a:endParaRPr lang="fr-FR" sz="4800" b="1" dirty="0" smtClean="0">
              <a:solidFill>
                <a:srgbClr val="00B050"/>
              </a:solidFill>
            </a:endParaRPr>
          </a:p>
          <a:p>
            <a:pPr algn="ctr"/>
            <a:endParaRPr lang="fr-FR" sz="4800" b="1" dirty="0" smtClean="0"/>
          </a:p>
          <a:p>
            <a:pPr algn="ctr">
              <a:buFont typeface="Arial" panose="020B0604020202020204" pitchFamily="34" charset="0"/>
              <a:buNone/>
            </a:pPr>
            <a:endParaRPr lang="fr-FR" sz="3900" b="1" dirty="0" smtClean="0"/>
          </a:p>
          <a:p>
            <a:pPr>
              <a:buFont typeface="Arial" panose="020B0604020202020204" pitchFamily="34" charset="0"/>
              <a:buNone/>
            </a:pPr>
            <a:r>
              <a:rPr lang="fr-FR" sz="3900" b="1" dirty="0" smtClean="0">
                <a:solidFill>
                  <a:srgbClr val="FF0000"/>
                </a:solidFill>
              </a:rPr>
              <a:t>           du grec               </a:t>
            </a:r>
          </a:p>
          <a:p>
            <a:pPr>
              <a:buFont typeface="Arial" panose="020B0604020202020204" pitchFamily="34" charset="0"/>
              <a:buNone/>
            </a:pPr>
            <a:r>
              <a:rPr lang="fr-FR" sz="3900" b="1" dirty="0" smtClean="0">
                <a:solidFill>
                  <a:srgbClr val="FF0000"/>
                </a:solidFill>
              </a:rPr>
              <a:t> </a:t>
            </a:r>
            <a:endParaRPr lang="fr-FR" sz="4800" b="1" dirty="0" smtClean="0"/>
          </a:p>
          <a:p>
            <a:pPr>
              <a:buFont typeface="Arial" panose="020B0604020202020204" pitchFamily="34" charset="0"/>
              <a:buNone/>
            </a:pPr>
            <a:r>
              <a:rPr lang="fr-FR" sz="4800" b="1" dirty="0" smtClean="0"/>
              <a:t> </a:t>
            </a:r>
            <a:endParaRPr lang="fr-FR" sz="4800" b="1" dirty="0"/>
          </a:p>
        </p:txBody>
      </p:sp>
      <p:pic>
        <p:nvPicPr>
          <p:cNvPr id="4" name="Espace réservé du contenu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418" y="4237122"/>
            <a:ext cx="1846884" cy="2407518"/>
          </a:xfrm>
          <a:prstGeom prst="rect">
            <a:avLst/>
          </a:prstGeom>
        </p:spPr>
      </p:pic>
      <p:sp>
        <p:nvSpPr>
          <p:cNvPr id="5" name="Rectangle 4"/>
          <p:cNvSpPr/>
          <p:nvPr/>
        </p:nvSpPr>
        <p:spPr>
          <a:xfrm>
            <a:off x="7333152" y="114567"/>
            <a:ext cx="3830708" cy="1872208"/>
          </a:xfrm>
          <a:prstGeom prst="wedgeRectCallout">
            <a:avLst>
              <a:gd name="adj1" fmla="val 37629"/>
              <a:gd name="adj2" fmla="val 21050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b="1" dirty="0" smtClean="0">
                <a:solidFill>
                  <a:schemeClr val="bg1"/>
                </a:solidFill>
              </a:rPr>
              <a:t>Quelle  est la définition du terme cytologie ?</a:t>
            </a:r>
            <a:endParaRPr lang="fr-FR" sz="2800" b="1" dirty="0">
              <a:solidFill>
                <a:schemeClr val="bg1"/>
              </a:solidFill>
            </a:endParaRPr>
          </a:p>
        </p:txBody>
      </p:sp>
      <p:sp>
        <p:nvSpPr>
          <p:cNvPr id="6" name="Double flèche verticale 5"/>
          <p:cNvSpPr/>
          <p:nvPr/>
        </p:nvSpPr>
        <p:spPr>
          <a:xfrm>
            <a:off x="3952312" y="1050671"/>
            <a:ext cx="142876" cy="16430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7" name="Flèche vers le bas 6"/>
          <p:cNvSpPr/>
          <p:nvPr/>
        </p:nvSpPr>
        <p:spPr>
          <a:xfrm rot="2040000">
            <a:off x="2643174" y="2428868"/>
            <a:ext cx="357190" cy="121444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ZoneTexte 7"/>
          <p:cNvSpPr txBox="1"/>
          <p:nvPr/>
        </p:nvSpPr>
        <p:spPr>
          <a:xfrm>
            <a:off x="483253" y="4282602"/>
            <a:ext cx="3701797" cy="1200329"/>
          </a:xfrm>
          <a:prstGeom prst="rect">
            <a:avLst/>
          </a:prstGeom>
          <a:noFill/>
        </p:spPr>
        <p:txBody>
          <a:bodyPr wrap="square" rtlCol="0">
            <a:spAutoFit/>
          </a:bodyPr>
          <a:lstStyle/>
          <a:p>
            <a:pPr algn="ctr"/>
            <a:r>
              <a:rPr lang="fr-FR" sz="3600" b="1" dirty="0" smtClean="0"/>
              <a:t>"</a:t>
            </a:r>
            <a:r>
              <a:rPr lang="fr-FR" sz="3600" b="1" dirty="0" err="1"/>
              <a:t>kutos</a:t>
            </a:r>
            <a:r>
              <a:rPr lang="fr-FR" sz="3600" b="1" dirty="0"/>
              <a:t>" = "la cellule"</a:t>
            </a:r>
            <a:endParaRPr lang="fr-FR" sz="3600" b="1" dirty="0">
              <a:solidFill>
                <a:srgbClr val="00B0F0"/>
              </a:solidFill>
            </a:endParaRPr>
          </a:p>
        </p:txBody>
      </p:sp>
      <p:sp>
        <p:nvSpPr>
          <p:cNvPr id="9" name="Double flèche verticale 8"/>
          <p:cNvSpPr/>
          <p:nvPr/>
        </p:nvSpPr>
        <p:spPr>
          <a:xfrm>
            <a:off x="5439515" y="1050671"/>
            <a:ext cx="142876" cy="16430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20111222">
            <a:off x="4861989" y="2643416"/>
            <a:ext cx="358990" cy="107157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ZoneTexte 10"/>
          <p:cNvSpPr txBox="1"/>
          <p:nvPr/>
        </p:nvSpPr>
        <p:spPr>
          <a:xfrm>
            <a:off x="4761384" y="4000631"/>
            <a:ext cx="2571768" cy="1077218"/>
          </a:xfrm>
          <a:prstGeom prst="rect">
            <a:avLst/>
          </a:prstGeom>
          <a:noFill/>
        </p:spPr>
        <p:txBody>
          <a:bodyPr wrap="square" rtlCol="0">
            <a:spAutoFit/>
          </a:bodyPr>
          <a:lstStyle/>
          <a:p>
            <a:r>
              <a:rPr lang="fr-FR" sz="3200" dirty="0" smtClean="0">
                <a:solidFill>
                  <a:srgbClr val="00B050"/>
                </a:solidFill>
              </a:rPr>
              <a:t>"</a:t>
            </a:r>
            <a:r>
              <a:rPr lang="fr-FR" sz="3200" i="1" dirty="0" err="1">
                <a:solidFill>
                  <a:srgbClr val="00B050"/>
                </a:solidFill>
              </a:rPr>
              <a:t>logia</a:t>
            </a:r>
            <a:r>
              <a:rPr lang="fr-FR" sz="3200" dirty="0">
                <a:solidFill>
                  <a:srgbClr val="00B050"/>
                </a:solidFill>
              </a:rPr>
              <a:t>"= science</a:t>
            </a:r>
          </a:p>
        </p:txBody>
      </p:sp>
    </p:spTree>
    <p:extLst>
      <p:ext uri="{BB962C8B-B14F-4D97-AF65-F5344CB8AC3E}">
        <p14:creationId xmlns:p14="http://schemas.microsoft.com/office/powerpoint/2010/main" val="18107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3" end="3"/>
                                            </p:txEl>
                                          </p:spTgt>
                                        </p:tgtEl>
                                        <p:attrNameLst>
                                          <p:attrName>fill.type</p:attrName>
                                        </p:attrNameLst>
                                      </p:cBhvr>
                                      <p:to>
                                        <p:strVal val="solid"/>
                                      </p:to>
                                    </p:set>
                                  </p:childTnLst>
                                </p:cTn>
                              </p:par>
                              <p:par>
                                <p:cTn id="45" presetID="27" presetClass="entr" presetSubtype="0" fill="hold" nodeType="withEffect">
                                  <p:stCondLst>
                                    <p:cond delay="0"/>
                                  </p:stCondLst>
                                  <p:iterate type="lt">
                                    <p:tmPct val="50000"/>
                                  </p:iterate>
                                  <p:childTnLst>
                                    <p:set>
                                      <p:cBhvr>
                                        <p:cTn id="4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9" dur="80"/>
                                        <p:tgtEl>
                                          <p:spTgt spid="3">
                                            <p:txEl>
                                              <p:pRg st="4" end="4"/>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grpId="1" nodeType="clickEffect">
                                  <p:stCondLst>
                                    <p:cond delay="0"/>
                                  </p:stCondLst>
                                  <p:childTnLst>
                                    <p:animEffect transition="out" filter="diamond(in)">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4" presetClass="exit" presetSubtype="16" fill="hold" nodeType="withEffect">
                                  <p:stCondLst>
                                    <p:cond delay="0"/>
                                  </p:stCondLst>
                                  <p:iterate type="lt">
                                    <p:tmPct val="0"/>
                                  </p:iterate>
                                  <p:childTnLst>
                                    <p:animEffect transition="out" filter="box(in)">
                                      <p:cBhvr>
                                        <p:cTn id="56" dur="500"/>
                                        <p:tgtEl>
                                          <p:spTgt spid="3">
                                            <p:txEl>
                                              <p:pRg st="3" end="3"/>
                                            </p:txEl>
                                          </p:spTgt>
                                        </p:tgtEl>
                                      </p:cBhvr>
                                    </p:animEffect>
                                    <p:set>
                                      <p:cBhvr>
                                        <p:cTn id="57" dur="1" fill="hold">
                                          <p:stCondLst>
                                            <p:cond delay="499"/>
                                          </p:stCondLst>
                                        </p:cTn>
                                        <p:tgtEl>
                                          <p:spTgt spid="3">
                                            <p:txEl>
                                              <p:pRg st="3" end="3"/>
                                            </p:txEl>
                                          </p:spTgt>
                                        </p:tgtEl>
                                        <p:attrNameLst>
                                          <p:attrName>style.visibility</p:attrName>
                                        </p:attrNameLst>
                                      </p:cBhvr>
                                      <p:to>
                                        <p:strVal val="hidden"/>
                                      </p:to>
                                    </p:set>
                                  </p:childTnLst>
                                </p:cTn>
                              </p:par>
                              <p:par>
                                <p:cTn id="58" presetID="4" presetClass="exit" presetSubtype="16" fill="hold" nodeType="withEffect">
                                  <p:stCondLst>
                                    <p:cond delay="0"/>
                                  </p:stCondLst>
                                  <p:iterate type="lt">
                                    <p:tmPct val="0"/>
                                  </p:iterate>
                                  <p:childTnLst>
                                    <p:animEffect transition="out" filter="box(in)">
                                      <p:cBhvr>
                                        <p:cTn id="59" dur="500"/>
                                        <p:tgtEl>
                                          <p:spTgt spid="3">
                                            <p:txEl>
                                              <p:pRg st="4" end="4"/>
                                            </p:txEl>
                                          </p:spTgt>
                                        </p:tgtEl>
                                      </p:cBhvr>
                                    </p:animEffect>
                                    <p:set>
                                      <p:cBhvr>
                                        <p:cTn id="6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diamond(in)">
                                      <p:cBhvr>
                                        <p:cTn id="71" dur="2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ppt_x"/>
                                          </p:val>
                                        </p:tav>
                                        <p:tav tm="100000">
                                          <p:val>
                                            <p:strVal val="#ppt_x"/>
                                          </p:val>
                                        </p:tav>
                                      </p:tavLst>
                                    </p:anim>
                                    <p:anim calcmode="lin" valueType="num">
                                      <p:cBhvr additive="base">
                                        <p:cTn id="7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diamond(in)">
                                      <p:cBhvr>
                                        <p:cTn id="8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7" grpId="1" animBg="1"/>
      <p:bldP spid="8" grpId="0"/>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000" y="32048"/>
            <a:ext cx="8229600" cy="1143000"/>
          </a:xfrm>
        </p:spPr>
        <p:txBody>
          <a:bodyPr/>
          <a:lstStyle/>
          <a:p>
            <a:r>
              <a:rPr lang="fr-FR" b="1" dirty="0">
                <a:solidFill>
                  <a:srgbClr val="FF0000"/>
                </a:solidFill>
              </a:rPr>
              <a:t>La cellule eucaryote</a:t>
            </a:r>
            <a:endParaRPr lang="fr-FR" dirty="0">
              <a:solidFill>
                <a:srgbClr val="FF0000"/>
              </a:solidFill>
            </a:endParaRPr>
          </a:p>
        </p:txBody>
      </p:sp>
      <p:sp>
        <p:nvSpPr>
          <p:cNvPr id="3" name="Espace réservé du contenu 2"/>
          <p:cNvSpPr>
            <a:spLocks noGrp="1"/>
          </p:cNvSpPr>
          <p:nvPr>
            <p:ph sz="half" idx="1"/>
          </p:nvPr>
        </p:nvSpPr>
        <p:spPr>
          <a:xfrm>
            <a:off x="1906661" y="902619"/>
            <a:ext cx="8795320" cy="2981150"/>
          </a:xfrm>
        </p:spPr>
        <p:txBody>
          <a:bodyPr>
            <a:normAutofit fontScale="92500" lnSpcReduction="10000"/>
          </a:bodyPr>
          <a:lstStyle/>
          <a:p>
            <a:pPr algn="just"/>
            <a:r>
              <a:rPr lang="fr-FR" dirty="0"/>
              <a:t>Les cellules eucaryotes composent </a:t>
            </a:r>
            <a:r>
              <a:rPr lang="fr-FR" dirty="0" smtClean="0"/>
              <a:t>es </a:t>
            </a:r>
            <a:r>
              <a:rPr lang="fr-FR" dirty="0"/>
              <a:t>champignons, les animaux et </a:t>
            </a:r>
            <a:r>
              <a:rPr lang="fr-FR" dirty="0" smtClean="0"/>
              <a:t>les végétaux</a:t>
            </a:r>
            <a:r>
              <a:rPr lang="fr-FR" dirty="0"/>
              <a:t>. Leur métabolisme est </a:t>
            </a:r>
            <a:r>
              <a:rPr lang="fr-FR" b="1" dirty="0"/>
              <a:t>aérobie</a:t>
            </a:r>
            <a:r>
              <a:rPr lang="fr-FR" dirty="0"/>
              <a:t>. Ce sont des </a:t>
            </a:r>
            <a:r>
              <a:rPr lang="fr-FR" b="1" dirty="0"/>
              <a:t>unicellulaires </a:t>
            </a:r>
            <a:r>
              <a:rPr lang="fr-FR" dirty="0"/>
              <a:t>(</a:t>
            </a:r>
            <a:r>
              <a:rPr lang="fr-FR" dirty="0" smtClean="0"/>
              <a:t>levures par </a:t>
            </a:r>
            <a:r>
              <a:rPr lang="fr-FR" dirty="0"/>
              <a:t>exemple) ou des </a:t>
            </a:r>
            <a:r>
              <a:rPr lang="fr-FR" b="1" dirty="0"/>
              <a:t>pluricellulaires </a:t>
            </a:r>
            <a:r>
              <a:rPr lang="fr-FR" dirty="0"/>
              <a:t>(mammifère par exemple).</a:t>
            </a:r>
          </a:p>
          <a:p>
            <a:pPr algn="just"/>
            <a:r>
              <a:rPr lang="fr-FR" dirty="0"/>
              <a:t>Toutes les cellules eucaryotes comportent deux compartiments : Le </a:t>
            </a:r>
            <a:r>
              <a:rPr lang="fr-FR" b="1" dirty="0" smtClean="0"/>
              <a:t>noyau </a:t>
            </a:r>
            <a:r>
              <a:rPr lang="fr-FR" dirty="0" smtClean="0"/>
              <a:t>et </a:t>
            </a:r>
            <a:r>
              <a:rPr lang="fr-FR" dirty="0"/>
              <a:t>le </a:t>
            </a:r>
            <a:r>
              <a:rPr lang="fr-FR" b="1" dirty="0"/>
              <a:t>cytoplasme</a:t>
            </a:r>
            <a:r>
              <a:rPr lang="fr-FR" dirty="0"/>
              <a:t>.</a:t>
            </a:r>
          </a:p>
          <a:p>
            <a:pPr algn="just"/>
            <a:r>
              <a:rPr lang="fr-FR" dirty="0"/>
              <a:t>Elles sont séparées du milieu extracellulaire par la </a:t>
            </a:r>
            <a:r>
              <a:rPr lang="fr-FR" b="1" dirty="0"/>
              <a:t>membrane plasmique</a:t>
            </a:r>
            <a:r>
              <a:rPr lang="fr-FR" dirty="0" smtClean="0"/>
              <a:t>.</a:t>
            </a:r>
            <a:endParaRPr lang="fr-FR" dirty="0"/>
          </a:p>
        </p:txBody>
      </p:sp>
      <p:pic>
        <p:nvPicPr>
          <p:cNvPr id="91138" name="Picture 2" descr="Résultat de recherche d'images pour &quot;cellule eucaryot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1895" y="3883769"/>
            <a:ext cx="3875144" cy="3240360"/>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Résultat de recherche d'images pour &quot;cellule eucaryo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965" y="3883770"/>
            <a:ext cx="5362575" cy="315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5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procaryote.jpg"/>
          <p:cNvPicPr>
            <a:picLocks noChangeAspect="1" noChangeArrowheads="1"/>
          </p:cNvPicPr>
          <p:nvPr/>
        </p:nvPicPr>
        <p:blipFill>
          <a:blip r:embed="rId2"/>
          <a:srcRect/>
          <a:stretch>
            <a:fillRect/>
          </a:stretch>
        </p:blipFill>
        <p:spPr bwMode="auto">
          <a:xfrm>
            <a:off x="4419601" y="2667000"/>
            <a:ext cx="3540125" cy="4191000"/>
          </a:xfrm>
          <a:prstGeom prst="rect">
            <a:avLst/>
          </a:prstGeom>
          <a:noFill/>
          <a:ln w="9525">
            <a:noFill/>
            <a:miter lim="800000"/>
            <a:headEnd/>
            <a:tailEnd/>
          </a:ln>
        </p:spPr>
      </p:pic>
      <p:sp>
        <p:nvSpPr>
          <p:cNvPr id="6" name="Line 10"/>
          <p:cNvSpPr>
            <a:spLocks noChangeShapeType="1"/>
          </p:cNvSpPr>
          <p:nvPr/>
        </p:nvSpPr>
        <p:spPr bwMode="auto">
          <a:xfrm>
            <a:off x="3581400" y="3124200"/>
            <a:ext cx="1752600" cy="0"/>
          </a:xfrm>
          <a:prstGeom prst="line">
            <a:avLst/>
          </a:prstGeom>
          <a:noFill/>
          <a:ln w="38100">
            <a:solidFill>
              <a:srgbClr val="FF0066"/>
            </a:solidFill>
            <a:round/>
            <a:headEnd/>
            <a:tailEnd type="triangle" w="med" len="med"/>
          </a:ln>
        </p:spPr>
        <p:txBody>
          <a:bodyPr>
            <a:spAutoFit/>
          </a:bodyPr>
          <a:lstStyle/>
          <a:p>
            <a:endParaRPr lang="fr-FR"/>
          </a:p>
        </p:txBody>
      </p:sp>
      <p:sp>
        <p:nvSpPr>
          <p:cNvPr id="7" name="Text Box 11"/>
          <p:cNvSpPr txBox="1">
            <a:spLocks noChangeArrowheads="1"/>
          </p:cNvSpPr>
          <p:nvPr/>
        </p:nvSpPr>
        <p:spPr bwMode="auto">
          <a:xfrm>
            <a:off x="1752600" y="2895601"/>
            <a:ext cx="2133600" cy="581025"/>
          </a:xfrm>
          <a:prstGeom prst="rect">
            <a:avLst/>
          </a:prstGeom>
          <a:noFill/>
          <a:ln w="9525">
            <a:noFill/>
            <a:miter lim="800000"/>
            <a:headEnd/>
            <a:tailEnd/>
          </a:ln>
        </p:spPr>
        <p:txBody>
          <a:bodyPr>
            <a:spAutoFit/>
          </a:bodyPr>
          <a:lstStyle/>
          <a:p>
            <a:r>
              <a:rPr lang="fr-FR" sz="1600">
                <a:solidFill>
                  <a:srgbClr val="FF0066"/>
                </a:solidFill>
              </a:rPr>
              <a:t>Membrane cytoplasmique</a:t>
            </a:r>
          </a:p>
        </p:txBody>
      </p:sp>
      <p:sp>
        <p:nvSpPr>
          <p:cNvPr id="8" name="Line 12"/>
          <p:cNvSpPr>
            <a:spLocks noChangeShapeType="1"/>
          </p:cNvSpPr>
          <p:nvPr/>
        </p:nvSpPr>
        <p:spPr bwMode="auto">
          <a:xfrm>
            <a:off x="3581400" y="3886200"/>
            <a:ext cx="1600200" cy="0"/>
          </a:xfrm>
          <a:prstGeom prst="line">
            <a:avLst/>
          </a:prstGeom>
          <a:noFill/>
          <a:ln w="38100">
            <a:solidFill>
              <a:srgbClr val="FF0066"/>
            </a:solidFill>
            <a:round/>
            <a:headEnd/>
            <a:tailEnd type="triangle" w="med" len="med"/>
          </a:ln>
        </p:spPr>
        <p:txBody>
          <a:bodyPr>
            <a:spAutoFit/>
          </a:bodyPr>
          <a:lstStyle/>
          <a:p>
            <a:endParaRPr lang="fr-FR"/>
          </a:p>
        </p:txBody>
      </p:sp>
      <p:sp>
        <p:nvSpPr>
          <p:cNvPr id="9" name="Text Box 13"/>
          <p:cNvSpPr txBox="1">
            <a:spLocks noChangeArrowheads="1"/>
          </p:cNvSpPr>
          <p:nvPr/>
        </p:nvSpPr>
        <p:spPr bwMode="auto">
          <a:xfrm>
            <a:off x="1752600" y="3581401"/>
            <a:ext cx="2133600" cy="581025"/>
          </a:xfrm>
          <a:prstGeom prst="rect">
            <a:avLst/>
          </a:prstGeom>
          <a:noFill/>
          <a:ln w="9525">
            <a:noFill/>
            <a:miter lim="800000"/>
            <a:headEnd/>
            <a:tailEnd/>
          </a:ln>
        </p:spPr>
        <p:txBody>
          <a:bodyPr>
            <a:spAutoFit/>
          </a:bodyPr>
          <a:lstStyle/>
          <a:p>
            <a:r>
              <a:rPr lang="fr-FR" sz="1600">
                <a:solidFill>
                  <a:srgbClr val="FF0066"/>
                </a:solidFill>
              </a:rPr>
              <a:t>Paroi </a:t>
            </a:r>
            <a:br>
              <a:rPr lang="fr-FR" sz="1600">
                <a:solidFill>
                  <a:srgbClr val="FF0066"/>
                </a:solidFill>
              </a:rPr>
            </a:br>
            <a:r>
              <a:rPr lang="fr-FR" sz="1600">
                <a:solidFill>
                  <a:srgbClr val="FF0066"/>
                </a:solidFill>
              </a:rPr>
              <a:t>bactérienne</a:t>
            </a:r>
          </a:p>
        </p:txBody>
      </p:sp>
      <p:sp>
        <p:nvSpPr>
          <p:cNvPr id="10" name="Line 14"/>
          <p:cNvSpPr>
            <a:spLocks noChangeShapeType="1"/>
          </p:cNvSpPr>
          <p:nvPr/>
        </p:nvSpPr>
        <p:spPr bwMode="auto">
          <a:xfrm>
            <a:off x="3581400" y="4648200"/>
            <a:ext cx="2286000" cy="0"/>
          </a:xfrm>
          <a:prstGeom prst="line">
            <a:avLst/>
          </a:prstGeom>
          <a:noFill/>
          <a:ln w="38100">
            <a:solidFill>
              <a:srgbClr val="FF0066"/>
            </a:solidFill>
            <a:round/>
            <a:headEnd/>
            <a:tailEnd type="triangle" w="med" len="med"/>
          </a:ln>
        </p:spPr>
        <p:txBody>
          <a:bodyPr>
            <a:spAutoFit/>
          </a:bodyPr>
          <a:lstStyle/>
          <a:p>
            <a:endParaRPr lang="fr-FR"/>
          </a:p>
        </p:txBody>
      </p:sp>
      <p:sp>
        <p:nvSpPr>
          <p:cNvPr id="11" name="Text Box 15"/>
          <p:cNvSpPr txBox="1">
            <a:spLocks noChangeArrowheads="1"/>
          </p:cNvSpPr>
          <p:nvPr/>
        </p:nvSpPr>
        <p:spPr bwMode="auto">
          <a:xfrm>
            <a:off x="1828800" y="4419600"/>
            <a:ext cx="2133600" cy="336550"/>
          </a:xfrm>
          <a:prstGeom prst="rect">
            <a:avLst/>
          </a:prstGeom>
          <a:noFill/>
          <a:ln w="9525">
            <a:noFill/>
            <a:miter lim="800000"/>
            <a:headEnd/>
            <a:tailEnd/>
          </a:ln>
        </p:spPr>
        <p:txBody>
          <a:bodyPr>
            <a:spAutoFit/>
          </a:bodyPr>
          <a:lstStyle/>
          <a:p>
            <a:r>
              <a:rPr lang="fr-FR" sz="1600">
                <a:solidFill>
                  <a:srgbClr val="FF0066"/>
                </a:solidFill>
              </a:rPr>
              <a:t>Chromosome</a:t>
            </a:r>
          </a:p>
        </p:txBody>
      </p:sp>
      <p:sp>
        <p:nvSpPr>
          <p:cNvPr id="12" name="Line 16"/>
          <p:cNvSpPr>
            <a:spLocks noChangeShapeType="1"/>
          </p:cNvSpPr>
          <p:nvPr/>
        </p:nvSpPr>
        <p:spPr bwMode="auto">
          <a:xfrm>
            <a:off x="3581400" y="5334000"/>
            <a:ext cx="2209800" cy="0"/>
          </a:xfrm>
          <a:prstGeom prst="line">
            <a:avLst/>
          </a:prstGeom>
          <a:noFill/>
          <a:ln w="38100">
            <a:solidFill>
              <a:srgbClr val="FF0066"/>
            </a:solidFill>
            <a:round/>
            <a:headEnd/>
            <a:tailEnd type="triangle" w="med" len="med"/>
          </a:ln>
        </p:spPr>
        <p:txBody>
          <a:bodyPr>
            <a:spAutoFit/>
          </a:bodyPr>
          <a:lstStyle/>
          <a:p>
            <a:endParaRPr lang="fr-FR"/>
          </a:p>
        </p:txBody>
      </p:sp>
      <p:sp>
        <p:nvSpPr>
          <p:cNvPr id="13" name="Text Box 17"/>
          <p:cNvSpPr txBox="1">
            <a:spLocks noChangeArrowheads="1"/>
          </p:cNvSpPr>
          <p:nvPr/>
        </p:nvSpPr>
        <p:spPr bwMode="auto">
          <a:xfrm>
            <a:off x="1828800" y="5181600"/>
            <a:ext cx="2133600" cy="336550"/>
          </a:xfrm>
          <a:prstGeom prst="rect">
            <a:avLst/>
          </a:prstGeom>
          <a:noFill/>
          <a:ln w="9525">
            <a:noFill/>
            <a:miter lim="800000"/>
            <a:headEnd/>
            <a:tailEnd/>
          </a:ln>
        </p:spPr>
        <p:txBody>
          <a:bodyPr>
            <a:spAutoFit/>
          </a:bodyPr>
          <a:lstStyle/>
          <a:p>
            <a:r>
              <a:rPr lang="fr-FR" sz="1600">
                <a:solidFill>
                  <a:srgbClr val="FF0066"/>
                </a:solidFill>
              </a:rPr>
              <a:t>Cytoplasme </a:t>
            </a:r>
          </a:p>
        </p:txBody>
      </p:sp>
      <p:sp>
        <p:nvSpPr>
          <p:cNvPr id="14" name="Line 19"/>
          <p:cNvSpPr>
            <a:spLocks noChangeShapeType="1"/>
          </p:cNvSpPr>
          <p:nvPr/>
        </p:nvSpPr>
        <p:spPr bwMode="auto">
          <a:xfrm flipH="1" flipV="1">
            <a:off x="7315200" y="3886200"/>
            <a:ext cx="1295400" cy="0"/>
          </a:xfrm>
          <a:prstGeom prst="line">
            <a:avLst/>
          </a:prstGeom>
          <a:noFill/>
          <a:ln w="38100">
            <a:solidFill>
              <a:srgbClr val="FF0066"/>
            </a:solidFill>
            <a:round/>
            <a:headEnd/>
            <a:tailEnd type="triangle" w="med" len="med"/>
          </a:ln>
        </p:spPr>
        <p:txBody>
          <a:bodyPr>
            <a:spAutoFit/>
          </a:bodyPr>
          <a:lstStyle/>
          <a:p>
            <a:endParaRPr lang="fr-FR"/>
          </a:p>
        </p:txBody>
      </p:sp>
      <p:sp>
        <p:nvSpPr>
          <p:cNvPr id="15" name="Text Box 20"/>
          <p:cNvSpPr txBox="1">
            <a:spLocks noChangeArrowheads="1"/>
          </p:cNvSpPr>
          <p:nvPr/>
        </p:nvSpPr>
        <p:spPr bwMode="auto">
          <a:xfrm>
            <a:off x="8763000" y="3657600"/>
            <a:ext cx="1905000" cy="336550"/>
          </a:xfrm>
          <a:prstGeom prst="rect">
            <a:avLst/>
          </a:prstGeom>
          <a:noFill/>
          <a:ln w="9525">
            <a:noFill/>
            <a:miter lim="800000"/>
            <a:headEnd/>
            <a:tailEnd/>
          </a:ln>
        </p:spPr>
        <p:txBody>
          <a:bodyPr>
            <a:spAutoFit/>
          </a:bodyPr>
          <a:lstStyle/>
          <a:p>
            <a:pPr algn="l"/>
            <a:r>
              <a:rPr lang="fr-FR" sz="1600">
                <a:solidFill>
                  <a:srgbClr val="FF0066"/>
                </a:solidFill>
              </a:rPr>
              <a:t>flagelle</a:t>
            </a:r>
          </a:p>
        </p:txBody>
      </p:sp>
      <p:sp>
        <p:nvSpPr>
          <p:cNvPr id="16" name="Line 21"/>
          <p:cNvSpPr>
            <a:spLocks noChangeShapeType="1"/>
          </p:cNvSpPr>
          <p:nvPr/>
        </p:nvSpPr>
        <p:spPr bwMode="auto">
          <a:xfrm flipH="1" flipV="1">
            <a:off x="6934200" y="4648200"/>
            <a:ext cx="1676400" cy="0"/>
          </a:xfrm>
          <a:prstGeom prst="line">
            <a:avLst/>
          </a:prstGeom>
          <a:noFill/>
          <a:ln w="38100">
            <a:solidFill>
              <a:srgbClr val="FF0066"/>
            </a:solidFill>
            <a:round/>
            <a:headEnd/>
            <a:tailEnd type="triangle" w="med" len="med"/>
          </a:ln>
        </p:spPr>
        <p:txBody>
          <a:bodyPr>
            <a:spAutoFit/>
          </a:bodyPr>
          <a:lstStyle/>
          <a:p>
            <a:endParaRPr lang="fr-FR"/>
          </a:p>
        </p:txBody>
      </p:sp>
      <p:sp>
        <p:nvSpPr>
          <p:cNvPr id="17" name="Text Box 22"/>
          <p:cNvSpPr txBox="1">
            <a:spLocks noChangeArrowheads="1"/>
          </p:cNvSpPr>
          <p:nvPr/>
        </p:nvSpPr>
        <p:spPr bwMode="auto">
          <a:xfrm>
            <a:off x="8763000" y="4419600"/>
            <a:ext cx="1905000" cy="336550"/>
          </a:xfrm>
          <a:prstGeom prst="rect">
            <a:avLst/>
          </a:prstGeom>
          <a:noFill/>
          <a:ln w="9525">
            <a:noFill/>
            <a:miter lim="800000"/>
            <a:headEnd/>
            <a:tailEnd/>
          </a:ln>
        </p:spPr>
        <p:txBody>
          <a:bodyPr>
            <a:spAutoFit/>
          </a:bodyPr>
          <a:lstStyle/>
          <a:p>
            <a:pPr algn="l"/>
            <a:r>
              <a:rPr lang="fr-FR" sz="1600">
                <a:solidFill>
                  <a:srgbClr val="FF0066"/>
                </a:solidFill>
              </a:rPr>
              <a:t>Pilis sexuels</a:t>
            </a:r>
          </a:p>
        </p:txBody>
      </p:sp>
      <p:sp>
        <p:nvSpPr>
          <p:cNvPr id="18" name="Line 23"/>
          <p:cNvSpPr>
            <a:spLocks noChangeShapeType="1"/>
          </p:cNvSpPr>
          <p:nvPr/>
        </p:nvSpPr>
        <p:spPr bwMode="auto">
          <a:xfrm flipH="1" flipV="1">
            <a:off x="6629400" y="5943600"/>
            <a:ext cx="1981200" cy="0"/>
          </a:xfrm>
          <a:prstGeom prst="line">
            <a:avLst/>
          </a:prstGeom>
          <a:noFill/>
          <a:ln w="38100">
            <a:solidFill>
              <a:srgbClr val="FF0066"/>
            </a:solidFill>
            <a:round/>
            <a:headEnd/>
            <a:tailEnd type="triangle" w="med" len="med"/>
          </a:ln>
        </p:spPr>
        <p:txBody>
          <a:bodyPr>
            <a:spAutoFit/>
          </a:bodyPr>
          <a:lstStyle/>
          <a:p>
            <a:endParaRPr lang="fr-FR"/>
          </a:p>
        </p:txBody>
      </p:sp>
      <p:sp>
        <p:nvSpPr>
          <p:cNvPr id="19" name="Text Box 24"/>
          <p:cNvSpPr txBox="1">
            <a:spLocks noChangeArrowheads="1"/>
          </p:cNvSpPr>
          <p:nvPr/>
        </p:nvSpPr>
        <p:spPr bwMode="auto">
          <a:xfrm>
            <a:off x="8763000" y="5715001"/>
            <a:ext cx="1905000" cy="581025"/>
          </a:xfrm>
          <a:prstGeom prst="rect">
            <a:avLst/>
          </a:prstGeom>
          <a:noFill/>
          <a:ln w="9525">
            <a:noFill/>
            <a:miter lim="800000"/>
            <a:headEnd/>
            <a:tailEnd/>
          </a:ln>
        </p:spPr>
        <p:txBody>
          <a:bodyPr>
            <a:spAutoFit/>
          </a:bodyPr>
          <a:lstStyle/>
          <a:p>
            <a:pPr algn="l"/>
            <a:r>
              <a:rPr lang="fr-FR" sz="1600">
                <a:solidFill>
                  <a:srgbClr val="FF0066"/>
                </a:solidFill>
              </a:rPr>
              <a:t>Capsule pneumocoques</a:t>
            </a:r>
          </a:p>
        </p:txBody>
      </p:sp>
      <p:sp>
        <p:nvSpPr>
          <p:cNvPr id="2" name="Rectangle 1"/>
          <p:cNvSpPr/>
          <p:nvPr/>
        </p:nvSpPr>
        <p:spPr>
          <a:xfrm>
            <a:off x="3886201" y="329627"/>
            <a:ext cx="4281941" cy="584775"/>
          </a:xfrm>
          <a:prstGeom prst="rect">
            <a:avLst/>
          </a:prstGeom>
        </p:spPr>
        <p:txBody>
          <a:bodyPr wrap="none">
            <a:spAutoFit/>
          </a:bodyPr>
          <a:lstStyle/>
          <a:p>
            <a:r>
              <a:rPr lang="fr-FR" sz="3200" b="1" dirty="0">
                <a:solidFill>
                  <a:srgbClr val="FF0000"/>
                </a:solidFill>
                <a:latin typeface="DIN-Bold"/>
              </a:rPr>
              <a:t>La cellule procaryote</a:t>
            </a:r>
            <a:endParaRPr lang="fr-FR" sz="3200" dirty="0">
              <a:solidFill>
                <a:srgbClr val="FF0000"/>
              </a:solidFill>
            </a:endParaRPr>
          </a:p>
        </p:txBody>
      </p:sp>
    </p:spTree>
    <p:extLst>
      <p:ext uri="{BB962C8B-B14F-4D97-AF65-F5344CB8AC3E}">
        <p14:creationId xmlns:p14="http://schemas.microsoft.com/office/powerpoint/2010/main" val="13110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500"/>
                                        <p:tgtEl>
                                          <p:spTgt spid="9"/>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tgtEl>
                                          <p:spTgt spid="11"/>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dissolv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8" grpId="0" animBg="1"/>
      <p:bldP spid="9" grpId="0" autoUpdateAnimBg="0"/>
      <p:bldP spid="10" grpId="0" animBg="1"/>
      <p:bldP spid="11" grpId="0" autoUpdateAnimBg="0"/>
      <p:bldP spid="12" grpId="0" animBg="1"/>
      <p:bldP spid="13" grpId="0" autoUpdateAnimBg="0"/>
      <p:bldP spid="14" grpId="0" animBg="1"/>
      <p:bldP spid="15" grpId="0" autoUpdateAnimBg="0"/>
      <p:bldP spid="16" grpId="0" animBg="1"/>
      <p:bldP spid="17" grpId="0" autoUpdateAnimBg="0"/>
      <p:bldP spid="18" grpId="0" animBg="1"/>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96450"/>
            <a:ext cx="8596668" cy="1320800"/>
          </a:xfrm>
          <a:solidFill>
            <a:schemeClr val="accent1">
              <a:lumMod val="60000"/>
              <a:lumOff val="40000"/>
            </a:schemeClr>
          </a:solidFill>
        </p:spPr>
        <p:txBody>
          <a:bodyPr/>
          <a:lstStyle/>
          <a:p>
            <a:pPr algn="ctr"/>
            <a:r>
              <a:rPr lang="fr-FR" b="1" dirty="0" smtClean="0"/>
              <a:t>II/LA CELLULE EUCARYOTE</a:t>
            </a:r>
            <a:endParaRPr lang="fr-FR" b="1" dirty="0"/>
          </a:p>
        </p:txBody>
      </p:sp>
      <p:sp>
        <p:nvSpPr>
          <p:cNvPr id="3" name="Espace réservé du contenu 2"/>
          <p:cNvSpPr>
            <a:spLocks noGrp="1"/>
          </p:cNvSpPr>
          <p:nvPr>
            <p:ph idx="1"/>
          </p:nvPr>
        </p:nvSpPr>
        <p:spPr>
          <a:xfrm>
            <a:off x="560887" y="1878165"/>
            <a:ext cx="10587451" cy="4979835"/>
          </a:xfrm>
        </p:spPr>
        <p:txBody>
          <a:bodyPr>
            <a:noAutofit/>
          </a:bodyPr>
          <a:lstStyle/>
          <a:p>
            <a:r>
              <a:rPr lang="fr-FR" sz="2400" dirty="0" smtClean="0"/>
              <a:t>Les cellules eucaryotes composent les champignons, les animaux et les végétaux.</a:t>
            </a:r>
          </a:p>
          <a:p>
            <a:r>
              <a:rPr lang="fr-FR" sz="2400" dirty="0" smtClean="0"/>
              <a:t> Leur métabolisme est aérobie. </a:t>
            </a:r>
          </a:p>
          <a:p>
            <a:r>
              <a:rPr lang="fr-FR" sz="2400" b="1" dirty="0" smtClean="0"/>
              <a:t>unicellulaires</a:t>
            </a:r>
            <a:r>
              <a:rPr lang="fr-FR" sz="2400" dirty="0" smtClean="0"/>
              <a:t> (ex: levures) ou </a:t>
            </a:r>
            <a:r>
              <a:rPr lang="fr-FR" sz="2400" b="1" dirty="0" smtClean="0"/>
              <a:t>pluricellulaires</a:t>
            </a:r>
            <a:r>
              <a:rPr lang="fr-FR" sz="2400" dirty="0" smtClean="0"/>
              <a:t> (ex: mammifère).</a:t>
            </a:r>
          </a:p>
          <a:p>
            <a:r>
              <a:rPr lang="fr-FR" sz="2400" dirty="0" smtClean="0"/>
              <a:t> Toutes les cellules eucaryotes comportent deux compartiments : </a:t>
            </a:r>
          </a:p>
          <a:p>
            <a:pPr lvl="4">
              <a:buFont typeface="Wingdings" panose="05000000000000000000" pitchFamily="2" charset="2"/>
              <a:buChar char="Ø"/>
            </a:pPr>
            <a:r>
              <a:rPr lang="fr-FR" sz="2800" dirty="0" smtClean="0">
                <a:solidFill>
                  <a:srgbClr val="FF0000"/>
                </a:solidFill>
              </a:rPr>
              <a:t>Le noyau et le cytoplasme. </a:t>
            </a:r>
          </a:p>
          <a:p>
            <a:r>
              <a:rPr lang="fr-FR" sz="2400" dirty="0" smtClean="0"/>
              <a:t>Elles sont séparées du milieu extracellulaire par la membrane plasmique.</a:t>
            </a:r>
          </a:p>
          <a:p>
            <a:r>
              <a:rPr lang="fr-FR" sz="2400" dirty="0" smtClean="0"/>
              <a:t> Le noyau caractérise le règne eucaryote. </a:t>
            </a:r>
          </a:p>
        </p:txBody>
      </p:sp>
    </p:spTree>
    <p:extLst>
      <p:ext uri="{BB962C8B-B14F-4D97-AF65-F5344CB8AC3E}">
        <p14:creationId xmlns:p14="http://schemas.microsoft.com/office/powerpoint/2010/main" val="3682896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43672" y="260648"/>
            <a:ext cx="5616624" cy="523220"/>
          </a:xfrm>
          <a:prstGeom prst="rect">
            <a:avLst/>
          </a:prstGeom>
          <a:noFill/>
        </p:spPr>
        <p:txBody>
          <a:bodyPr wrap="square" rtlCol="0">
            <a:spAutoFit/>
          </a:bodyPr>
          <a:lstStyle/>
          <a:p>
            <a:endParaRPr lang="fr-FR" sz="2800" b="1" dirty="0"/>
          </a:p>
        </p:txBody>
      </p:sp>
      <p:sp>
        <p:nvSpPr>
          <p:cNvPr id="4" name="Rectangle 3"/>
          <p:cNvSpPr/>
          <p:nvPr/>
        </p:nvSpPr>
        <p:spPr>
          <a:xfrm>
            <a:off x="1809720" y="5288340"/>
            <a:ext cx="8858280" cy="1569660"/>
          </a:xfrm>
          <a:prstGeom prst="rect">
            <a:avLst/>
          </a:prstGeom>
        </p:spPr>
        <p:txBody>
          <a:bodyPr wrap="square">
            <a:spAutoFit/>
          </a:bodyPr>
          <a:lstStyle/>
          <a:p>
            <a:r>
              <a:rPr lang="fr-FR" sz="2400" b="1" u="sng" dirty="0"/>
              <a:t>Définition</a:t>
            </a:r>
            <a:r>
              <a:rPr lang="fr-FR" sz="2400" b="1" dirty="0"/>
              <a:t> : une </a:t>
            </a:r>
            <a:r>
              <a:rPr lang="fr-FR" sz="2400" b="1" u="sng" dirty="0"/>
              <a:t>cellule eucaryote  </a:t>
            </a:r>
            <a:r>
              <a:rPr lang="fr-FR" sz="2400" b="1" dirty="0"/>
              <a:t>possède  un </a:t>
            </a:r>
            <a:r>
              <a:rPr lang="fr-FR" sz="2400" b="1" u="sng" dirty="0">
                <a:solidFill>
                  <a:srgbClr val="FF0000"/>
                </a:solidFill>
              </a:rPr>
              <a:t>vrai  noyau  </a:t>
            </a:r>
            <a:r>
              <a:rPr lang="fr-FR" sz="2400" b="1" dirty="0"/>
              <a:t>; le </a:t>
            </a:r>
            <a:r>
              <a:rPr lang="fr-FR" sz="2400" b="1" u="sng" dirty="0">
                <a:solidFill>
                  <a:srgbClr val="FF0000"/>
                </a:solidFill>
              </a:rPr>
              <a:t>matériel génétique  </a:t>
            </a:r>
            <a:r>
              <a:rPr lang="fr-FR" sz="2400" b="1" dirty="0"/>
              <a:t>est </a:t>
            </a:r>
            <a:r>
              <a:rPr lang="fr-FR" sz="2400" b="1" dirty="0">
                <a:solidFill>
                  <a:srgbClr val="FF0000"/>
                </a:solidFill>
              </a:rPr>
              <a:t>entouré  </a:t>
            </a:r>
            <a:r>
              <a:rPr lang="fr-FR" sz="2400" b="1" u="sng" dirty="0">
                <a:solidFill>
                  <a:srgbClr val="FF0000"/>
                </a:solidFill>
              </a:rPr>
              <a:t>d’une enveloppe nucléaire  </a:t>
            </a:r>
            <a:r>
              <a:rPr lang="fr-FR" sz="2400" b="1" dirty="0"/>
              <a:t>. De plus elle comprend  de nombreux  </a:t>
            </a:r>
            <a:r>
              <a:rPr lang="fr-FR" sz="2400" b="1" u="sng" dirty="0">
                <a:solidFill>
                  <a:srgbClr val="FF0000"/>
                </a:solidFill>
              </a:rPr>
              <a:t>organites limités d’une membrane</a:t>
            </a:r>
            <a:r>
              <a:rPr lang="fr-FR" sz="2400" b="1" dirty="0">
                <a:solidFill>
                  <a:srgbClr val="FF0000"/>
                </a:solidFill>
              </a:rPr>
              <a:t> </a:t>
            </a:r>
            <a:r>
              <a:rPr lang="fr-FR" sz="2400" b="1" dirty="0"/>
              <a:t>et un  </a:t>
            </a:r>
            <a:r>
              <a:rPr lang="fr-FR" sz="2400" b="1" u="sng" dirty="0">
                <a:solidFill>
                  <a:srgbClr val="FF0000"/>
                </a:solidFill>
              </a:rPr>
              <a:t>cytosquelette</a:t>
            </a:r>
            <a:r>
              <a:rPr lang="fr-FR" sz="2400" b="1" u="sng" dirty="0"/>
              <a:t> </a:t>
            </a:r>
            <a:endParaRPr lang="fr-FR" sz="2400" dirty="0"/>
          </a:p>
        </p:txBody>
      </p:sp>
      <p:pic>
        <p:nvPicPr>
          <p:cNvPr id="5" name="Picture 4"/>
          <p:cNvPicPr>
            <a:picLocks noChangeAspect="1" noChangeArrowheads="1"/>
          </p:cNvPicPr>
          <p:nvPr/>
        </p:nvPicPr>
        <p:blipFill>
          <a:blip r:embed="rId2" cstate="print"/>
          <a:srcRect r="2425" b="8364"/>
          <a:stretch>
            <a:fillRect/>
          </a:stretch>
        </p:blipFill>
        <p:spPr bwMode="auto">
          <a:xfrm>
            <a:off x="4095736" y="571480"/>
            <a:ext cx="6572264" cy="4786346"/>
          </a:xfrm>
          <a:prstGeom prst="rect">
            <a:avLst/>
          </a:prstGeom>
          <a:noFill/>
          <a:ln w="9525">
            <a:noFill/>
            <a:miter lim="800000"/>
            <a:headEnd/>
            <a:tailEnd/>
          </a:ln>
          <a:effectLst/>
        </p:spPr>
      </p:pic>
      <p:sp>
        <p:nvSpPr>
          <p:cNvPr id="6" name="ZoneTexte 5"/>
          <p:cNvSpPr txBox="1"/>
          <p:nvPr/>
        </p:nvSpPr>
        <p:spPr>
          <a:xfrm>
            <a:off x="1952596" y="1214423"/>
            <a:ext cx="2143108" cy="830997"/>
          </a:xfrm>
          <a:prstGeom prst="rect">
            <a:avLst/>
          </a:prstGeom>
          <a:noFill/>
          <a:ln>
            <a:solidFill>
              <a:schemeClr val="tx1"/>
            </a:solidFill>
          </a:ln>
        </p:spPr>
        <p:txBody>
          <a:bodyPr wrap="square" rtlCol="0">
            <a:spAutoFit/>
          </a:bodyPr>
          <a:lstStyle/>
          <a:p>
            <a:r>
              <a:rPr lang="fr-FR" sz="2400" b="1" u="sng" dirty="0"/>
              <a:t>Représentation  en 3D</a:t>
            </a:r>
          </a:p>
        </p:txBody>
      </p:sp>
      <p:sp>
        <p:nvSpPr>
          <p:cNvPr id="7" name="ZoneTexte 6"/>
          <p:cNvSpPr txBox="1"/>
          <p:nvPr/>
        </p:nvSpPr>
        <p:spPr>
          <a:xfrm>
            <a:off x="2524100" y="3357562"/>
            <a:ext cx="1500198" cy="369332"/>
          </a:xfrm>
          <a:prstGeom prst="rect">
            <a:avLst/>
          </a:prstGeom>
          <a:noFill/>
        </p:spPr>
        <p:txBody>
          <a:bodyPr wrap="square" rtlCol="0">
            <a:spAutoFit/>
          </a:bodyPr>
          <a:lstStyle/>
          <a:p>
            <a:r>
              <a:rPr lang="fr-FR" b="1" dirty="0"/>
              <a:t>Cytosquelette</a:t>
            </a:r>
            <a:r>
              <a:rPr lang="fr-FR" dirty="0"/>
              <a:t> </a:t>
            </a:r>
          </a:p>
        </p:txBody>
      </p:sp>
      <p:cxnSp>
        <p:nvCxnSpPr>
          <p:cNvPr id="9" name="Connecteur droit avec flèche 8"/>
          <p:cNvCxnSpPr/>
          <p:nvPr/>
        </p:nvCxnSpPr>
        <p:spPr>
          <a:xfrm flipV="1">
            <a:off x="3595670" y="2928934"/>
            <a:ext cx="1500198"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3"/>
          </p:cNvCxnSpPr>
          <p:nvPr/>
        </p:nvCxnSpPr>
        <p:spPr>
          <a:xfrm flipV="1">
            <a:off x="4024298" y="3286124"/>
            <a:ext cx="1643074" cy="25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809720" y="0"/>
            <a:ext cx="8858280" cy="523220"/>
          </a:xfrm>
          <a:prstGeom prst="rect">
            <a:avLst/>
          </a:prstGeom>
          <a:solidFill>
            <a:schemeClr val="accent1">
              <a:lumMod val="20000"/>
              <a:lumOff val="80000"/>
            </a:schemeClr>
          </a:solidFill>
        </p:spPr>
        <p:txBody>
          <a:bodyPr wrap="square" rtlCol="0">
            <a:spAutoFit/>
          </a:bodyPr>
          <a:lstStyle/>
          <a:p>
            <a:r>
              <a:rPr lang="fr-FR" sz="2800" b="1" dirty="0"/>
              <a:t>Aperçu général sur l’</a:t>
            </a:r>
            <a:r>
              <a:rPr lang="fr-FR" sz="2800" b="1" dirty="0" err="1"/>
              <a:t>ultrastructure</a:t>
            </a:r>
            <a:r>
              <a:rPr lang="fr-FR" sz="2800" b="1" dirty="0"/>
              <a:t> de la cellule eucaryote</a:t>
            </a:r>
          </a:p>
        </p:txBody>
      </p:sp>
    </p:spTree>
    <p:extLst>
      <p:ext uri="{BB962C8B-B14F-4D97-AF65-F5344CB8AC3E}">
        <p14:creationId xmlns:p14="http://schemas.microsoft.com/office/powerpoint/2010/main" val="2297261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lumMod val="75000"/>
              </a:schemeClr>
            </a:solidFill>
          </a:ln>
        </p:spPr>
        <p:txBody>
          <a:bodyPr/>
          <a:lstStyle/>
          <a:p>
            <a:r>
              <a:rPr lang="fr-FR" dirty="0" smtClean="0"/>
              <a:t>a)La membrane plasmique </a:t>
            </a:r>
            <a:endParaRPr lang="fr-FR" dirty="0"/>
          </a:p>
        </p:txBody>
      </p:sp>
      <p:sp>
        <p:nvSpPr>
          <p:cNvPr id="3" name="Espace réservé du contenu 2"/>
          <p:cNvSpPr>
            <a:spLocks noGrp="1"/>
          </p:cNvSpPr>
          <p:nvPr>
            <p:ph idx="1"/>
          </p:nvPr>
        </p:nvSpPr>
        <p:spPr/>
        <p:txBody>
          <a:bodyPr/>
          <a:lstStyle/>
          <a:p>
            <a:r>
              <a:rPr lang="fr-FR" dirty="0" smtClean="0"/>
              <a:t>C’est une frontière entre le cytoplasme et l’environnement extracellulaire. Elle permet et régule les échanges entre les milieux intra et extracellulaires. Elle permet ainsi à la cellule d’interagir avec son environnement.</a:t>
            </a:r>
            <a:endParaRPr lang="fr-FR" dirty="0"/>
          </a:p>
        </p:txBody>
      </p:sp>
      <p:pic>
        <p:nvPicPr>
          <p:cNvPr id="4" name="Image 3"/>
          <p:cNvPicPr>
            <a:picLocks noChangeAspect="1"/>
          </p:cNvPicPr>
          <p:nvPr/>
        </p:nvPicPr>
        <p:blipFill>
          <a:blip r:embed="rId2"/>
          <a:stretch>
            <a:fillRect/>
          </a:stretch>
        </p:blipFill>
        <p:spPr>
          <a:xfrm>
            <a:off x="1142134" y="3602182"/>
            <a:ext cx="2571750" cy="1524000"/>
          </a:xfrm>
          <a:prstGeom prst="rect">
            <a:avLst/>
          </a:prstGeom>
        </p:spPr>
      </p:pic>
      <p:pic>
        <p:nvPicPr>
          <p:cNvPr id="5" name="Image 4"/>
          <p:cNvPicPr>
            <a:picLocks noChangeAspect="1"/>
          </p:cNvPicPr>
          <p:nvPr/>
        </p:nvPicPr>
        <p:blipFill>
          <a:blip r:embed="rId3"/>
          <a:stretch>
            <a:fillRect/>
          </a:stretch>
        </p:blipFill>
        <p:spPr>
          <a:xfrm>
            <a:off x="4310911" y="3185799"/>
            <a:ext cx="6877050" cy="3162300"/>
          </a:xfrm>
          <a:prstGeom prst="rect">
            <a:avLst/>
          </a:prstGeom>
        </p:spPr>
      </p:pic>
    </p:spTree>
    <p:extLst>
      <p:ext uri="{BB962C8B-B14F-4D97-AF65-F5344CB8AC3E}">
        <p14:creationId xmlns:p14="http://schemas.microsoft.com/office/powerpoint/2010/main" val="9243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lumMod val="75000"/>
              </a:schemeClr>
            </a:solidFill>
          </a:ln>
        </p:spPr>
        <p:txBody>
          <a:bodyPr/>
          <a:lstStyle/>
          <a:p>
            <a:r>
              <a:rPr lang="fr-FR" dirty="0" smtClean="0"/>
              <a:t>b) Le cytoplasme</a:t>
            </a:r>
            <a:endParaRPr lang="fr-FR" dirty="0"/>
          </a:p>
        </p:txBody>
      </p:sp>
      <p:sp>
        <p:nvSpPr>
          <p:cNvPr id="3" name="Espace réservé du contenu 2"/>
          <p:cNvSpPr>
            <a:spLocks noGrp="1"/>
          </p:cNvSpPr>
          <p:nvPr>
            <p:ph idx="1"/>
          </p:nvPr>
        </p:nvSpPr>
        <p:spPr/>
        <p:txBody>
          <a:bodyPr/>
          <a:lstStyle/>
          <a:p>
            <a:r>
              <a:rPr lang="fr-FR" dirty="0" smtClean="0"/>
              <a:t>Le cytoplasme contient plusieurs types de constituants individualisés sur le plan morphologique, mais métaboliquement interactifs :</a:t>
            </a:r>
          </a:p>
          <a:p>
            <a:pPr marL="0" indent="0">
              <a:buNone/>
            </a:pPr>
            <a:r>
              <a:rPr lang="fr-FR" dirty="0" smtClean="0"/>
              <a:t>• Le cytosol (= hyaloplasme)</a:t>
            </a:r>
          </a:p>
          <a:p>
            <a:pPr marL="0" indent="0">
              <a:buNone/>
            </a:pPr>
            <a:r>
              <a:rPr lang="fr-FR" dirty="0" smtClean="0"/>
              <a:t>• Le système endomembranaire</a:t>
            </a:r>
          </a:p>
          <a:p>
            <a:pPr marL="0" indent="0">
              <a:buNone/>
            </a:pPr>
            <a:r>
              <a:rPr lang="fr-FR" dirty="0" smtClean="0"/>
              <a:t>• Les mitochondries et les </a:t>
            </a:r>
            <a:r>
              <a:rPr lang="fr-FR" dirty="0" err="1" smtClean="0"/>
              <a:t>péroxysomes</a:t>
            </a:r>
            <a:endParaRPr lang="fr-FR" dirty="0" smtClean="0"/>
          </a:p>
          <a:p>
            <a:pPr marL="0" indent="0">
              <a:buNone/>
            </a:pPr>
            <a:r>
              <a:rPr lang="fr-FR" dirty="0" smtClean="0"/>
              <a:t>• Le cytosquelette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0223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lumMod val="75000"/>
              </a:schemeClr>
            </a:solidFill>
          </a:ln>
        </p:spPr>
        <p:txBody>
          <a:bodyPr/>
          <a:lstStyle/>
          <a:p>
            <a:r>
              <a:rPr lang="fr-FR" dirty="0" smtClean="0"/>
              <a:t>Le cytosol</a:t>
            </a:r>
            <a:endParaRPr lang="fr-FR" dirty="0"/>
          </a:p>
        </p:txBody>
      </p:sp>
      <p:sp>
        <p:nvSpPr>
          <p:cNvPr id="3" name="Espace réservé du contenu 2"/>
          <p:cNvSpPr>
            <a:spLocks noGrp="1"/>
          </p:cNvSpPr>
          <p:nvPr>
            <p:ph idx="1"/>
          </p:nvPr>
        </p:nvSpPr>
        <p:spPr/>
        <p:txBody>
          <a:bodyPr/>
          <a:lstStyle/>
          <a:p>
            <a:r>
              <a:rPr lang="fr-FR" dirty="0" smtClean="0"/>
              <a:t>Le cytosol est une sorte de gel dans lequel baignent organites cellulaires, </a:t>
            </a:r>
          </a:p>
          <a:p>
            <a:r>
              <a:rPr lang="fr-FR" dirty="0" smtClean="0"/>
              <a:t>cytosquelette, ribosomes libres et plusieurs types d’inclusions non limitées </a:t>
            </a:r>
          </a:p>
          <a:p>
            <a:r>
              <a:rPr lang="fr-FR" dirty="0" smtClean="0"/>
              <a:t>par une membrane (lipides, glycogène). De nombreuses réactions biochimiques ont lieu dans le cytosol (ex : glycolyse). </a:t>
            </a:r>
          </a:p>
          <a:p>
            <a:r>
              <a:rPr lang="fr-FR" dirty="0" smtClean="0"/>
              <a:t>Remarque : Cytoplasme = cytosol + organites, cytosquelette, ribosomes et </a:t>
            </a:r>
          </a:p>
          <a:p>
            <a:r>
              <a:rPr lang="fr-FR" dirty="0" smtClean="0"/>
              <a:t>inclusions</a:t>
            </a:r>
            <a:endParaRPr lang="fr-FR" dirty="0"/>
          </a:p>
        </p:txBody>
      </p:sp>
    </p:spTree>
    <p:extLst>
      <p:ext uri="{BB962C8B-B14F-4D97-AF65-F5344CB8AC3E}">
        <p14:creationId xmlns:p14="http://schemas.microsoft.com/office/powerpoint/2010/main" val="175579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r="2425" b="8364"/>
          <a:stretch>
            <a:fillRect/>
          </a:stretch>
        </p:blipFill>
        <p:spPr bwMode="auto">
          <a:xfrm>
            <a:off x="7139366" y="1832264"/>
            <a:ext cx="5052634" cy="4619336"/>
          </a:xfrm>
          <a:prstGeom prst="rect">
            <a:avLst/>
          </a:prstGeom>
          <a:noFill/>
          <a:ln w="9525">
            <a:noFill/>
            <a:miter lim="800000"/>
            <a:headEnd/>
            <a:tailEnd/>
          </a:ln>
          <a:effectLst/>
        </p:spPr>
      </p:pic>
      <p:sp>
        <p:nvSpPr>
          <p:cNvPr id="2" name="Titre 1"/>
          <p:cNvSpPr>
            <a:spLocks noGrp="1"/>
          </p:cNvSpPr>
          <p:nvPr>
            <p:ph type="title"/>
          </p:nvPr>
        </p:nvSpPr>
        <p:spPr>
          <a:xfrm>
            <a:off x="204355" y="84571"/>
            <a:ext cx="10515600" cy="1325563"/>
          </a:xfrm>
          <a:ln>
            <a:solidFill>
              <a:schemeClr val="accent1">
                <a:lumMod val="75000"/>
              </a:schemeClr>
            </a:solidFill>
          </a:ln>
        </p:spPr>
        <p:txBody>
          <a:bodyPr/>
          <a:lstStyle/>
          <a:p>
            <a:r>
              <a:rPr lang="fr-FR" dirty="0" smtClean="0"/>
              <a:t>Le système endomembranaire </a:t>
            </a:r>
            <a:endParaRPr lang="fr-FR" dirty="0"/>
          </a:p>
        </p:txBody>
      </p:sp>
      <p:sp>
        <p:nvSpPr>
          <p:cNvPr id="3" name="Espace réservé du contenu 2"/>
          <p:cNvSpPr>
            <a:spLocks noGrp="1"/>
          </p:cNvSpPr>
          <p:nvPr>
            <p:ph idx="1"/>
          </p:nvPr>
        </p:nvSpPr>
        <p:spPr>
          <a:xfrm>
            <a:off x="204355" y="1555534"/>
            <a:ext cx="6435437" cy="4351338"/>
          </a:xfrm>
        </p:spPr>
        <p:txBody>
          <a:bodyPr>
            <a:noAutofit/>
          </a:bodyPr>
          <a:lstStyle/>
          <a:p>
            <a:r>
              <a:rPr lang="fr-FR" sz="2400" dirty="0" smtClean="0"/>
              <a:t>ensemble de compartiments membranaires intercommunicants </a:t>
            </a:r>
          </a:p>
          <a:p>
            <a:r>
              <a:rPr lang="fr-FR" sz="2400" dirty="0" smtClean="0"/>
              <a:t> les constituants de leur membrane et les molécules solubles dans leur lumière (= cavité) peuvent passer d’un compartiment à l’autre par des phénomènes de flux membranaires. </a:t>
            </a:r>
          </a:p>
          <a:p>
            <a:r>
              <a:rPr lang="fr-FR" sz="2400" dirty="0" smtClean="0"/>
              <a:t>communiquent entre eux par l’intermédiaire de vésicules. </a:t>
            </a:r>
          </a:p>
          <a:p>
            <a:r>
              <a:rPr lang="fr-FR" sz="2400" dirty="0" smtClean="0"/>
              <a:t>On distingue </a:t>
            </a:r>
          </a:p>
          <a:p>
            <a:pPr lvl="3">
              <a:buFont typeface="Wingdings" panose="05000000000000000000" pitchFamily="2" charset="2"/>
              <a:buChar char="Ø"/>
            </a:pPr>
            <a:r>
              <a:rPr lang="fr-FR" dirty="0" smtClean="0"/>
              <a:t> </a:t>
            </a:r>
            <a:r>
              <a:rPr lang="fr-FR" sz="2000" dirty="0" smtClean="0"/>
              <a:t>réticulum endoplasmique, </a:t>
            </a:r>
          </a:p>
          <a:p>
            <a:pPr lvl="3">
              <a:buFont typeface="Wingdings" panose="05000000000000000000" pitchFamily="2" charset="2"/>
              <a:buChar char="Ø"/>
            </a:pPr>
            <a:r>
              <a:rPr lang="fr-FR" sz="2000" dirty="0" smtClean="0"/>
              <a:t>l’appareil de Golgi, </a:t>
            </a:r>
          </a:p>
          <a:p>
            <a:pPr lvl="3">
              <a:buFont typeface="Wingdings" panose="05000000000000000000" pitchFamily="2" charset="2"/>
              <a:buChar char="Ø"/>
            </a:pPr>
            <a:r>
              <a:rPr lang="fr-FR" sz="2000" dirty="0" err="1" smtClean="0"/>
              <a:t>endosomes</a:t>
            </a:r>
            <a:r>
              <a:rPr lang="fr-FR" sz="2000" dirty="0" smtClean="0"/>
              <a:t>, lysosomes, les vésicules</a:t>
            </a:r>
            <a:endParaRPr lang="fr-FR" sz="2000" dirty="0"/>
          </a:p>
        </p:txBody>
      </p:sp>
    </p:spTree>
    <p:extLst>
      <p:ext uri="{BB962C8B-B14F-4D97-AF65-F5344CB8AC3E}">
        <p14:creationId xmlns:p14="http://schemas.microsoft.com/office/powerpoint/2010/main" val="1711609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a:ln>
            <a:solidFill>
              <a:schemeClr val="accent1">
                <a:lumMod val="75000"/>
              </a:schemeClr>
            </a:solidFill>
          </a:ln>
        </p:spPr>
        <p:txBody>
          <a:bodyPr/>
          <a:lstStyle/>
          <a:p>
            <a:r>
              <a:rPr lang="fr-FR" dirty="0" smtClean="0"/>
              <a:t>Les mitochondries </a:t>
            </a:r>
            <a:endParaRPr lang="fr-FR" dirty="0"/>
          </a:p>
        </p:txBody>
      </p:sp>
      <p:sp>
        <p:nvSpPr>
          <p:cNvPr id="3" name="Espace réservé du contenu 2"/>
          <p:cNvSpPr>
            <a:spLocks noGrp="1"/>
          </p:cNvSpPr>
          <p:nvPr>
            <p:ph idx="1"/>
          </p:nvPr>
        </p:nvSpPr>
        <p:spPr>
          <a:xfrm>
            <a:off x="110836" y="1725180"/>
            <a:ext cx="6705600" cy="4351338"/>
          </a:xfrm>
        </p:spPr>
        <p:txBody>
          <a:bodyPr/>
          <a:lstStyle/>
          <a:p>
            <a:r>
              <a:rPr lang="fr-FR" dirty="0" smtClean="0"/>
              <a:t>Les mitochondries assurent la respiration cellulaire</a:t>
            </a:r>
          </a:p>
          <a:p>
            <a:r>
              <a:rPr lang="fr-FR" dirty="0" smtClean="0"/>
              <a:t> (consommation d’O2, production de CO2 et d’H2O) </a:t>
            </a:r>
          </a:p>
          <a:p>
            <a:r>
              <a:rPr lang="fr-FR" dirty="0" smtClean="0"/>
              <a:t>et la synthèse de molécules riches en énergie (Adénosine </a:t>
            </a:r>
            <a:r>
              <a:rPr lang="fr-FR" dirty="0" err="1" smtClean="0"/>
              <a:t>Tri-Phosphate</a:t>
            </a:r>
            <a:r>
              <a:rPr lang="fr-FR" dirty="0" smtClean="0"/>
              <a:t> ou ATP). </a:t>
            </a:r>
          </a:p>
          <a:p>
            <a:r>
              <a:rPr lang="fr-FR" dirty="0" smtClean="0"/>
              <a:t>Elles jouent aussi un rôle majeur dans la mort cellulaire programmée ou apoptose.</a:t>
            </a:r>
          </a:p>
        </p:txBody>
      </p:sp>
      <p:pic>
        <p:nvPicPr>
          <p:cNvPr id="4" name="Image 3"/>
          <p:cNvPicPr>
            <a:picLocks noChangeAspect="1"/>
          </p:cNvPicPr>
          <p:nvPr/>
        </p:nvPicPr>
        <p:blipFill>
          <a:blip r:embed="rId2"/>
          <a:stretch>
            <a:fillRect/>
          </a:stretch>
        </p:blipFill>
        <p:spPr>
          <a:xfrm>
            <a:off x="7308277" y="1629497"/>
            <a:ext cx="4548904" cy="2910320"/>
          </a:xfrm>
          <a:prstGeom prst="rect">
            <a:avLst/>
          </a:prstGeom>
        </p:spPr>
      </p:pic>
    </p:spTree>
    <p:extLst>
      <p:ext uri="{BB962C8B-B14F-4D97-AF65-F5344CB8AC3E}">
        <p14:creationId xmlns:p14="http://schemas.microsoft.com/office/powerpoint/2010/main" val="2037324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lumMod val="75000"/>
              </a:schemeClr>
            </a:solidFill>
          </a:ln>
        </p:spPr>
        <p:txBody>
          <a:bodyPr/>
          <a:lstStyle/>
          <a:p>
            <a:r>
              <a:rPr lang="fr-FR" dirty="0" smtClean="0"/>
              <a:t>les </a:t>
            </a:r>
            <a:r>
              <a:rPr lang="fr-FR" dirty="0" err="1" smtClean="0"/>
              <a:t>péroxysomes</a:t>
            </a:r>
            <a:endParaRPr lang="fr-FR" dirty="0"/>
          </a:p>
        </p:txBody>
      </p:sp>
      <p:sp>
        <p:nvSpPr>
          <p:cNvPr id="3" name="Espace réservé du contenu 2"/>
          <p:cNvSpPr>
            <a:spLocks noGrp="1"/>
          </p:cNvSpPr>
          <p:nvPr>
            <p:ph idx="1"/>
          </p:nvPr>
        </p:nvSpPr>
        <p:spPr/>
        <p:txBody>
          <a:bodyPr/>
          <a:lstStyle/>
          <a:p>
            <a:r>
              <a:rPr lang="fr-FR" dirty="0" smtClean="0"/>
              <a:t>Les </a:t>
            </a:r>
            <a:r>
              <a:rPr lang="fr-FR" dirty="0" err="1" smtClean="0"/>
              <a:t>péroxysomes</a:t>
            </a:r>
            <a:r>
              <a:rPr lang="fr-FR" dirty="0" smtClean="0"/>
              <a:t> sont de petits organites impliqués dans la destruction des radicaux libres (détoxification)</a:t>
            </a:r>
          </a:p>
          <a:p>
            <a:endParaRPr lang="fr-FR" dirty="0" smtClean="0"/>
          </a:p>
          <a:p>
            <a:endParaRPr lang="fr-FR" dirty="0"/>
          </a:p>
          <a:p>
            <a:endParaRPr lang="fr-FR" dirty="0"/>
          </a:p>
        </p:txBody>
      </p:sp>
      <p:pic>
        <p:nvPicPr>
          <p:cNvPr id="7" name="Picture 2" descr="Graphical abstract: In situ visualization of peroxisomal viscosity in the liver of mice with non-alcoholic fatty liver disease by near-infrared fluorescence and photoacoustic ima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8" y="3367881"/>
            <a:ext cx="6009410" cy="211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3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71389" y="0"/>
            <a:ext cx="2839111" cy="830997"/>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u="sng" dirty="0" err="1">
                <a:ln w="11430"/>
                <a:solidFill>
                  <a:srgbClr val="FF0000"/>
                </a:solidFill>
                <a:effectLst>
                  <a:outerShdw blurRad="50800" dist="39000" dir="5460000" algn="tl">
                    <a:srgbClr val="000000">
                      <a:alpha val="38000"/>
                    </a:srgbClr>
                  </a:outerShdw>
                </a:effectLst>
                <a:hlinkClick r:id="rId2"/>
              </a:rPr>
              <a:t>Historique</a:t>
            </a:r>
            <a:endParaRPr lang="en-US" sz="4800" b="1" u="sng" dirty="0">
              <a:ln w="11430"/>
              <a:solidFill>
                <a:srgbClr val="FF0000"/>
              </a:solidFill>
              <a:effectLst>
                <a:outerShdw blurRad="50800" dist="39000" dir="5460000" algn="tl">
                  <a:srgbClr val="000000">
                    <a:alpha val="38000"/>
                  </a:srgbClr>
                </a:outerShdw>
              </a:effectLst>
            </a:endParaRPr>
          </a:p>
        </p:txBody>
      </p:sp>
      <p:sp>
        <p:nvSpPr>
          <p:cNvPr id="3" name="Rectangle 6"/>
          <p:cNvSpPr>
            <a:spLocks noChangeArrowheads="1"/>
          </p:cNvSpPr>
          <p:nvPr/>
        </p:nvSpPr>
        <p:spPr bwMode="auto">
          <a:xfrm>
            <a:off x="321921" y="1573380"/>
            <a:ext cx="7863839" cy="5021055"/>
          </a:xfrm>
          <a:prstGeom prst="rect">
            <a:avLst/>
          </a:prstGeom>
          <a:noFill/>
          <a:ln w="9525">
            <a:noFill/>
            <a:miter lim="800000"/>
            <a:headEnd/>
            <a:tailEnd/>
          </a:ln>
        </p:spPr>
        <p:txBody>
          <a:bodyPr wrap="square">
            <a:spAutoFit/>
          </a:bodyPr>
          <a:lstStyle/>
          <a:p>
            <a:pPr marL="342900" indent="-342900" algn="just">
              <a:lnSpc>
                <a:spcPct val="150000"/>
              </a:lnSpc>
              <a:buFont typeface="Wingdings" panose="05000000000000000000" pitchFamily="2" charset="2"/>
              <a:buChar char="§"/>
            </a:pPr>
            <a:r>
              <a:rPr lang="fr-FR" sz="2400" dirty="0" smtClean="0"/>
              <a:t>Robert </a:t>
            </a:r>
            <a:r>
              <a:rPr lang="fr-FR" sz="2400" dirty="0"/>
              <a:t>Hooke </a:t>
            </a:r>
            <a:r>
              <a:rPr lang="fr-FR" sz="2400" dirty="0" smtClean="0"/>
              <a:t>un </a:t>
            </a:r>
            <a:r>
              <a:rPr lang="fr-FR" sz="2400" dirty="0"/>
              <a:t>chimiste, mathématicien, physicien et inventeur Anglais. </a:t>
            </a:r>
            <a:endParaRPr lang="fr-FR" sz="2400" dirty="0" smtClean="0"/>
          </a:p>
          <a:p>
            <a:pPr marL="342900" indent="-342900" algn="just">
              <a:lnSpc>
                <a:spcPct val="150000"/>
              </a:lnSpc>
              <a:buFont typeface="Wingdings" panose="05000000000000000000" pitchFamily="2" charset="2"/>
              <a:buChar char="§"/>
            </a:pPr>
            <a:r>
              <a:rPr lang="fr-FR" sz="2400" dirty="0" smtClean="0"/>
              <a:t>Il a utilisé </a:t>
            </a:r>
            <a:r>
              <a:rPr lang="fr-FR" sz="2400" dirty="0"/>
              <a:t>un microscope pour étudier de fines coupes de liège. </a:t>
            </a:r>
            <a:endParaRPr lang="fr-FR" sz="2400" dirty="0" smtClean="0"/>
          </a:p>
          <a:p>
            <a:pPr marL="342900" indent="-342900" algn="just">
              <a:lnSpc>
                <a:spcPct val="150000"/>
              </a:lnSpc>
              <a:buFont typeface="Wingdings" panose="05000000000000000000" pitchFamily="2" charset="2"/>
              <a:buChar char="§"/>
            </a:pPr>
            <a:r>
              <a:rPr lang="fr-FR" sz="2400" dirty="0" smtClean="0"/>
              <a:t>Il </a:t>
            </a:r>
            <a:r>
              <a:rPr lang="fr-FR" sz="2400" dirty="0"/>
              <a:t>découvre que le liège est constitué par des cavités séparées par des cloisons. </a:t>
            </a:r>
            <a:endParaRPr lang="fr-FR" sz="2400" dirty="0" smtClean="0"/>
          </a:p>
          <a:p>
            <a:pPr marL="342900" indent="-342900" algn="just">
              <a:lnSpc>
                <a:spcPct val="150000"/>
              </a:lnSpc>
              <a:buFont typeface="Wingdings" panose="05000000000000000000" pitchFamily="2" charset="2"/>
              <a:buChar char="§"/>
            </a:pPr>
            <a:r>
              <a:rPr lang="fr-FR" sz="2400" dirty="0" smtClean="0"/>
              <a:t>Il </a:t>
            </a:r>
            <a:r>
              <a:rPr lang="fr-FR" sz="2400" dirty="0"/>
              <a:t>est le premier à utiliser le mot </a:t>
            </a:r>
            <a:r>
              <a:rPr lang="fr-FR" sz="2400" dirty="0">
                <a:solidFill>
                  <a:srgbClr val="FF0000"/>
                </a:solidFill>
              </a:rPr>
              <a:t>« </a:t>
            </a:r>
            <a:r>
              <a:rPr lang="fr-FR" sz="2400" dirty="0" err="1">
                <a:solidFill>
                  <a:srgbClr val="FF0000"/>
                </a:solidFill>
              </a:rPr>
              <a:t>cell</a:t>
            </a:r>
            <a:r>
              <a:rPr lang="fr-FR" sz="2400" dirty="0">
                <a:solidFill>
                  <a:srgbClr val="FF0000"/>
                </a:solidFill>
              </a:rPr>
              <a:t> » </a:t>
            </a:r>
            <a:r>
              <a:rPr lang="fr-FR" sz="2400" dirty="0"/>
              <a:t>qui veut dire cellule pour désigner ces alvéoles. </a:t>
            </a:r>
            <a:r>
              <a:rPr lang="fr-FR" sz="2400" dirty="0">
                <a:solidFill>
                  <a:srgbClr val="FF0000"/>
                </a:solidFill>
              </a:rPr>
              <a:t>C'est donc bien Hooke en 1665, l'inventeur du terme " cellule ". </a:t>
            </a:r>
            <a:endParaRPr lang="fr-FR" sz="2400" dirty="0" smtClean="0">
              <a:solidFill>
                <a:srgbClr val="FF0000"/>
              </a:solidFill>
            </a:endParaRPr>
          </a:p>
        </p:txBody>
      </p:sp>
      <p:pic>
        <p:nvPicPr>
          <p:cNvPr id="4" name="Image 3"/>
          <p:cNvPicPr>
            <a:picLocks noChangeAspect="1"/>
          </p:cNvPicPr>
          <p:nvPr/>
        </p:nvPicPr>
        <p:blipFill>
          <a:blip r:embed="rId3"/>
          <a:stretch>
            <a:fillRect/>
          </a:stretch>
        </p:blipFill>
        <p:spPr>
          <a:xfrm>
            <a:off x="8185760" y="3058441"/>
            <a:ext cx="4341520" cy="3535994"/>
          </a:xfrm>
          <a:prstGeom prst="rect">
            <a:avLst/>
          </a:prstGeom>
        </p:spPr>
      </p:pic>
      <p:pic>
        <p:nvPicPr>
          <p:cNvPr id="5" name="Image 4"/>
          <p:cNvPicPr>
            <a:picLocks noChangeAspect="1"/>
          </p:cNvPicPr>
          <p:nvPr/>
        </p:nvPicPr>
        <p:blipFill>
          <a:blip r:embed="rId4"/>
          <a:stretch>
            <a:fillRect/>
          </a:stretch>
        </p:blipFill>
        <p:spPr>
          <a:xfrm>
            <a:off x="8635933" y="459369"/>
            <a:ext cx="2580707" cy="2599072"/>
          </a:xfrm>
          <a:prstGeom prst="rect">
            <a:avLst/>
          </a:prstGeom>
        </p:spPr>
      </p:pic>
      <p:sp>
        <p:nvSpPr>
          <p:cNvPr id="6" name="Rectangle 5"/>
          <p:cNvSpPr/>
          <p:nvPr/>
        </p:nvSpPr>
        <p:spPr>
          <a:xfrm>
            <a:off x="3511916" y="538609"/>
            <a:ext cx="4673844" cy="584775"/>
          </a:xfrm>
          <a:prstGeom prst="rect">
            <a:avLst/>
          </a:prstGeom>
        </p:spPr>
        <p:txBody>
          <a:bodyPr wrap="none">
            <a:spAutoFit/>
          </a:bodyPr>
          <a:lstStyle/>
          <a:p>
            <a:pPr algn="just"/>
            <a:r>
              <a:rPr lang="fr-FR" sz="3200" b="1" dirty="0">
                <a:solidFill>
                  <a:srgbClr val="FF0000"/>
                </a:solidFill>
              </a:rPr>
              <a:t>Robert Hooke (1635-1703)</a:t>
            </a:r>
            <a:endParaRPr lang="fr-FR" sz="3200" dirty="0">
              <a:solidFill>
                <a:srgbClr val="FF0000"/>
              </a:solidFill>
            </a:endParaRPr>
          </a:p>
        </p:txBody>
      </p:sp>
    </p:spTree>
    <p:extLst>
      <p:ext uri="{BB962C8B-B14F-4D97-AF65-F5344CB8AC3E}">
        <p14:creationId xmlns:p14="http://schemas.microsoft.com/office/powerpoint/2010/main" val="70741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lumMod val="75000"/>
              </a:schemeClr>
            </a:solidFill>
          </a:ln>
        </p:spPr>
        <p:txBody>
          <a:bodyPr/>
          <a:lstStyle/>
          <a:p>
            <a:r>
              <a:rPr lang="fr-FR" dirty="0" smtClean="0"/>
              <a:t>Le cytosquelette </a:t>
            </a:r>
            <a:endParaRPr lang="fr-FR" dirty="0"/>
          </a:p>
        </p:txBody>
      </p:sp>
      <p:sp>
        <p:nvSpPr>
          <p:cNvPr id="3" name="Espace réservé du contenu 2"/>
          <p:cNvSpPr>
            <a:spLocks noGrp="1"/>
          </p:cNvSpPr>
          <p:nvPr>
            <p:ph idx="1"/>
          </p:nvPr>
        </p:nvSpPr>
        <p:spPr/>
        <p:txBody>
          <a:bodyPr/>
          <a:lstStyle/>
          <a:p>
            <a:r>
              <a:rPr lang="fr-FR" dirty="0" smtClean="0"/>
              <a:t>Le cytosquelette est un réseau de filaments protéiques permettant de maintenir la forme de la cellule et l’agencement de ses organites dans le cytoplasme. </a:t>
            </a:r>
          </a:p>
          <a:p>
            <a:r>
              <a:rPr lang="fr-FR" dirty="0" smtClean="0"/>
              <a:t>Il est aussi responsable de mouvements cellulaires et du trafic intracellulaire.</a:t>
            </a:r>
            <a:endParaRPr lang="fr-FR" dirty="0"/>
          </a:p>
        </p:txBody>
      </p:sp>
      <p:pic>
        <p:nvPicPr>
          <p:cNvPr id="4" name="Image 3"/>
          <p:cNvPicPr>
            <a:picLocks noChangeAspect="1"/>
          </p:cNvPicPr>
          <p:nvPr/>
        </p:nvPicPr>
        <p:blipFill>
          <a:blip r:embed="rId2"/>
          <a:stretch>
            <a:fillRect/>
          </a:stretch>
        </p:blipFill>
        <p:spPr>
          <a:xfrm>
            <a:off x="3937220" y="3890962"/>
            <a:ext cx="4124215" cy="3093161"/>
          </a:xfrm>
          <a:prstGeom prst="rect">
            <a:avLst/>
          </a:prstGeom>
        </p:spPr>
      </p:pic>
    </p:spTree>
    <p:extLst>
      <p:ext uri="{BB962C8B-B14F-4D97-AF65-F5344CB8AC3E}">
        <p14:creationId xmlns:p14="http://schemas.microsoft.com/office/powerpoint/2010/main" val="560546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60000"/>
              <a:lumOff val="40000"/>
            </a:schemeClr>
          </a:solidFill>
        </p:spPr>
        <p:txBody>
          <a:bodyPr/>
          <a:lstStyle/>
          <a:p>
            <a:r>
              <a:rPr lang="fr-FR" dirty="0" smtClean="0"/>
              <a:t>III/La cellule procaryote</a:t>
            </a:r>
            <a:endParaRPr lang="fr-FR" dirty="0"/>
          </a:p>
        </p:txBody>
      </p:sp>
      <p:sp>
        <p:nvSpPr>
          <p:cNvPr id="3" name="Espace réservé du contenu 2"/>
          <p:cNvSpPr>
            <a:spLocks noGrp="1"/>
          </p:cNvSpPr>
          <p:nvPr>
            <p:ph idx="1"/>
          </p:nvPr>
        </p:nvSpPr>
        <p:spPr/>
        <p:txBody>
          <a:bodyPr/>
          <a:lstStyle/>
          <a:p>
            <a:r>
              <a:rPr lang="fr-FR" dirty="0" smtClean="0"/>
              <a:t>Une cellule procaryote est définie par l’absence de noyau.</a:t>
            </a:r>
          </a:p>
          <a:p>
            <a:r>
              <a:rPr lang="fr-FR" dirty="0" smtClean="0"/>
              <a:t>On distingue les bactéries et les cyanobactéries. </a:t>
            </a:r>
          </a:p>
          <a:p>
            <a:r>
              <a:rPr lang="fr-FR" dirty="0" smtClean="0"/>
              <a:t>Un exemple de bactérie très étudiée et utilisée couramment au laboratoire est celui d’Escherichia coli (E. coli).</a:t>
            </a:r>
          </a:p>
          <a:p>
            <a:r>
              <a:rPr lang="fr-FR" dirty="0" smtClean="0"/>
              <a:t> Les bactéries sont des organismes unicellulaires, aérobies ou anaérobies (ou les deux)</a:t>
            </a:r>
            <a:endParaRPr lang="fr-FR" dirty="0"/>
          </a:p>
        </p:txBody>
      </p:sp>
    </p:spTree>
    <p:extLst>
      <p:ext uri="{BB962C8B-B14F-4D97-AF65-F5344CB8AC3E}">
        <p14:creationId xmlns:p14="http://schemas.microsoft.com/office/powerpoint/2010/main" val="3126535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19100" y="796925"/>
            <a:ext cx="3835400" cy="4351338"/>
          </a:xfrm>
        </p:spPr>
        <p:txBody>
          <a:bodyPr>
            <a:normAutofit fontScale="92500"/>
          </a:bodyPr>
          <a:lstStyle/>
          <a:p>
            <a:r>
              <a:rPr lang="fr-FR" dirty="0" smtClean="0"/>
              <a:t>Toutes les bactéries sont entourées par une membrane plasmique. </a:t>
            </a:r>
          </a:p>
          <a:p>
            <a:r>
              <a:rPr lang="fr-FR" dirty="0" smtClean="0"/>
              <a:t>La membrane plasmique est recouverte le plus souvent d’une paroi cellulaire, d’épaisseur variable,</a:t>
            </a:r>
          </a:p>
          <a:p>
            <a:r>
              <a:rPr lang="fr-FR" dirty="0" smtClean="0"/>
              <a:t> qui donne sa forme à la bactérie et la rigidifie.</a:t>
            </a:r>
            <a:endParaRPr lang="fr-FR" dirty="0"/>
          </a:p>
        </p:txBody>
      </p:sp>
      <p:pic>
        <p:nvPicPr>
          <p:cNvPr id="4" name="Image 3"/>
          <p:cNvPicPr>
            <a:picLocks noChangeAspect="1"/>
          </p:cNvPicPr>
          <p:nvPr/>
        </p:nvPicPr>
        <p:blipFill>
          <a:blip r:embed="rId2"/>
          <a:stretch>
            <a:fillRect/>
          </a:stretch>
        </p:blipFill>
        <p:spPr>
          <a:xfrm>
            <a:off x="5165436" y="393508"/>
            <a:ext cx="6585239" cy="6269229"/>
          </a:xfrm>
          <a:prstGeom prst="rect">
            <a:avLst/>
          </a:prstGeom>
          <a:ln>
            <a:solidFill>
              <a:schemeClr val="accent1">
                <a:lumMod val="75000"/>
              </a:schemeClr>
            </a:solidFill>
          </a:ln>
        </p:spPr>
      </p:pic>
    </p:spTree>
    <p:extLst>
      <p:ext uri="{BB962C8B-B14F-4D97-AF65-F5344CB8AC3E}">
        <p14:creationId xmlns:p14="http://schemas.microsoft.com/office/powerpoint/2010/main" val="1585823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943" y="0"/>
            <a:ext cx="10222114" cy="6858000"/>
          </a:xfrm>
          <a:prstGeom prst="rect">
            <a:avLst/>
          </a:prstGeom>
        </p:spPr>
      </p:pic>
    </p:spTree>
    <p:extLst>
      <p:ext uri="{BB962C8B-B14F-4D97-AF65-F5344CB8AC3E}">
        <p14:creationId xmlns:p14="http://schemas.microsoft.com/office/powerpoint/2010/main" val="207595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504444"/>
            <a:ext cx="8917696" cy="3516838"/>
          </a:xfrm>
          <a:prstGeom prst="rect">
            <a:avLst/>
          </a:prstGeom>
        </p:spPr>
      </p:pic>
    </p:spTree>
    <p:extLst>
      <p:ext uri="{BB962C8B-B14F-4D97-AF65-F5344CB8AC3E}">
        <p14:creationId xmlns:p14="http://schemas.microsoft.com/office/powerpoint/2010/main" val="147254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Présentation1\Diapositive2.JPG"/>
          <p:cNvPicPr/>
          <p:nvPr/>
        </p:nvPicPr>
        <p:blipFill>
          <a:blip r:embed="rId2"/>
          <a:srcRect/>
          <a:stretch>
            <a:fillRect/>
          </a:stretch>
        </p:blipFill>
        <p:spPr bwMode="auto">
          <a:xfrm>
            <a:off x="1246696" y="230932"/>
            <a:ext cx="9072594" cy="6498481"/>
          </a:xfrm>
          <a:prstGeom prst="rect">
            <a:avLst/>
          </a:prstGeom>
          <a:noFill/>
          <a:ln w="9525">
            <a:noFill/>
            <a:miter lim="800000"/>
            <a:headEnd/>
            <a:tailEnd/>
          </a:ln>
        </p:spPr>
      </p:pic>
    </p:spTree>
    <p:extLst>
      <p:ext uri="{BB962C8B-B14F-4D97-AF65-F5344CB8AC3E}">
        <p14:creationId xmlns:p14="http://schemas.microsoft.com/office/powerpoint/2010/main" val="481120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0172" y="63175"/>
            <a:ext cx="8596668" cy="1320800"/>
          </a:xfrm>
          <a:solidFill>
            <a:schemeClr val="accent1">
              <a:lumMod val="60000"/>
              <a:lumOff val="40000"/>
            </a:schemeClr>
          </a:solidFill>
        </p:spPr>
        <p:txBody>
          <a:bodyPr/>
          <a:lstStyle/>
          <a:p>
            <a:pPr algn="ctr"/>
            <a:r>
              <a:rPr lang="fr-FR" dirty="0" smtClean="0"/>
              <a:t>Particularités des bactéries :</a:t>
            </a:r>
            <a:endParaRPr lang="fr-FR" dirty="0"/>
          </a:p>
        </p:txBody>
      </p:sp>
      <p:sp>
        <p:nvSpPr>
          <p:cNvPr id="3" name="Espace réservé du contenu 2"/>
          <p:cNvSpPr>
            <a:spLocks noGrp="1"/>
          </p:cNvSpPr>
          <p:nvPr>
            <p:ph idx="1"/>
          </p:nvPr>
        </p:nvSpPr>
        <p:spPr>
          <a:xfrm>
            <a:off x="651934" y="1777675"/>
            <a:ext cx="11044766" cy="4737425"/>
          </a:xfrm>
        </p:spPr>
        <p:txBody>
          <a:bodyPr>
            <a:noAutofit/>
          </a:bodyPr>
          <a:lstStyle/>
          <a:p>
            <a:r>
              <a:rPr lang="fr-FR" dirty="0" smtClean="0"/>
              <a:t>pas de système endomembranaire (donc pas d’enveloppe nucléaire), pas de mitochondrie, ni de </a:t>
            </a:r>
            <a:r>
              <a:rPr lang="fr-FR" dirty="0" err="1" smtClean="0"/>
              <a:t>péroxysome</a:t>
            </a:r>
            <a:r>
              <a:rPr lang="fr-FR" dirty="0" smtClean="0"/>
              <a:t>.</a:t>
            </a:r>
          </a:p>
          <a:p>
            <a:r>
              <a:rPr lang="fr-FR" dirty="0" smtClean="0"/>
              <a:t>Des ribosomes sont visibles au microscope électronique à transmission dans le cytosol des bactéries. </a:t>
            </a:r>
          </a:p>
          <a:p>
            <a:r>
              <a:rPr lang="fr-FR" dirty="0" smtClean="0"/>
              <a:t> Leur génome se présente sous la forme d’un seul chromosome : le </a:t>
            </a:r>
            <a:r>
              <a:rPr lang="fr-FR" dirty="0" err="1" smtClean="0"/>
              <a:t>nucléoïde</a:t>
            </a:r>
            <a:r>
              <a:rPr lang="fr-FR" dirty="0" smtClean="0"/>
              <a:t>: une molécule d’ADN </a:t>
            </a:r>
            <a:r>
              <a:rPr lang="fr-FR" dirty="0" err="1" smtClean="0"/>
              <a:t>bicaténaire</a:t>
            </a:r>
            <a:r>
              <a:rPr lang="fr-FR" dirty="0" smtClean="0"/>
              <a:t> et circulaire.</a:t>
            </a:r>
          </a:p>
          <a:p>
            <a:r>
              <a:rPr lang="fr-FR" dirty="0" smtClean="0"/>
              <a:t> Le chromosome bactérien est fixé à des invaginations de la membrane plasmique : les </a:t>
            </a:r>
            <a:r>
              <a:rPr lang="fr-FR" dirty="0" err="1" smtClean="0"/>
              <a:t>mésosomes</a:t>
            </a:r>
            <a:endParaRPr lang="fr-FR" dirty="0"/>
          </a:p>
        </p:txBody>
      </p:sp>
    </p:spTree>
    <p:extLst>
      <p:ext uri="{BB962C8B-B14F-4D97-AF65-F5344CB8AC3E}">
        <p14:creationId xmlns:p14="http://schemas.microsoft.com/office/powerpoint/2010/main" val="1263789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76656" y="188679"/>
            <a:ext cx="122097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Comparaison entre structure</a:t>
            </a:r>
            <a:r>
              <a:rPr kumimoji="0" lang="fr-FR" sz="2400" b="1" i="0" u="none" strike="noStrike" cap="none" normalizeH="0" dirty="0" smtClean="0">
                <a:ln>
                  <a:noFill/>
                </a:ln>
                <a:solidFill>
                  <a:srgbClr val="FF0000"/>
                </a:solidFill>
                <a:effectLst/>
                <a:latin typeface="Arial" pitchFamily="34" charset="0"/>
                <a:ea typeface="Times New Roman" pitchFamily="18" charset="0"/>
                <a:cs typeface="Arial" pitchFamily="34" charset="0"/>
              </a:rPr>
              <a:t> de la cellule eucaryote et la cellule procaryote</a:t>
            </a:r>
            <a:endParaRPr kumimoji="0" lang="fr-FR"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graphicFrame>
        <p:nvGraphicFramePr>
          <p:cNvPr id="3" name="Tableau 2"/>
          <p:cNvGraphicFramePr>
            <a:graphicFrameLocks noGrp="1"/>
          </p:cNvGraphicFramePr>
          <p:nvPr/>
        </p:nvGraphicFramePr>
        <p:xfrm>
          <a:off x="377161" y="829226"/>
          <a:ext cx="10785062" cy="5943600"/>
        </p:xfrm>
        <a:graphic>
          <a:graphicData uri="http://schemas.openxmlformats.org/drawingml/2006/table">
            <a:tbl>
              <a:tblPr>
                <a:tableStyleId>{00A15C55-8517-42AA-B614-E9B94910E393}</a:tableStyleId>
              </a:tblPr>
              <a:tblGrid>
                <a:gridCol w="3732784"/>
                <a:gridCol w="3370013"/>
                <a:gridCol w="3682265"/>
              </a:tblGrid>
              <a:tr h="175260">
                <a:tc>
                  <a:txBody>
                    <a:bodyPr/>
                    <a:lstStyle/>
                    <a:p>
                      <a:pPr algn="just">
                        <a:lnSpc>
                          <a:spcPct val="150000"/>
                        </a:lnSpc>
                        <a:spcAft>
                          <a:spcPts val="0"/>
                        </a:spcAft>
                      </a:pPr>
                      <a:r>
                        <a:rPr lang="fr-FR" sz="2000" b="1" dirty="0"/>
                        <a:t>Caractéristiques </a:t>
                      </a:r>
                      <a:endParaRPr lang="fr-FR" sz="2000" b="1" dirty="0">
                        <a:latin typeface="Calibri"/>
                        <a:ea typeface="Calibri"/>
                        <a:cs typeface="Arial"/>
                      </a:endParaRPr>
                    </a:p>
                  </a:txBody>
                  <a:tcPr marL="68580" marR="68580" marT="0" marB="0">
                    <a:solidFill>
                      <a:schemeClr val="accent5">
                        <a:lumMod val="40000"/>
                        <a:lumOff val="60000"/>
                      </a:schemeClr>
                    </a:solidFill>
                  </a:tcPr>
                </a:tc>
                <a:tc>
                  <a:txBody>
                    <a:bodyPr/>
                    <a:lstStyle/>
                    <a:p>
                      <a:pPr algn="just">
                        <a:lnSpc>
                          <a:spcPct val="150000"/>
                        </a:lnSpc>
                        <a:spcAft>
                          <a:spcPts val="0"/>
                        </a:spcAft>
                      </a:pPr>
                      <a:r>
                        <a:rPr lang="fr-FR" sz="2000" b="1" dirty="0"/>
                        <a:t>cellule Procaryote</a:t>
                      </a:r>
                      <a:endParaRPr lang="fr-FR" sz="2000" b="1" dirty="0">
                        <a:latin typeface="Calibri"/>
                        <a:ea typeface="Calibri"/>
                        <a:cs typeface="Arial"/>
                      </a:endParaRPr>
                    </a:p>
                  </a:txBody>
                  <a:tcPr marL="68580" marR="68580" marT="0" marB="0">
                    <a:solidFill>
                      <a:schemeClr val="accent5">
                        <a:lumMod val="40000"/>
                        <a:lumOff val="60000"/>
                      </a:schemeClr>
                    </a:solidFill>
                  </a:tcPr>
                </a:tc>
                <a:tc>
                  <a:txBody>
                    <a:bodyPr/>
                    <a:lstStyle/>
                    <a:p>
                      <a:pPr algn="just">
                        <a:lnSpc>
                          <a:spcPct val="150000"/>
                        </a:lnSpc>
                        <a:spcAft>
                          <a:spcPts val="0"/>
                        </a:spcAft>
                      </a:pPr>
                      <a:r>
                        <a:rPr lang="fr-FR" sz="2000" b="1" dirty="0"/>
                        <a:t>cellule Eucaryote </a:t>
                      </a:r>
                      <a:endParaRPr lang="fr-FR" sz="2000" b="1" dirty="0">
                        <a:latin typeface="Calibri"/>
                        <a:ea typeface="Calibri"/>
                        <a:cs typeface="Arial"/>
                      </a:endParaRPr>
                    </a:p>
                  </a:txBody>
                  <a:tcPr marL="68580" marR="68580" marT="0" marB="0">
                    <a:solidFill>
                      <a:schemeClr val="accent5">
                        <a:lumMod val="40000"/>
                        <a:lumOff val="60000"/>
                      </a:schemeClr>
                    </a:solidFill>
                  </a:tcPr>
                </a:tc>
              </a:tr>
              <a:tr h="137160">
                <a:tc>
                  <a:txBody>
                    <a:bodyPr/>
                    <a:lstStyle/>
                    <a:p>
                      <a:pPr algn="just">
                        <a:lnSpc>
                          <a:spcPct val="150000"/>
                        </a:lnSpc>
                        <a:spcAft>
                          <a:spcPts val="0"/>
                        </a:spcAft>
                      </a:pPr>
                      <a:r>
                        <a:rPr lang="fr-FR" sz="2000" b="1" dirty="0" smtClean="0"/>
                        <a:t>Taille typique (diamètre)</a:t>
                      </a:r>
                      <a:endParaRPr lang="fr-FR" sz="2000" b="1" dirty="0">
                        <a:latin typeface="Calibri"/>
                        <a:ea typeface="Calibri"/>
                        <a:cs typeface="Arial"/>
                      </a:endParaRPr>
                    </a:p>
                  </a:txBody>
                  <a:tcPr marL="68580" marR="68580" marT="0" marB="0"/>
                </a:tc>
                <a:tc>
                  <a:txBody>
                    <a:bodyPr/>
                    <a:lstStyle/>
                    <a:p>
                      <a:pPr algn="just">
                        <a:lnSpc>
                          <a:spcPct val="150000"/>
                        </a:lnSpc>
                        <a:spcAft>
                          <a:spcPts val="0"/>
                        </a:spcAft>
                      </a:pPr>
                      <a:r>
                        <a:rPr lang="fr-FR" sz="2000" b="1" smtClean="0"/>
                        <a:t>&lt; 10 µm</a:t>
                      </a:r>
                      <a:endParaRPr lang="fr-FR" sz="2000" b="1" dirty="0">
                        <a:latin typeface="Calibri"/>
                        <a:ea typeface="Calibri"/>
                        <a:cs typeface="Arial"/>
                      </a:endParaRPr>
                    </a:p>
                  </a:txBody>
                  <a:tcPr marL="68580" marR="68580" marT="0" marB="0"/>
                </a:tc>
                <a:tc>
                  <a:txBody>
                    <a:bodyPr/>
                    <a:lstStyle/>
                    <a:p>
                      <a:pPr algn="just">
                        <a:lnSpc>
                          <a:spcPct val="150000"/>
                        </a:lnSpc>
                        <a:spcAft>
                          <a:spcPts val="0"/>
                        </a:spcAft>
                      </a:pPr>
                      <a:r>
                        <a:rPr lang="fr-FR" sz="2000" b="1" smtClean="0"/>
                        <a:t>+ 10 µm </a:t>
                      </a:r>
                      <a:endParaRPr lang="fr-FR" sz="2000" b="1" dirty="0">
                        <a:latin typeface="Calibri"/>
                        <a:ea typeface="Calibri"/>
                        <a:cs typeface="Arial"/>
                      </a:endParaRPr>
                    </a:p>
                  </a:txBody>
                  <a:tcPr marL="68580" marR="68580" marT="0" marB="0"/>
                </a:tc>
              </a:tr>
              <a:tr h="285750">
                <a:tc>
                  <a:txBody>
                    <a:bodyPr/>
                    <a:lstStyle/>
                    <a:p>
                      <a:pPr algn="just">
                        <a:lnSpc>
                          <a:spcPct val="150000"/>
                        </a:lnSpc>
                        <a:spcAft>
                          <a:spcPts val="0"/>
                        </a:spcAft>
                      </a:pPr>
                      <a:r>
                        <a:rPr lang="fr-FR" sz="2000" smtClean="0"/>
                        <a:t>Appareil nucléaire </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smtClean="0"/>
                        <a:t>nucléoïde (pas de véritable noyau). Pas d’enveloppe nucléaire</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smtClean="0"/>
                        <a:t>vrai noyau entouré de doubles membranes nucléaires (une enveloppe nucléaire) </a:t>
                      </a:r>
                      <a:endParaRPr lang="fr-FR" sz="2000">
                        <a:latin typeface="Calibri"/>
                        <a:ea typeface="Calibri"/>
                        <a:cs typeface="Arial"/>
                      </a:endParaRPr>
                    </a:p>
                  </a:txBody>
                  <a:tcPr marL="68580" marR="68580" marT="0" marB="0"/>
                </a:tc>
              </a:tr>
              <a:tr h="144145">
                <a:tc>
                  <a:txBody>
                    <a:bodyPr/>
                    <a:lstStyle/>
                    <a:p>
                      <a:pPr algn="just">
                        <a:lnSpc>
                          <a:spcPct val="150000"/>
                        </a:lnSpc>
                        <a:spcAft>
                          <a:spcPts val="0"/>
                        </a:spcAft>
                      </a:pPr>
                      <a:r>
                        <a:rPr lang="fr-FR" sz="2000" smtClean="0"/>
                        <a:t>Histones, nucléole</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Absent</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Présent</a:t>
                      </a:r>
                      <a:endParaRPr lang="fr-FR" sz="2000" dirty="0">
                        <a:latin typeface="Calibri"/>
                        <a:ea typeface="Calibri"/>
                        <a:cs typeface="Arial"/>
                      </a:endParaRPr>
                    </a:p>
                  </a:txBody>
                  <a:tcPr marL="68580" marR="68580" marT="0" marB="0"/>
                </a:tc>
              </a:tr>
              <a:tr h="153035">
                <a:tc>
                  <a:txBody>
                    <a:bodyPr/>
                    <a:lstStyle/>
                    <a:p>
                      <a:pPr algn="just">
                        <a:lnSpc>
                          <a:spcPct val="150000"/>
                        </a:lnSpc>
                        <a:spcAft>
                          <a:spcPts val="0"/>
                        </a:spcAft>
                      </a:pPr>
                      <a:r>
                        <a:rPr lang="fr-FR" sz="2000" smtClean="0"/>
                        <a:t>Nombre de chromosomes </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généralement 1</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&gt; 1 </a:t>
                      </a:r>
                      <a:endParaRPr lang="fr-FR" sz="2000">
                        <a:latin typeface="Calibri"/>
                        <a:ea typeface="Calibri"/>
                        <a:cs typeface="Arial"/>
                      </a:endParaRPr>
                    </a:p>
                  </a:txBody>
                  <a:tcPr marL="68580" marR="68580" marT="0" marB="0"/>
                </a:tc>
              </a:tr>
              <a:tr h="179705">
                <a:tc>
                  <a:txBody>
                    <a:bodyPr/>
                    <a:lstStyle/>
                    <a:p>
                      <a:pPr algn="just">
                        <a:lnSpc>
                          <a:spcPct val="150000"/>
                        </a:lnSpc>
                        <a:spcAft>
                          <a:spcPts val="0"/>
                        </a:spcAft>
                      </a:pPr>
                      <a:r>
                        <a:rPr lang="fr-FR" sz="2000" smtClean="0"/>
                        <a:t>Chromosome circulaire (plasmide)</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Présent (facultatif)</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absent (sauf certaines levures)</a:t>
                      </a:r>
                      <a:endParaRPr lang="fr-FR" sz="2000">
                        <a:latin typeface="Calibri"/>
                        <a:ea typeface="Calibri"/>
                        <a:cs typeface="Arial"/>
                      </a:endParaRPr>
                    </a:p>
                  </a:txBody>
                  <a:tcPr marL="68580" marR="68580" marT="0" marB="0"/>
                </a:tc>
              </a:tr>
              <a:tr h="156845">
                <a:tc>
                  <a:txBody>
                    <a:bodyPr/>
                    <a:lstStyle/>
                    <a:p>
                      <a:pPr algn="just">
                        <a:lnSpc>
                          <a:spcPct val="150000"/>
                        </a:lnSpc>
                        <a:spcAft>
                          <a:spcPts val="0"/>
                        </a:spcAft>
                      </a:pPr>
                      <a:r>
                        <a:rPr lang="fr-FR" sz="2000" smtClean="0"/>
                        <a:t>Division cellulaire</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division simple (scissiparité)</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smtClean="0"/>
                        <a:t>mitose + méiose </a:t>
                      </a:r>
                      <a:endParaRPr lang="fr-FR" sz="2000">
                        <a:latin typeface="Calibri"/>
                        <a:ea typeface="Calibri"/>
                        <a:cs typeface="Arial"/>
                      </a:endParaRPr>
                    </a:p>
                  </a:txBody>
                  <a:tcPr marL="68580" marR="68580" marT="0" marB="0"/>
                </a:tc>
              </a:tr>
              <a:tr h="381000">
                <a:tc>
                  <a:txBody>
                    <a:bodyPr/>
                    <a:lstStyle/>
                    <a:p>
                      <a:pPr algn="just">
                        <a:lnSpc>
                          <a:spcPct val="150000"/>
                        </a:lnSpc>
                        <a:spcAft>
                          <a:spcPts val="0"/>
                        </a:spcAft>
                      </a:pPr>
                      <a:r>
                        <a:rPr lang="fr-FR" sz="2000" smtClean="0"/>
                        <a:t>ARNm et synthèse protéique</a:t>
                      </a:r>
                      <a:endParaRPr lang="fr-FR" sz="2000">
                        <a:latin typeface="Calibri"/>
                        <a:ea typeface="Calibri"/>
                        <a:cs typeface="Arial"/>
                      </a:endParaRPr>
                    </a:p>
                  </a:txBody>
                  <a:tcPr marL="68580" marR="68580" marT="0" marB="0"/>
                </a:tc>
                <a:tc>
                  <a:txBody>
                    <a:bodyPr/>
                    <a:lstStyle/>
                    <a:p>
                      <a:pPr algn="just">
                        <a:lnSpc>
                          <a:spcPct val="150000"/>
                        </a:lnSpc>
                        <a:spcAft>
                          <a:spcPts val="0"/>
                        </a:spcAft>
                      </a:pPr>
                      <a:r>
                        <a:rPr lang="fr-FR" sz="2000" smtClean="0"/>
                        <a:t>couplé au cytoplasme </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smtClean="0"/>
                        <a:t>la synthèse d'ARNm dans le noyau, et la synthèse de protéines dans le cytoplasme</a:t>
                      </a:r>
                      <a:endParaRPr lang="fr-FR" sz="2000" dirty="0">
                        <a:latin typeface="Calibri"/>
                        <a:ea typeface="Calibri"/>
                        <a:cs typeface="Arial"/>
                      </a:endParaRPr>
                    </a:p>
                  </a:txBody>
                  <a:tcPr marL="68580" marR="68580" marT="0" marB="0"/>
                </a:tc>
              </a:tr>
              <a:tr h="116840">
                <a:tc>
                  <a:txBody>
                    <a:bodyPr/>
                    <a:lstStyle/>
                    <a:p>
                      <a:pPr algn="just">
                        <a:lnSpc>
                          <a:spcPct val="150000"/>
                        </a:lnSpc>
                        <a:spcAft>
                          <a:spcPts val="0"/>
                        </a:spcAft>
                      </a:pPr>
                      <a:r>
                        <a:rPr lang="fr-FR" sz="2000" smtClean="0"/>
                        <a:t>La respiration:</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smtClean="0"/>
                        <a:t>Membrane plasmique</a:t>
                      </a:r>
                      <a:endParaRPr lang="fr-FR" sz="2000" dirty="0">
                        <a:latin typeface="Calibri"/>
                        <a:ea typeface="Calibri"/>
                        <a:cs typeface="Arial"/>
                      </a:endParaRPr>
                    </a:p>
                  </a:txBody>
                  <a:tcPr marL="68580" marR="68580" marT="0" marB="0"/>
                </a:tc>
                <a:tc>
                  <a:txBody>
                    <a:bodyPr/>
                    <a:lstStyle/>
                    <a:p>
                      <a:pPr algn="just">
                        <a:lnSpc>
                          <a:spcPct val="150000"/>
                        </a:lnSpc>
                        <a:spcAft>
                          <a:spcPts val="0"/>
                        </a:spcAft>
                      </a:pPr>
                      <a:r>
                        <a:rPr lang="fr-FR" sz="2000" dirty="0" smtClean="0"/>
                        <a:t>mitochondrie</a:t>
                      </a:r>
                      <a:endParaRPr lang="fr-FR" sz="2000" dirty="0">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78340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03289971"/>
              </p:ext>
            </p:extLst>
          </p:nvPr>
        </p:nvGraphicFramePr>
        <p:xfrm>
          <a:off x="377161" y="829226"/>
          <a:ext cx="11281438" cy="5184648"/>
        </p:xfrm>
        <a:graphic>
          <a:graphicData uri="http://schemas.openxmlformats.org/drawingml/2006/table">
            <a:tbl>
              <a:tblPr>
                <a:tableStyleId>{00A15C55-8517-42AA-B614-E9B94910E393}</a:tableStyleId>
              </a:tblPr>
              <a:tblGrid>
                <a:gridCol w="3904583"/>
                <a:gridCol w="3525116"/>
                <a:gridCol w="3851739"/>
              </a:tblGrid>
              <a:tr h="175260">
                <a:tc>
                  <a:txBody>
                    <a:bodyPr/>
                    <a:lstStyle/>
                    <a:p>
                      <a:pPr algn="just">
                        <a:lnSpc>
                          <a:spcPct val="150000"/>
                        </a:lnSpc>
                        <a:spcAft>
                          <a:spcPts val="0"/>
                        </a:spcAft>
                      </a:pPr>
                      <a:r>
                        <a:rPr lang="fr-FR" sz="2000" b="1" dirty="0"/>
                        <a:t>Caractéristiques </a:t>
                      </a:r>
                      <a:endParaRPr lang="fr-FR" sz="2000" b="1"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50000"/>
                        </a:lnSpc>
                        <a:spcAft>
                          <a:spcPts val="0"/>
                        </a:spcAft>
                      </a:pPr>
                      <a:r>
                        <a:rPr lang="fr-FR" sz="2000" b="1" dirty="0"/>
                        <a:t>cellule Procaryote</a:t>
                      </a:r>
                      <a:endParaRPr lang="fr-FR" sz="2000" b="1"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50000"/>
                        </a:lnSpc>
                        <a:spcAft>
                          <a:spcPts val="0"/>
                        </a:spcAft>
                      </a:pPr>
                      <a:r>
                        <a:rPr lang="fr-FR" sz="2000" b="1" dirty="0"/>
                        <a:t>cellule Eucaryote </a:t>
                      </a:r>
                      <a:endParaRPr lang="fr-FR" sz="2000" b="1"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37160">
                <a:tc>
                  <a:txBody>
                    <a:bodyPr/>
                    <a:lstStyle/>
                    <a:p>
                      <a:pPr algn="just">
                        <a:lnSpc>
                          <a:spcPct val="115000"/>
                        </a:lnSpc>
                        <a:spcAft>
                          <a:spcPts val="0"/>
                        </a:spcAft>
                      </a:pPr>
                      <a:r>
                        <a:rPr lang="fr-FR" sz="1800" dirty="0">
                          <a:effectLst/>
                          <a:latin typeface="Times New Roman"/>
                          <a:ea typeface="Times New Roman"/>
                          <a:cs typeface="Arial"/>
                        </a:rPr>
                        <a:t>Premier </a:t>
                      </a:r>
                      <a:r>
                        <a:rPr lang="fr-FR" sz="1800" u="none" strike="noStrike" dirty="0">
                          <a:solidFill>
                            <a:srgbClr val="0000FF"/>
                          </a:solidFill>
                          <a:effectLst/>
                          <a:latin typeface="Times New Roman"/>
                          <a:ea typeface="Times New Roman"/>
                          <a:cs typeface="Arial"/>
                          <a:hlinkClick r:id="rId2"/>
                        </a:rPr>
                        <a:t>acide aminé</a:t>
                      </a:r>
                      <a:r>
                        <a:rPr lang="fr-FR" sz="1800" dirty="0">
                          <a:effectLst/>
                          <a:latin typeface="Times New Roman"/>
                          <a:ea typeface="Times New Roman"/>
                          <a:cs typeface="Arial"/>
                        </a:rPr>
                        <a:t> initiant la synthèse d'une chaîne polypeptidique </a:t>
                      </a:r>
                      <a:endParaRPr lang="fr-FR"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800" i="1">
                          <a:effectLst/>
                          <a:latin typeface="Times New Roman"/>
                          <a:ea typeface="Times New Roman"/>
                          <a:cs typeface="Arial"/>
                        </a:rPr>
                        <a:t>N</a:t>
                      </a:r>
                      <a:r>
                        <a:rPr lang="fr-FR" sz="1800">
                          <a:effectLst/>
                          <a:latin typeface="Times New Roman"/>
                          <a:ea typeface="Times New Roman"/>
                          <a:cs typeface="Arial"/>
                        </a:rPr>
                        <a:t>-formylméthionine </a:t>
                      </a:r>
                      <a:endParaRPr lang="fr-FR" sz="180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800" dirty="0">
                          <a:effectLst/>
                          <a:latin typeface="Times New Roman"/>
                          <a:ea typeface="Times New Roman"/>
                          <a:cs typeface="Arial"/>
                        </a:rPr>
                        <a:t>méthionine </a:t>
                      </a:r>
                      <a:endParaRPr lang="fr-FR"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gn="just">
                        <a:lnSpc>
                          <a:spcPct val="115000"/>
                        </a:lnSpc>
                        <a:spcAft>
                          <a:spcPts val="0"/>
                        </a:spcAft>
                      </a:pPr>
                      <a:r>
                        <a:rPr lang="fr-FR" sz="1800" dirty="0" smtClean="0">
                          <a:effectLst/>
                          <a:latin typeface="Times New Roman"/>
                          <a:ea typeface="Times New Roman"/>
                          <a:cs typeface="Arial"/>
                        </a:rPr>
                        <a:t>Organites (appareil </a:t>
                      </a:r>
                      <a:r>
                        <a:rPr lang="fr-FR" sz="1800" dirty="0">
                          <a:effectLst/>
                          <a:latin typeface="Times New Roman"/>
                          <a:ea typeface="Times New Roman"/>
                          <a:cs typeface="Arial"/>
                        </a:rPr>
                        <a:t>de Golgi, lysosomes, mitochondries</a:t>
                      </a:r>
                      <a:r>
                        <a:rPr lang="fr-FR" sz="1800" dirty="0">
                          <a:effectLst/>
                          <a:latin typeface="Times New Roman"/>
                          <a:ea typeface="Calibri"/>
                          <a:cs typeface="Arial"/>
                        </a:rPr>
                        <a:t>, </a:t>
                      </a:r>
                      <a:r>
                        <a:rPr lang="fr-FR" sz="1800" dirty="0" err="1">
                          <a:effectLst/>
                          <a:latin typeface="Times New Roman"/>
                          <a:ea typeface="Calibri"/>
                          <a:cs typeface="Arial"/>
                        </a:rPr>
                        <a:t>plastides</a:t>
                      </a:r>
                      <a:r>
                        <a:rPr lang="fr-FR" sz="1800" dirty="0">
                          <a:effectLst/>
                          <a:latin typeface="Times New Roman"/>
                          <a:ea typeface="Calibri"/>
                          <a:cs typeface="Arial"/>
                        </a:rPr>
                        <a:t> (</a:t>
                      </a:r>
                      <a:r>
                        <a:rPr lang="fr-FR" sz="1800" dirty="0">
                          <a:effectLst/>
                          <a:latin typeface="Times New Roman"/>
                          <a:ea typeface="Times New Roman"/>
                          <a:cs typeface="Arial"/>
                        </a:rPr>
                        <a:t>chloroplastes, etc.)</a:t>
                      </a:r>
                      <a:r>
                        <a:rPr lang="fr-FR" sz="1800" dirty="0">
                          <a:effectLst/>
                          <a:latin typeface="Times New Roman"/>
                          <a:ea typeface="Calibri"/>
                          <a:cs typeface="Arial"/>
                        </a:rPr>
                        <a:t>, </a:t>
                      </a:r>
                      <a:r>
                        <a:rPr lang="fr-FR" sz="1800" dirty="0">
                          <a:effectLst/>
                          <a:latin typeface="Times New Roman"/>
                          <a:ea typeface="Times New Roman"/>
                          <a:cs typeface="Arial"/>
                        </a:rPr>
                        <a:t>réticulum endoplasmique, vacuole, </a:t>
                      </a:r>
                      <a:r>
                        <a:rPr lang="fr-FR" sz="1800" dirty="0">
                          <a:effectLst/>
                          <a:latin typeface="Times New Roman"/>
                          <a:ea typeface="Calibri"/>
                          <a:cs typeface="Arial"/>
                        </a:rPr>
                        <a:t>cytosquelette (</a:t>
                      </a:r>
                      <a:r>
                        <a:rPr lang="fr-FR" sz="1800" dirty="0">
                          <a:effectLst/>
                          <a:latin typeface="Times New Roman"/>
                          <a:ea typeface="Times New Roman"/>
                          <a:cs typeface="Arial"/>
                        </a:rPr>
                        <a:t>microtubules, etc.)</a:t>
                      </a:r>
                      <a:endParaRPr lang="fr-FR"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800" dirty="0">
                          <a:effectLst/>
                          <a:latin typeface="Times New Roman"/>
                          <a:ea typeface="Times New Roman"/>
                          <a:cs typeface="Arial"/>
                        </a:rPr>
                        <a:t>absent </a:t>
                      </a:r>
                      <a:endParaRPr lang="fr-FR"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800" dirty="0">
                          <a:effectLst/>
                          <a:latin typeface="Times New Roman"/>
                          <a:ea typeface="Times New Roman"/>
                          <a:cs typeface="Arial"/>
                        </a:rPr>
                        <a:t>présent </a:t>
                      </a:r>
                      <a:endParaRPr lang="fr-FR"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145">
                <a:tc>
                  <a:txBody>
                    <a:bodyPr/>
                    <a:lstStyle/>
                    <a:p>
                      <a:pPr algn="just">
                        <a:lnSpc>
                          <a:spcPct val="115000"/>
                        </a:lnSpc>
                        <a:spcAft>
                          <a:spcPts val="0"/>
                        </a:spcAft>
                      </a:pPr>
                      <a:r>
                        <a:rPr lang="fr-FR" sz="2000" dirty="0">
                          <a:latin typeface="Times New Roman"/>
                          <a:ea typeface="Times New Roman"/>
                          <a:cs typeface="Arial"/>
                        </a:rPr>
                        <a:t>La photosynthèse:</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dirty="0">
                          <a:latin typeface="Times New Roman"/>
                          <a:ea typeface="Times New Roman"/>
                          <a:cs typeface="Arial"/>
                        </a:rPr>
                        <a:t>Chromatophore (chez les phototrophes)</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chloroplastes</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a:lstStyle/>
                    <a:p>
                      <a:pPr algn="just">
                        <a:lnSpc>
                          <a:spcPct val="115000"/>
                        </a:lnSpc>
                        <a:spcAft>
                          <a:spcPts val="0"/>
                        </a:spcAft>
                      </a:pPr>
                      <a:r>
                        <a:rPr lang="fr-FR" sz="2000" dirty="0">
                          <a:latin typeface="Times New Roman"/>
                          <a:ea typeface="Times New Roman"/>
                          <a:cs typeface="Arial"/>
                        </a:rPr>
                        <a:t>La synthèse des lipides:</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membrane plasmique</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réticulum endoplasmique lisse</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705">
                <a:tc>
                  <a:txBody>
                    <a:bodyPr/>
                    <a:lstStyle/>
                    <a:p>
                      <a:pPr algn="just">
                        <a:lnSpc>
                          <a:spcPct val="115000"/>
                        </a:lnSpc>
                        <a:spcAft>
                          <a:spcPts val="0"/>
                        </a:spcAft>
                      </a:pPr>
                      <a:r>
                        <a:rPr lang="fr-FR" sz="2000">
                          <a:latin typeface="Times New Roman"/>
                          <a:ea typeface="Times New Roman"/>
                          <a:cs typeface="Arial"/>
                        </a:rPr>
                        <a:t>Composition chimique de la paroi</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Peptidoglycane = muréine (sauf les mycoplasmes et les </a:t>
                      </a:r>
                      <a:r>
                        <a:rPr lang="fr-FR" sz="2000">
                          <a:latin typeface="Times New Roman"/>
                          <a:ea typeface="Calibri"/>
                          <a:cs typeface="Arial"/>
                        </a:rPr>
                        <a:t>archéobactéries)</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le pectine, la cellulose, la lignine chez les plantes; et la chitine chez les champignons.</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45">
                <a:tc>
                  <a:txBody>
                    <a:bodyPr/>
                    <a:lstStyle/>
                    <a:p>
                      <a:pPr algn="just">
                        <a:lnSpc>
                          <a:spcPct val="115000"/>
                        </a:lnSpc>
                        <a:spcAft>
                          <a:spcPts val="0"/>
                        </a:spcAft>
                      </a:pPr>
                      <a:r>
                        <a:rPr lang="fr-FR" sz="2000">
                          <a:latin typeface="Times New Roman"/>
                          <a:ea typeface="Times New Roman"/>
                          <a:cs typeface="Arial"/>
                        </a:rPr>
                        <a:t>Stérols dans la membrane plasmique</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Absent</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dirty="0">
                          <a:latin typeface="Times New Roman"/>
                          <a:ea typeface="Times New Roman"/>
                          <a:cs typeface="Arial"/>
                        </a:rPr>
                        <a:t>présent</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just">
                        <a:lnSpc>
                          <a:spcPct val="115000"/>
                        </a:lnSpc>
                        <a:spcAft>
                          <a:spcPts val="0"/>
                        </a:spcAft>
                      </a:pPr>
                      <a:r>
                        <a:rPr lang="fr-FR" sz="2000" dirty="0" smtClean="0">
                          <a:latin typeface="Times New Roman"/>
                          <a:ea typeface="Times New Roman"/>
                          <a:cs typeface="Arial"/>
                        </a:rPr>
                        <a:t>Phagocytose</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a:latin typeface="Times New Roman"/>
                          <a:ea typeface="Times New Roman"/>
                          <a:cs typeface="Arial"/>
                        </a:rPr>
                        <a:t>Absent</a:t>
                      </a:r>
                      <a:endParaRPr lang="fr-FR" sz="200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2000" dirty="0">
                          <a:latin typeface="Times New Roman"/>
                          <a:ea typeface="Times New Roman"/>
                          <a:cs typeface="Arial"/>
                        </a:rPr>
                        <a:t>présent</a:t>
                      </a:r>
                      <a:endParaRPr lang="fr-FR"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6754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hlinkClick r:id="rId2"/>
              </a:rPr>
              <a:t>https://</a:t>
            </a:r>
            <a:r>
              <a:rPr lang="fr-FR" dirty="0" smtClean="0">
                <a:hlinkClick r:id="rId2"/>
              </a:rPr>
              <a:t>www.youtube.com/watch?v=URUJD5NEXC8</a:t>
            </a:r>
            <a:r>
              <a:rPr lang="fr-FR" dirty="0" smtClean="0"/>
              <a:t> </a:t>
            </a:r>
            <a:endParaRPr lang="fr-FR" dirty="0"/>
          </a:p>
        </p:txBody>
      </p:sp>
      <p:sp>
        <p:nvSpPr>
          <p:cNvPr id="3" name="Espace réservé du contenu 2"/>
          <p:cNvSpPr>
            <a:spLocks noGrp="1"/>
          </p:cNvSpPr>
          <p:nvPr>
            <p:ph idx="1"/>
          </p:nvPr>
        </p:nvSpPr>
        <p:spPr/>
        <p:txBody>
          <a:bodyPr/>
          <a:lstStyle/>
          <a:p>
            <a:r>
              <a:rPr lang="fr-FR" dirty="0">
                <a:hlinkClick r:id="rId3"/>
              </a:rPr>
              <a:t>https://</a:t>
            </a:r>
            <a:r>
              <a:rPr lang="fr-FR" dirty="0" smtClean="0">
                <a:hlinkClick r:id="rId3"/>
              </a:rPr>
              <a:t>www.youtube.com/watch?v=DaVPX8sX008&amp;t=174s</a:t>
            </a:r>
            <a:endParaRPr lang="fr-FR" dirty="0" smtClean="0"/>
          </a:p>
          <a:p>
            <a:endParaRPr lang="fr-FR" dirty="0"/>
          </a:p>
        </p:txBody>
      </p:sp>
    </p:spTree>
    <p:extLst>
      <p:ext uri="{BB962C8B-B14F-4D97-AF65-F5344CB8AC3E}">
        <p14:creationId xmlns:p14="http://schemas.microsoft.com/office/powerpoint/2010/main" val="14603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35037" y="211137"/>
            <a:ext cx="8772525" cy="6029325"/>
          </a:xfrm>
          <a:prstGeom prst="rect">
            <a:avLst/>
          </a:prstGeom>
        </p:spPr>
      </p:pic>
    </p:spTree>
    <p:extLst>
      <p:ext uri="{BB962C8B-B14F-4D97-AF65-F5344CB8AC3E}">
        <p14:creationId xmlns:p14="http://schemas.microsoft.com/office/powerpoint/2010/main" val="4121978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6124" y="0"/>
            <a:ext cx="12065876" cy="6823110"/>
          </a:xfrm>
          <a:prstGeom prst="rect">
            <a:avLst/>
          </a:prstGeom>
        </p:spPr>
      </p:pic>
    </p:spTree>
    <p:extLst>
      <p:ext uri="{BB962C8B-B14F-4D97-AF65-F5344CB8AC3E}">
        <p14:creationId xmlns:p14="http://schemas.microsoft.com/office/powerpoint/2010/main" val="266811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60000"/>
              <a:lumOff val="40000"/>
            </a:schemeClr>
          </a:solidFill>
        </p:spPr>
        <p:txBody>
          <a:bodyPr/>
          <a:lstStyle/>
          <a:p>
            <a:r>
              <a:rPr lang="fr-FR" dirty="0" smtClean="0"/>
              <a:t>IV/Les virus (acaryotes)</a:t>
            </a:r>
            <a:endParaRPr lang="fr-FR" dirty="0"/>
          </a:p>
        </p:txBody>
      </p:sp>
      <p:sp>
        <p:nvSpPr>
          <p:cNvPr id="3" name="Espace réservé du contenu 2"/>
          <p:cNvSpPr>
            <a:spLocks noGrp="1"/>
          </p:cNvSpPr>
          <p:nvPr>
            <p:ph idx="1"/>
          </p:nvPr>
        </p:nvSpPr>
        <p:spPr>
          <a:xfrm>
            <a:off x="740834" y="2236789"/>
            <a:ext cx="10498666" cy="3880773"/>
          </a:xfrm>
        </p:spPr>
        <p:txBody>
          <a:bodyPr>
            <a:normAutofit/>
          </a:bodyPr>
          <a:lstStyle/>
          <a:p>
            <a:r>
              <a:rPr lang="fr-FR" dirty="0" smtClean="0"/>
              <a:t>Les virus sont des structures acellulaires, infectieux, constitués au minimum d’un acide nucléique (ADN ou ARN) et de protéines.</a:t>
            </a:r>
          </a:p>
          <a:p>
            <a:r>
              <a:rPr lang="fr-FR" dirty="0" smtClean="0"/>
              <a:t> </a:t>
            </a:r>
            <a:r>
              <a:rPr lang="fr-FR" b="1" dirty="0" smtClean="0"/>
              <a:t>Ils dépendent de cellules vivantes pour se répliquer</a:t>
            </a:r>
            <a:r>
              <a:rPr lang="fr-FR" dirty="0" smtClean="0"/>
              <a:t>.</a:t>
            </a:r>
          </a:p>
          <a:p>
            <a:r>
              <a:rPr lang="fr-FR" dirty="0" smtClean="0"/>
              <a:t> </a:t>
            </a:r>
            <a:r>
              <a:rPr lang="fr-FR" dirty="0" smtClean="0">
                <a:solidFill>
                  <a:srgbClr val="FF0000"/>
                </a:solidFill>
              </a:rPr>
              <a:t>Pour cela, ils sont capables de perturber profondément et/ou durablement l’information génétique des cellules qu’ils infectent.</a:t>
            </a:r>
          </a:p>
          <a:p>
            <a:r>
              <a:rPr lang="fr-FR" dirty="0" smtClean="0"/>
              <a:t> Ce sont des parasites intracellulaires </a:t>
            </a:r>
            <a:r>
              <a:rPr lang="fr-FR" b="1" dirty="0" smtClean="0"/>
              <a:t>obligatoires</a:t>
            </a:r>
            <a:r>
              <a:rPr lang="fr-FR" dirty="0" smtClean="0"/>
              <a:t>.</a:t>
            </a:r>
            <a:endParaRPr lang="fr-FR" dirty="0"/>
          </a:p>
        </p:txBody>
      </p:sp>
    </p:spTree>
    <p:extLst>
      <p:ext uri="{BB962C8B-B14F-4D97-AF65-F5344CB8AC3E}">
        <p14:creationId xmlns:p14="http://schemas.microsoft.com/office/powerpoint/2010/main" val="3632306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485" y="0"/>
            <a:ext cx="5263515" cy="6858000"/>
          </a:xfrm>
          <a:prstGeom prst="rect">
            <a:avLst/>
          </a:prstGeom>
        </p:spPr>
      </p:pic>
      <p:sp>
        <p:nvSpPr>
          <p:cNvPr id="3" name="Rectangle 2"/>
          <p:cNvSpPr/>
          <p:nvPr/>
        </p:nvSpPr>
        <p:spPr>
          <a:xfrm>
            <a:off x="-138333" y="-277585"/>
            <a:ext cx="7288662" cy="837473"/>
          </a:xfrm>
          <a:prstGeom prst="rect">
            <a:avLst/>
          </a:prstGeom>
        </p:spPr>
        <p:txBody>
          <a:bodyPr wrap="none">
            <a:spAutoFit/>
          </a:bodyPr>
          <a:lstStyle/>
          <a:p>
            <a:pPr algn="just">
              <a:lnSpc>
                <a:spcPct val="150000"/>
              </a:lnSpc>
              <a:spcBef>
                <a:spcPts val="0"/>
              </a:spcBef>
              <a:spcAft>
                <a:spcPts val="0"/>
              </a:spcAft>
              <a:buFont typeface="Wingdings" pitchFamily="2" charset="2"/>
              <a:buChar char="v"/>
            </a:pPr>
            <a:r>
              <a:rPr lang="fr-FR" sz="3600" dirty="0">
                <a:latin typeface="Calibri" pitchFamily="34" charset="0"/>
                <a:cs typeface="Calibri" pitchFamily="34" charset="0"/>
              </a:rPr>
              <a:t>non visibles en microscopie optique</a:t>
            </a:r>
          </a:p>
        </p:txBody>
      </p:sp>
      <p:pic>
        <p:nvPicPr>
          <p:cNvPr id="5" name="Image 4"/>
          <p:cNvPicPr>
            <a:picLocks noChangeAspect="1"/>
          </p:cNvPicPr>
          <p:nvPr/>
        </p:nvPicPr>
        <p:blipFill>
          <a:blip r:embed="rId3"/>
          <a:stretch>
            <a:fillRect/>
          </a:stretch>
        </p:blipFill>
        <p:spPr>
          <a:xfrm>
            <a:off x="1476047" y="590714"/>
            <a:ext cx="4762500" cy="5676572"/>
          </a:xfrm>
          <a:prstGeom prst="rect">
            <a:avLst/>
          </a:prstGeom>
        </p:spPr>
      </p:pic>
    </p:spTree>
    <p:extLst>
      <p:ext uri="{BB962C8B-B14F-4D97-AF65-F5344CB8AC3E}">
        <p14:creationId xmlns:p14="http://schemas.microsoft.com/office/powerpoint/2010/main" val="229364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669741" y="1051390"/>
            <a:ext cx="5427849" cy="5201492"/>
          </a:xfrm>
          <a:prstGeom prst="rect">
            <a:avLst/>
          </a:prstGeom>
        </p:spPr>
      </p:pic>
      <p:pic>
        <p:nvPicPr>
          <p:cNvPr id="3" name="Image 2"/>
          <p:cNvPicPr>
            <a:picLocks noChangeAspect="1"/>
          </p:cNvPicPr>
          <p:nvPr/>
        </p:nvPicPr>
        <p:blipFill>
          <a:blip r:embed="rId3"/>
          <a:stretch>
            <a:fillRect/>
          </a:stretch>
        </p:blipFill>
        <p:spPr>
          <a:xfrm>
            <a:off x="0" y="927006"/>
            <a:ext cx="6306671" cy="5325876"/>
          </a:xfrm>
          <a:prstGeom prst="rect">
            <a:avLst/>
          </a:prstGeom>
        </p:spPr>
      </p:pic>
    </p:spTree>
    <p:extLst>
      <p:ext uri="{BB962C8B-B14F-4D97-AF65-F5344CB8AC3E}">
        <p14:creationId xmlns:p14="http://schemas.microsoft.com/office/powerpoint/2010/main" val="2296075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60000"/>
              <a:lumOff val="40000"/>
            </a:schemeClr>
          </a:solidFill>
        </p:spPr>
        <p:txBody>
          <a:bodyPr/>
          <a:lstStyle/>
          <a:p>
            <a:r>
              <a:rPr lang="fr-FR" dirty="0" smtClean="0"/>
              <a:t>Type de virus </a:t>
            </a:r>
            <a:endParaRPr lang="fr-FR" dirty="0"/>
          </a:p>
        </p:txBody>
      </p:sp>
      <p:sp>
        <p:nvSpPr>
          <p:cNvPr id="3" name="Espace réservé du contenu 2"/>
          <p:cNvSpPr>
            <a:spLocks noGrp="1"/>
          </p:cNvSpPr>
          <p:nvPr>
            <p:ph idx="1"/>
          </p:nvPr>
        </p:nvSpPr>
        <p:spPr>
          <a:xfrm>
            <a:off x="338667" y="2287589"/>
            <a:ext cx="11514666" cy="3880773"/>
          </a:xfrm>
        </p:spPr>
        <p:txBody>
          <a:bodyPr>
            <a:normAutofit/>
          </a:bodyPr>
          <a:lstStyle/>
          <a:p>
            <a:r>
              <a:rPr lang="fr-FR" sz="3200" b="1" dirty="0" smtClean="0"/>
              <a:t>Les virus des vertébrés</a:t>
            </a:r>
            <a:r>
              <a:rPr lang="fr-FR" sz="3200" dirty="0" smtClean="0"/>
              <a:t>, très nombreux, chez lesquels on retrouve de nombreux agents pathogènes (environ 200 espèces sont pathogènes pour l’homme). </a:t>
            </a:r>
          </a:p>
          <a:p>
            <a:r>
              <a:rPr lang="fr-FR" sz="3200" dirty="0" smtClean="0"/>
              <a:t> </a:t>
            </a:r>
            <a:r>
              <a:rPr lang="fr-FR" sz="3200" b="1" dirty="0" smtClean="0"/>
              <a:t>Les virus de bactéries </a:t>
            </a:r>
            <a:r>
              <a:rPr lang="fr-FR" sz="3200" dirty="0" smtClean="0"/>
              <a:t>ou bactériophages.</a:t>
            </a:r>
          </a:p>
          <a:p>
            <a:r>
              <a:rPr lang="fr-FR" sz="3200" dirty="0" smtClean="0"/>
              <a:t> </a:t>
            </a:r>
            <a:r>
              <a:rPr lang="fr-FR" sz="3200" b="1" dirty="0" smtClean="0"/>
              <a:t>Les virus d’algues</a:t>
            </a:r>
            <a:r>
              <a:rPr lang="fr-FR" sz="3200" dirty="0" smtClean="0"/>
              <a:t>, d’invertébrés, de plantes…</a:t>
            </a:r>
            <a:endParaRPr lang="fr-FR" sz="3200" dirty="0"/>
          </a:p>
        </p:txBody>
      </p:sp>
    </p:spTree>
    <p:extLst>
      <p:ext uri="{BB962C8B-B14F-4D97-AF65-F5344CB8AC3E}">
        <p14:creationId xmlns:p14="http://schemas.microsoft.com/office/powerpoint/2010/main" val="2243635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69894" y="201707"/>
            <a:ext cx="9749117" cy="6656294"/>
          </a:xfrm>
          <a:prstGeom prst="rect">
            <a:avLst/>
          </a:prstGeom>
        </p:spPr>
      </p:pic>
    </p:spTree>
    <p:extLst>
      <p:ext uri="{BB962C8B-B14F-4D97-AF65-F5344CB8AC3E}">
        <p14:creationId xmlns:p14="http://schemas.microsoft.com/office/powerpoint/2010/main" val="2642079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939230" y="665786"/>
            <a:ext cx="5524631" cy="5372407"/>
          </a:xfrm>
          <a:prstGeom prst="rect">
            <a:avLst/>
          </a:prstGeom>
        </p:spPr>
      </p:pic>
    </p:spTree>
    <p:extLst>
      <p:ext uri="{BB962C8B-B14F-4D97-AF65-F5344CB8AC3E}">
        <p14:creationId xmlns:p14="http://schemas.microsoft.com/office/powerpoint/2010/main" val="1070305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2728" y="500042"/>
            <a:ext cx="5929354" cy="7078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4000" b="1" dirty="0"/>
              <a:t>  </a:t>
            </a:r>
          </a:p>
        </p:txBody>
      </p:sp>
      <p:sp>
        <p:nvSpPr>
          <p:cNvPr id="3" name="ZoneTexte 2"/>
          <p:cNvSpPr txBox="1"/>
          <p:nvPr/>
        </p:nvSpPr>
        <p:spPr>
          <a:xfrm>
            <a:off x="660400" y="1714489"/>
            <a:ext cx="4006840" cy="584775"/>
          </a:xfrm>
          <a:prstGeom prst="rect">
            <a:avLst/>
          </a:prstGeom>
          <a:noFill/>
          <a:ln>
            <a:solidFill>
              <a:schemeClr val="tx2"/>
            </a:solidFill>
          </a:ln>
        </p:spPr>
        <p:txBody>
          <a:bodyPr wrap="square" rtlCol="0">
            <a:spAutoFit/>
          </a:bodyPr>
          <a:lstStyle/>
          <a:p>
            <a:r>
              <a:rPr lang="fr-FR" sz="3200" b="1" dirty="0"/>
              <a:t>Acide nucléique </a:t>
            </a:r>
          </a:p>
        </p:txBody>
      </p:sp>
      <p:sp>
        <p:nvSpPr>
          <p:cNvPr id="4" name="ZoneTexte 3"/>
          <p:cNvSpPr txBox="1"/>
          <p:nvPr/>
        </p:nvSpPr>
        <p:spPr>
          <a:xfrm>
            <a:off x="4887037" y="1752035"/>
            <a:ext cx="2285446" cy="584775"/>
          </a:xfrm>
          <a:prstGeom prst="rect">
            <a:avLst/>
          </a:prstGeom>
          <a:noFill/>
          <a:ln>
            <a:solidFill>
              <a:schemeClr val="tx2"/>
            </a:solidFill>
          </a:ln>
        </p:spPr>
        <p:txBody>
          <a:bodyPr wrap="square" rtlCol="0">
            <a:spAutoFit/>
          </a:bodyPr>
          <a:lstStyle/>
          <a:p>
            <a:r>
              <a:rPr lang="fr-FR" sz="3200" b="1" dirty="0"/>
              <a:t>    capside</a:t>
            </a:r>
          </a:p>
        </p:txBody>
      </p:sp>
      <p:sp>
        <p:nvSpPr>
          <p:cNvPr id="5" name="ZoneTexte 4"/>
          <p:cNvSpPr txBox="1"/>
          <p:nvPr/>
        </p:nvSpPr>
        <p:spPr>
          <a:xfrm>
            <a:off x="7562702" y="1749672"/>
            <a:ext cx="4272729" cy="584775"/>
          </a:xfrm>
          <a:prstGeom prst="rect">
            <a:avLst/>
          </a:prstGeom>
          <a:noFill/>
          <a:ln>
            <a:solidFill>
              <a:schemeClr val="tx2"/>
            </a:solidFill>
          </a:ln>
        </p:spPr>
        <p:txBody>
          <a:bodyPr wrap="square" rtlCol="0">
            <a:spAutoFit/>
          </a:bodyPr>
          <a:lstStyle/>
          <a:p>
            <a:r>
              <a:rPr lang="fr-FR" sz="3200" dirty="0"/>
              <a:t>   </a:t>
            </a:r>
            <a:r>
              <a:rPr lang="fr-FR" sz="3200" b="1" dirty="0" smtClean="0"/>
              <a:t>Enveloppe (+ ou -) </a:t>
            </a:r>
            <a:endParaRPr lang="fr-FR" sz="3200" b="1" dirty="0"/>
          </a:p>
        </p:txBody>
      </p:sp>
      <p:sp>
        <p:nvSpPr>
          <p:cNvPr id="6" name="ZoneTexte 5"/>
          <p:cNvSpPr txBox="1"/>
          <p:nvPr/>
        </p:nvSpPr>
        <p:spPr>
          <a:xfrm>
            <a:off x="403107" y="3191955"/>
            <a:ext cx="3968961" cy="584775"/>
          </a:xfrm>
          <a:prstGeom prst="rect">
            <a:avLst/>
          </a:prstGeom>
          <a:solidFill>
            <a:schemeClr val="accent3">
              <a:lumMod val="20000"/>
              <a:lumOff val="80000"/>
            </a:schemeClr>
          </a:solidFill>
        </p:spPr>
        <p:txBody>
          <a:bodyPr wrap="square" rtlCol="0">
            <a:spAutoFit/>
          </a:bodyPr>
          <a:lstStyle/>
          <a:p>
            <a:r>
              <a:rPr lang="fr-FR" sz="3200" dirty="0"/>
              <a:t>       </a:t>
            </a:r>
            <a:r>
              <a:rPr lang="fr-FR" sz="3200" b="1" dirty="0"/>
              <a:t>ADN   ou  ARN </a:t>
            </a:r>
          </a:p>
        </p:txBody>
      </p:sp>
      <p:sp>
        <p:nvSpPr>
          <p:cNvPr id="12" name="ZoneTexte 11"/>
          <p:cNvSpPr txBox="1"/>
          <p:nvPr/>
        </p:nvSpPr>
        <p:spPr>
          <a:xfrm>
            <a:off x="4702959" y="3183476"/>
            <a:ext cx="3240898" cy="830997"/>
          </a:xfrm>
          <a:prstGeom prst="rect">
            <a:avLst/>
          </a:prstGeom>
          <a:solidFill>
            <a:schemeClr val="accent3">
              <a:lumMod val="20000"/>
              <a:lumOff val="80000"/>
            </a:schemeClr>
          </a:solidFill>
        </p:spPr>
        <p:txBody>
          <a:bodyPr wrap="square" rtlCol="0">
            <a:spAutoFit/>
          </a:bodyPr>
          <a:lstStyle/>
          <a:p>
            <a:r>
              <a:rPr lang="fr-FR" sz="2400" b="1" dirty="0"/>
              <a:t>Protéines de surface  ou capsomères </a:t>
            </a:r>
          </a:p>
        </p:txBody>
      </p:sp>
      <p:sp>
        <p:nvSpPr>
          <p:cNvPr id="16" name="ZoneTexte 15"/>
          <p:cNvSpPr txBox="1"/>
          <p:nvPr/>
        </p:nvSpPr>
        <p:spPr>
          <a:xfrm>
            <a:off x="8108956" y="3191955"/>
            <a:ext cx="4283063" cy="461665"/>
          </a:xfrm>
          <a:prstGeom prst="rect">
            <a:avLst/>
          </a:prstGeom>
          <a:solidFill>
            <a:schemeClr val="accent3">
              <a:lumMod val="20000"/>
              <a:lumOff val="80000"/>
            </a:schemeClr>
          </a:solidFill>
        </p:spPr>
        <p:txBody>
          <a:bodyPr wrap="square" rtlCol="0">
            <a:spAutoFit/>
          </a:bodyPr>
          <a:lstStyle/>
          <a:p>
            <a:r>
              <a:rPr lang="fr-FR" sz="2400" b="1" dirty="0"/>
              <a:t>Membrane Lipoprotéique </a:t>
            </a:r>
          </a:p>
        </p:txBody>
      </p:sp>
      <p:sp>
        <p:nvSpPr>
          <p:cNvPr id="19" name="Accolade fermante 18"/>
          <p:cNvSpPr/>
          <p:nvPr/>
        </p:nvSpPr>
        <p:spPr>
          <a:xfrm rot="5400000">
            <a:off x="4274347" y="1638574"/>
            <a:ext cx="428628" cy="5929322"/>
          </a:xfrm>
          <a:prstGeom prst="rightBrace">
            <a:avLst>
              <a:gd name="adj1" fmla="val 8333"/>
              <a:gd name="adj2" fmla="val 46659"/>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p:cNvSpPr txBox="1"/>
          <p:nvPr/>
        </p:nvSpPr>
        <p:spPr>
          <a:xfrm>
            <a:off x="1881728" y="4827880"/>
            <a:ext cx="5000090" cy="646331"/>
          </a:xfrm>
          <a:prstGeom prst="rect">
            <a:avLst/>
          </a:prstGeom>
          <a:noFill/>
        </p:spPr>
        <p:txBody>
          <a:bodyPr wrap="square" rtlCol="0">
            <a:spAutoFit/>
          </a:bodyPr>
          <a:lstStyle/>
          <a:p>
            <a:r>
              <a:rPr lang="fr-FR" sz="3600" dirty="0"/>
              <a:t>         </a:t>
            </a:r>
            <a:r>
              <a:rPr lang="fr-FR" sz="3600" b="1" dirty="0"/>
              <a:t>Nucléocapside</a:t>
            </a:r>
            <a:r>
              <a:rPr lang="fr-FR" sz="3600" dirty="0"/>
              <a:t> </a:t>
            </a:r>
          </a:p>
        </p:txBody>
      </p:sp>
      <p:sp>
        <p:nvSpPr>
          <p:cNvPr id="25" name="ZoneTexte 24"/>
          <p:cNvSpPr txBox="1"/>
          <p:nvPr/>
        </p:nvSpPr>
        <p:spPr>
          <a:xfrm>
            <a:off x="6881818" y="5661249"/>
            <a:ext cx="3571900" cy="584775"/>
          </a:xfrm>
          <a:prstGeom prst="rect">
            <a:avLst/>
          </a:prstGeom>
          <a:noFill/>
          <a:ln w="28575">
            <a:noFill/>
          </a:ln>
        </p:spPr>
        <p:txBody>
          <a:bodyPr wrap="square" rtlCol="0">
            <a:spAutoFit/>
          </a:bodyPr>
          <a:lstStyle/>
          <a:p>
            <a:r>
              <a:rPr lang="fr-FR" sz="3200" b="1" dirty="0"/>
              <a:t>   </a:t>
            </a:r>
          </a:p>
        </p:txBody>
      </p:sp>
      <p:sp>
        <p:nvSpPr>
          <p:cNvPr id="21" name="Rectangle 20"/>
          <p:cNvSpPr/>
          <p:nvPr/>
        </p:nvSpPr>
        <p:spPr>
          <a:xfrm>
            <a:off x="1847528" y="1052737"/>
            <a:ext cx="8568952" cy="954107"/>
          </a:xfrm>
          <a:prstGeom prst="rect">
            <a:avLst/>
          </a:prstGeom>
        </p:spPr>
        <p:txBody>
          <a:bodyPr wrap="square">
            <a:spAutoFit/>
          </a:bodyPr>
          <a:lstStyle/>
          <a:p>
            <a:pPr lvl="0">
              <a:buNone/>
            </a:pPr>
            <a:r>
              <a:rPr lang="fr-FR" sz="2800" b="1" dirty="0"/>
              <a:t> </a:t>
            </a:r>
          </a:p>
          <a:p>
            <a:pPr lvl="0">
              <a:buNone/>
            </a:pPr>
            <a:r>
              <a:rPr lang="fr-FR" sz="2800" b="1" dirty="0"/>
              <a:t>                   </a:t>
            </a:r>
          </a:p>
        </p:txBody>
      </p:sp>
      <p:sp>
        <p:nvSpPr>
          <p:cNvPr id="23" name="ZoneTexte 22"/>
          <p:cNvSpPr txBox="1"/>
          <p:nvPr/>
        </p:nvSpPr>
        <p:spPr>
          <a:xfrm>
            <a:off x="710175" y="411249"/>
            <a:ext cx="10107642" cy="646331"/>
          </a:xfrm>
          <a:prstGeom prst="rect">
            <a:avLst/>
          </a:prstGeom>
          <a:noFill/>
        </p:spPr>
        <p:txBody>
          <a:bodyPr wrap="square" rtlCol="0">
            <a:spAutoFit/>
          </a:bodyPr>
          <a:lstStyle/>
          <a:p>
            <a:r>
              <a:rPr lang="fr-FR" sz="3600" b="1" dirty="0" smtClean="0"/>
              <a:t>LES COMPOSANTS MOLÉCULAIRES DES VIRUS</a:t>
            </a:r>
          </a:p>
        </p:txBody>
      </p:sp>
      <p:sp>
        <p:nvSpPr>
          <p:cNvPr id="7" name="Flèche vers le bas 6"/>
          <p:cNvSpPr/>
          <p:nvPr/>
        </p:nvSpPr>
        <p:spPr>
          <a:xfrm>
            <a:off x="5961182" y="2438967"/>
            <a:ext cx="221951" cy="686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9054542" y="2450404"/>
            <a:ext cx="240193" cy="663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3393852" y="2461798"/>
            <a:ext cx="216024" cy="64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1524000" y="2480932"/>
            <a:ext cx="216024" cy="64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571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566842" y="-24"/>
            <a:ext cx="4386282" cy="3589963"/>
          </a:xfrm>
          <a:prstGeom prst="rect">
            <a:avLst/>
          </a:prstGeom>
          <a:noFill/>
          <a:ln w="9525">
            <a:noFill/>
            <a:miter lim="800000"/>
            <a:headEnd/>
            <a:tailEnd/>
          </a:ln>
          <a:effectLst/>
        </p:spPr>
      </p:pic>
      <p:sp>
        <p:nvSpPr>
          <p:cNvPr id="3" name="Rectangle 2"/>
          <p:cNvSpPr/>
          <p:nvPr/>
        </p:nvSpPr>
        <p:spPr>
          <a:xfrm>
            <a:off x="5024430" y="1416594"/>
            <a:ext cx="1740028" cy="369332"/>
          </a:xfrm>
          <a:prstGeom prst="rect">
            <a:avLst/>
          </a:prstGeom>
        </p:spPr>
        <p:txBody>
          <a:bodyPr wrap="none">
            <a:spAutoFit/>
          </a:bodyPr>
          <a:lstStyle/>
          <a:p>
            <a:r>
              <a:rPr lang="fr-FR" b="1" dirty="0"/>
              <a:t>Le génome viral</a:t>
            </a:r>
            <a:r>
              <a:rPr lang="fr-FR" dirty="0"/>
              <a:t> </a:t>
            </a:r>
          </a:p>
        </p:txBody>
      </p:sp>
      <p:sp>
        <p:nvSpPr>
          <p:cNvPr id="4" name="Rectangle 3"/>
          <p:cNvSpPr/>
          <p:nvPr/>
        </p:nvSpPr>
        <p:spPr>
          <a:xfrm>
            <a:off x="6953256" y="916528"/>
            <a:ext cx="622286" cy="369332"/>
          </a:xfrm>
          <a:prstGeom prst="rect">
            <a:avLst/>
          </a:prstGeom>
        </p:spPr>
        <p:txBody>
          <a:bodyPr wrap="none">
            <a:spAutoFit/>
          </a:bodyPr>
          <a:lstStyle/>
          <a:p>
            <a:r>
              <a:rPr lang="fr-FR" b="1" dirty="0"/>
              <a:t>ADN</a:t>
            </a:r>
            <a:endParaRPr lang="fr-FR" dirty="0"/>
          </a:p>
        </p:txBody>
      </p:sp>
      <p:sp>
        <p:nvSpPr>
          <p:cNvPr id="5" name="Rectangle 4"/>
          <p:cNvSpPr/>
          <p:nvPr/>
        </p:nvSpPr>
        <p:spPr>
          <a:xfrm>
            <a:off x="6989942" y="1773784"/>
            <a:ext cx="606256" cy="369332"/>
          </a:xfrm>
          <a:prstGeom prst="rect">
            <a:avLst/>
          </a:prstGeom>
        </p:spPr>
        <p:txBody>
          <a:bodyPr wrap="none">
            <a:spAutoFit/>
          </a:bodyPr>
          <a:lstStyle/>
          <a:p>
            <a:r>
              <a:rPr lang="fr-FR" b="1" dirty="0"/>
              <a:t>ARN</a:t>
            </a:r>
            <a:endParaRPr lang="fr-FR" dirty="0"/>
          </a:p>
        </p:txBody>
      </p:sp>
      <p:sp>
        <p:nvSpPr>
          <p:cNvPr id="6" name="Rectangle 5"/>
          <p:cNvSpPr/>
          <p:nvPr/>
        </p:nvSpPr>
        <p:spPr>
          <a:xfrm>
            <a:off x="8560876" y="1130842"/>
            <a:ext cx="1749966" cy="369332"/>
          </a:xfrm>
          <a:prstGeom prst="rect">
            <a:avLst/>
          </a:prstGeom>
        </p:spPr>
        <p:txBody>
          <a:bodyPr wrap="none">
            <a:spAutoFit/>
          </a:bodyPr>
          <a:lstStyle/>
          <a:p>
            <a:r>
              <a:rPr lang="fr-FR" b="1" dirty="0"/>
              <a:t>Monocaténaire </a:t>
            </a:r>
            <a:r>
              <a:rPr lang="fr-FR" dirty="0"/>
              <a:t> </a:t>
            </a:r>
          </a:p>
        </p:txBody>
      </p:sp>
      <p:sp>
        <p:nvSpPr>
          <p:cNvPr id="7" name="Rectangle 6"/>
          <p:cNvSpPr/>
          <p:nvPr/>
        </p:nvSpPr>
        <p:spPr>
          <a:xfrm>
            <a:off x="8767246" y="1571612"/>
            <a:ext cx="1257845" cy="369332"/>
          </a:xfrm>
          <a:prstGeom prst="rect">
            <a:avLst/>
          </a:prstGeom>
        </p:spPr>
        <p:txBody>
          <a:bodyPr wrap="none">
            <a:spAutoFit/>
          </a:bodyPr>
          <a:lstStyle/>
          <a:p>
            <a:r>
              <a:rPr lang="fr-FR" b="1" dirty="0" err="1"/>
              <a:t>Bicaténaire</a:t>
            </a:r>
            <a:endParaRPr lang="fr-FR" dirty="0"/>
          </a:p>
        </p:txBody>
      </p:sp>
      <p:sp>
        <p:nvSpPr>
          <p:cNvPr id="8" name="Rectangle 7"/>
          <p:cNvSpPr/>
          <p:nvPr/>
        </p:nvSpPr>
        <p:spPr>
          <a:xfrm>
            <a:off x="6810380" y="1416594"/>
            <a:ext cx="1632178" cy="369332"/>
          </a:xfrm>
          <a:prstGeom prst="rect">
            <a:avLst/>
          </a:prstGeom>
        </p:spPr>
        <p:txBody>
          <a:bodyPr wrap="none">
            <a:spAutoFit/>
          </a:bodyPr>
          <a:lstStyle/>
          <a:p>
            <a:r>
              <a:rPr lang="fr-FR" b="1" dirty="0">
                <a:solidFill>
                  <a:srgbClr val="FF0000"/>
                </a:solidFill>
              </a:rPr>
              <a:t>Ou</a:t>
            </a:r>
            <a:r>
              <a:rPr lang="fr-FR" b="1" dirty="0"/>
              <a:t> et jamais </a:t>
            </a:r>
            <a:r>
              <a:rPr lang="fr-FR" b="1" dirty="0">
                <a:solidFill>
                  <a:srgbClr val="FF0000"/>
                </a:solidFill>
              </a:rPr>
              <a:t>et</a:t>
            </a:r>
            <a:endParaRPr lang="fr-FR" dirty="0">
              <a:solidFill>
                <a:srgbClr val="FF0000"/>
              </a:solidFill>
            </a:endParaRPr>
          </a:p>
        </p:txBody>
      </p:sp>
      <p:cxnSp>
        <p:nvCxnSpPr>
          <p:cNvPr id="9" name="Connecteur droit avec flèche 8"/>
          <p:cNvCxnSpPr/>
          <p:nvPr/>
        </p:nvCxnSpPr>
        <p:spPr>
          <a:xfrm flipV="1">
            <a:off x="6381752" y="1142984"/>
            <a:ext cx="50006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381752" y="1785926"/>
            <a:ext cx="571504"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524760" y="1142984"/>
            <a:ext cx="121444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7524760" y="1643050"/>
            <a:ext cx="1214446"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1881158" y="3618437"/>
            <a:ext cx="835821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fr-FR" dirty="0">
                <a:latin typeface="Times New Roman" pitchFamily="18" charset="0"/>
                <a:ea typeface="Calibri" pitchFamily="34" charset="0"/>
                <a:cs typeface="Times New Roman" pitchFamily="18" charset="0"/>
              </a:rPr>
              <a:t>Selon le type de virus, l’acide nucléique peut être linéaire ou circulaire. Chez certains (comme le virus de la grippe), l’acide nucléique est segmenté en plusieurs fragments.</a:t>
            </a:r>
          </a:p>
          <a:p>
            <a:pPr algn="justLow" fontAlgn="base">
              <a:lnSpc>
                <a:spcPct val="150000"/>
              </a:lnSpc>
              <a:spcBef>
                <a:spcPct val="0"/>
              </a:spcBef>
              <a:spcAft>
                <a:spcPct val="0"/>
              </a:spcAft>
            </a:pPr>
            <a:endParaRPr lang="fr-FR" dirty="0">
              <a:latin typeface="Times New Roman" pitchFamily="18" charset="0"/>
              <a:ea typeface="Calibri" pitchFamily="34" charset="0"/>
              <a:cs typeface="Times New Roman" pitchFamily="18" charset="0"/>
            </a:endParaRPr>
          </a:p>
          <a:p>
            <a:pPr algn="justLow" fontAlgn="base">
              <a:lnSpc>
                <a:spcPct val="150000"/>
              </a:lnSpc>
              <a:spcBef>
                <a:spcPct val="0"/>
              </a:spcBef>
              <a:spcAft>
                <a:spcPct val="0"/>
              </a:spcAft>
            </a:pPr>
            <a:r>
              <a:rPr lang="fr-FR" dirty="0">
                <a:latin typeface="Times New Roman" pitchFamily="18" charset="0"/>
                <a:ea typeface="Calibri" pitchFamily="34" charset="0"/>
                <a:cs typeface="Times New Roman" pitchFamily="18" charset="0"/>
              </a:rPr>
              <a:t> Le génome viral contient les gènes essentiels codant pour la synthèse des protéines enzymatiques qui entrent dans les différentes phases de son cycle de réplication, et pour le détournement du métabolisme de la cellule hôte ou profit du virus.</a:t>
            </a:r>
            <a:endParaRPr lang="fr-FR" dirty="0">
              <a:latin typeface="Times New Roman" pitchFamily="18" charset="0"/>
              <a:cs typeface="Times New Roman" pitchFamily="18" charset="0"/>
            </a:endParaRPr>
          </a:p>
        </p:txBody>
      </p:sp>
      <p:sp>
        <p:nvSpPr>
          <p:cNvPr id="14" name="Rectangle 3"/>
          <p:cNvSpPr>
            <a:spLocks noChangeArrowheads="1"/>
          </p:cNvSpPr>
          <p:nvPr/>
        </p:nvSpPr>
        <p:spPr bwMode="auto">
          <a:xfrm>
            <a:off x="5595934" y="71415"/>
            <a:ext cx="50720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sz="2400" b="1" dirty="0">
                <a:latin typeface="Times New Roman" pitchFamily="18" charset="0"/>
                <a:ea typeface="Calibri" pitchFamily="34" charset="0"/>
                <a:cs typeface="Times New Roman" pitchFamily="18" charset="0"/>
              </a:rPr>
              <a:t>Structure générale</a:t>
            </a:r>
            <a:endParaRPr lang="fr-FR" sz="3600" dirty="0">
              <a:latin typeface="Times New Roman" pitchFamily="18" charset="0"/>
              <a:cs typeface="Times New Roman" pitchFamily="18" charset="0"/>
            </a:endParaRPr>
          </a:p>
        </p:txBody>
      </p:sp>
    </p:spTree>
    <p:extLst>
      <p:ext uri="{BB962C8B-B14F-4D97-AF65-F5344CB8AC3E}">
        <p14:creationId xmlns:p14="http://schemas.microsoft.com/office/powerpoint/2010/main" val="33397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566842" y="-24"/>
            <a:ext cx="4386282" cy="3589963"/>
          </a:xfrm>
          <a:prstGeom prst="rect">
            <a:avLst/>
          </a:prstGeom>
          <a:noFill/>
          <a:ln w="9525">
            <a:noFill/>
            <a:miter lim="800000"/>
            <a:headEnd/>
            <a:tailEnd/>
          </a:ln>
          <a:effectLst/>
        </p:spPr>
      </p:pic>
      <p:sp>
        <p:nvSpPr>
          <p:cNvPr id="3" name="Rectangle 2"/>
          <p:cNvSpPr/>
          <p:nvPr/>
        </p:nvSpPr>
        <p:spPr>
          <a:xfrm>
            <a:off x="6596067" y="1880980"/>
            <a:ext cx="3929057" cy="4619854"/>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les </a:t>
            </a:r>
            <a:r>
              <a:rPr lang="fr-FR" b="1" dirty="0">
                <a:latin typeface="Times New Roman" pitchFamily="18" charset="0"/>
                <a:cs typeface="Times New Roman" pitchFamily="18" charset="0"/>
              </a:rPr>
              <a:t>capsomères : </a:t>
            </a:r>
            <a:r>
              <a:rPr lang="fr-FR" dirty="0">
                <a:latin typeface="Times New Roman" pitchFamily="18" charset="0"/>
                <a:cs typeface="Times New Roman" pitchFamily="18" charset="0"/>
              </a:rPr>
              <a:t>de sous-unités protéiques. Les protéines composant les capsomères sont d’un seul ou de plusieurs types codées par le génome viral. Les capsomères sont souvent visibles individuellement au microscope électronique. L’arrangement structural des capsomères détermine la morphologie de la capside, cet arrangement est caractéristique du type de virus. </a:t>
            </a:r>
          </a:p>
        </p:txBody>
      </p:sp>
      <p:sp>
        <p:nvSpPr>
          <p:cNvPr id="4" name="Rectangle 3"/>
          <p:cNvSpPr/>
          <p:nvPr/>
        </p:nvSpPr>
        <p:spPr>
          <a:xfrm>
            <a:off x="5381620" y="2000240"/>
            <a:ext cx="1219308" cy="369332"/>
          </a:xfrm>
          <a:prstGeom prst="rect">
            <a:avLst/>
          </a:prstGeom>
        </p:spPr>
        <p:txBody>
          <a:bodyPr wrap="none">
            <a:spAutoFit/>
          </a:bodyPr>
          <a:lstStyle/>
          <a:p>
            <a:r>
              <a:rPr lang="fr-FR" b="1" dirty="0"/>
              <a:t>La capside </a:t>
            </a:r>
            <a:endParaRPr lang="fr-FR" dirty="0"/>
          </a:p>
        </p:txBody>
      </p:sp>
      <p:sp>
        <p:nvSpPr>
          <p:cNvPr id="5" name="Rectangle 4"/>
          <p:cNvSpPr/>
          <p:nvPr/>
        </p:nvSpPr>
        <p:spPr>
          <a:xfrm>
            <a:off x="5024430" y="1416594"/>
            <a:ext cx="1740028" cy="369332"/>
          </a:xfrm>
          <a:prstGeom prst="rect">
            <a:avLst/>
          </a:prstGeom>
        </p:spPr>
        <p:txBody>
          <a:bodyPr wrap="none">
            <a:spAutoFit/>
          </a:bodyPr>
          <a:lstStyle/>
          <a:p>
            <a:r>
              <a:rPr lang="fr-FR" b="1" dirty="0"/>
              <a:t>Le génome viral</a:t>
            </a:r>
            <a:r>
              <a:rPr lang="fr-FR" dirty="0"/>
              <a:t> </a:t>
            </a:r>
          </a:p>
        </p:txBody>
      </p:sp>
      <p:cxnSp>
        <p:nvCxnSpPr>
          <p:cNvPr id="6" name="Connecteur droit avec flèche 5"/>
          <p:cNvCxnSpPr/>
          <p:nvPr/>
        </p:nvCxnSpPr>
        <p:spPr>
          <a:xfrm>
            <a:off x="6453190" y="2214554"/>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12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121285"/>
            <a:ext cx="10515600" cy="1325563"/>
          </a:xfrm>
          <a:solidFill>
            <a:schemeClr val="accent1">
              <a:lumMod val="60000"/>
              <a:lumOff val="40000"/>
            </a:schemeClr>
          </a:solidFill>
        </p:spPr>
        <p:txBody>
          <a:bodyPr/>
          <a:lstStyle/>
          <a:p>
            <a:pPr algn="ctr"/>
            <a:r>
              <a:rPr lang="fr-FR" dirty="0" smtClean="0"/>
              <a:t>Historique</a:t>
            </a:r>
            <a:endParaRPr lang="fr-FR" dirty="0"/>
          </a:p>
        </p:txBody>
      </p:sp>
      <p:sp>
        <p:nvSpPr>
          <p:cNvPr id="5" name="Espace réservé du contenu 4"/>
          <p:cNvSpPr>
            <a:spLocks noGrp="1"/>
          </p:cNvSpPr>
          <p:nvPr>
            <p:ph idx="1"/>
          </p:nvPr>
        </p:nvSpPr>
        <p:spPr>
          <a:xfrm>
            <a:off x="838200" y="1779904"/>
            <a:ext cx="11216640" cy="4773295"/>
          </a:xfrm>
        </p:spPr>
        <p:txBody>
          <a:bodyPr>
            <a:normAutofit/>
          </a:bodyPr>
          <a:lstStyle/>
          <a:p>
            <a:pPr>
              <a:lnSpc>
                <a:spcPct val="150000"/>
              </a:lnSpc>
            </a:pPr>
            <a:r>
              <a:rPr lang="fr-FR" sz="2400" b="1" dirty="0" smtClean="0">
                <a:solidFill>
                  <a:srgbClr val="FF0000"/>
                </a:solidFill>
              </a:rPr>
              <a:t>En </a:t>
            </a:r>
            <a:r>
              <a:rPr lang="fr-FR" sz="2400" b="1" dirty="0">
                <a:solidFill>
                  <a:srgbClr val="FF0000"/>
                </a:solidFill>
              </a:rPr>
              <a:t>1665 </a:t>
            </a:r>
            <a:r>
              <a:rPr lang="fr-FR" sz="2400" b="1" dirty="0" smtClean="0">
                <a:solidFill>
                  <a:srgbClr val="FF0000"/>
                </a:solidFill>
              </a:rPr>
              <a:t>le </a:t>
            </a:r>
            <a:r>
              <a:rPr lang="fr-FR" sz="2400" b="1" dirty="0">
                <a:solidFill>
                  <a:srgbClr val="FF0000"/>
                </a:solidFill>
              </a:rPr>
              <a:t>botaniste Robert Hooke </a:t>
            </a:r>
            <a:r>
              <a:rPr lang="fr-FR" sz="2400" dirty="0" smtClean="0"/>
              <a:t>découvrit </a:t>
            </a:r>
            <a:r>
              <a:rPr lang="fr-FR" sz="2400" dirty="0"/>
              <a:t>la </a:t>
            </a:r>
            <a:r>
              <a:rPr lang="fr-FR" sz="2400" b="1" dirty="0"/>
              <a:t>cellule</a:t>
            </a:r>
            <a:r>
              <a:rPr lang="fr-FR" sz="2400" dirty="0"/>
              <a:t> </a:t>
            </a:r>
            <a:r>
              <a:rPr lang="fr-FR" sz="2400" dirty="0">
                <a:solidFill>
                  <a:srgbClr val="FF0000"/>
                </a:solidFill>
              </a:rPr>
              <a:t>(du latin "</a:t>
            </a:r>
            <a:r>
              <a:rPr lang="fr-FR" sz="2400" i="1" dirty="0" err="1">
                <a:solidFill>
                  <a:srgbClr val="FF0000"/>
                </a:solidFill>
              </a:rPr>
              <a:t>cellula</a:t>
            </a:r>
            <a:r>
              <a:rPr lang="fr-FR" sz="2400" dirty="0">
                <a:solidFill>
                  <a:srgbClr val="FF0000"/>
                </a:solidFill>
              </a:rPr>
              <a:t>" = "petite chambre"). </a:t>
            </a:r>
            <a:r>
              <a:rPr lang="fr-FR" sz="2400" dirty="0"/>
              <a:t>Les structures alvéolaires observées dans de fines tranches de liège puis dans d'autres tissus végétaux étaient surtout les parois cellulaires cellulosiques des </a:t>
            </a:r>
            <a:r>
              <a:rPr lang="fr-FR" sz="2400" dirty="0" smtClean="0"/>
              <a:t>cellules végétales parfois mortes </a:t>
            </a:r>
            <a:r>
              <a:rPr lang="fr-FR" sz="2400" dirty="0" smtClean="0">
                <a:solidFill>
                  <a:srgbClr val="FF0000"/>
                </a:solidFill>
                <a:latin typeface="+mj-lt"/>
                <a:cs typeface="Calibri Light" panose="020F0302020204030204" pitchFamily="34" charset="0"/>
              </a:rPr>
              <a:t>(</a:t>
            </a:r>
            <a:r>
              <a:rPr lang="fr-FR" sz="2400" dirty="0">
                <a:solidFill>
                  <a:srgbClr val="FF0000"/>
                </a:solidFill>
                <a:latin typeface="+mj-lt"/>
                <a:cs typeface="Calibri Light" panose="020F0302020204030204" pitchFamily="34" charset="0"/>
              </a:rPr>
              <a:t>Inventeur du terme « cellule »). </a:t>
            </a:r>
            <a:endParaRPr lang="fr-FR" sz="2400" dirty="0" smtClean="0">
              <a:solidFill>
                <a:srgbClr val="FF0000"/>
              </a:solidFill>
              <a:latin typeface="+mj-lt"/>
              <a:cs typeface="Calibri Light" panose="020F0302020204030204" pitchFamily="34" charset="0"/>
            </a:endParaRPr>
          </a:p>
          <a:p>
            <a:pPr>
              <a:lnSpc>
                <a:spcPct val="150000"/>
              </a:lnSpc>
            </a:pPr>
            <a:r>
              <a:rPr lang="fr-FR" sz="2400" dirty="0"/>
              <a:t>1675 : </a:t>
            </a:r>
            <a:r>
              <a:rPr lang="fr-FR" sz="2400" dirty="0">
                <a:hlinkClick r:id="rId3" tooltip="Antoni van Leeuwenhoek"/>
              </a:rPr>
              <a:t>Antoni van Leeuwenhoek</a:t>
            </a:r>
            <a:r>
              <a:rPr lang="fr-FR" sz="2400" dirty="0"/>
              <a:t> (1632-1723), grâce à ses améliorations du microscope, </a:t>
            </a:r>
            <a:r>
              <a:rPr lang="fr-FR" sz="2400" b="1" dirty="0" smtClean="0">
                <a:solidFill>
                  <a:srgbClr val="FF0000"/>
                </a:solidFill>
              </a:rPr>
              <a:t>trois scientifiques </a:t>
            </a:r>
            <a:r>
              <a:rPr lang="fr-FR" sz="2400" dirty="0" smtClean="0"/>
              <a:t>vont découvrir et faire la </a:t>
            </a:r>
            <a:r>
              <a:rPr lang="fr-FR" sz="2400" dirty="0"/>
              <a:t>description détaillée </a:t>
            </a:r>
            <a:r>
              <a:rPr lang="fr-FR" sz="2400" dirty="0" smtClean="0"/>
              <a:t>des </a:t>
            </a:r>
            <a:r>
              <a:rPr lang="fr-FR" sz="2400" dirty="0"/>
              <a:t>cellules vivantes.</a:t>
            </a:r>
            <a:endParaRPr lang="fr-FR" sz="2400" dirty="0">
              <a:solidFill>
                <a:srgbClr val="FF0000"/>
              </a:solidFill>
              <a:latin typeface="+mj-lt"/>
              <a:cs typeface="Calibri Light" panose="020F0302020204030204" pitchFamily="34" charset="0"/>
            </a:endParaRPr>
          </a:p>
        </p:txBody>
      </p:sp>
    </p:spTree>
    <p:extLst>
      <p:ext uri="{BB962C8B-B14F-4D97-AF65-F5344CB8AC3E}">
        <p14:creationId xmlns:p14="http://schemas.microsoft.com/office/powerpoint/2010/main" val="124805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1566842" y="-24"/>
            <a:ext cx="4386282" cy="3589963"/>
          </a:xfrm>
          <a:prstGeom prst="rect">
            <a:avLst/>
          </a:prstGeom>
          <a:noFill/>
          <a:ln w="9525">
            <a:noFill/>
            <a:miter lim="800000"/>
            <a:headEnd/>
            <a:tailEnd/>
          </a:ln>
          <a:effectLst/>
        </p:spPr>
      </p:pic>
      <p:sp>
        <p:nvSpPr>
          <p:cNvPr id="3" name="Rectangle 2"/>
          <p:cNvSpPr/>
          <p:nvPr/>
        </p:nvSpPr>
        <p:spPr>
          <a:xfrm>
            <a:off x="5381620" y="2000240"/>
            <a:ext cx="1219308" cy="369332"/>
          </a:xfrm>
          <a:prstGeom prst="rect">
            <a:avLst/>
          </a:prstGeom>
        </p:spPr>
        <p:txBody>
          <a:bodyPr wrap="none">
            <a:spAutoFit/>
          </a:bodyPr>
          <a:lstStyle/>
          <a:p>
            <a:r>
              <a:rPr lang="fr-FR" b="1" dirty="0"/>
              <a:t>La capside </a:t>
            </a:r>
            <a:endParaRPr lang="fr-FR" dirty="0"/>
          </a:p>
        </p:txBody>
      </p:sp>
      <p:sp>
        <p:nvSpPr>
          <p:cNvPr id="4" name="Rectangle 3"/>
          <p:cNvSpPr/>
          <p:nvPr/>
        </p:nvSpPr>
        <p:spPr>
          <a:xfrm>
            <a:off x="5024430" y="1416594"/>
            <a:ext cx="1740028" cy="369332"/>
          </a:xfrm>
          <a:prstGeom prst="rect">
            <a:avLst/>
          </a:prstGeom>
        </p:spPr>
        <p:txBody>
          <a:bodyPr wrap="none">
            <a:spAutoFit/>
          </a:bodyPr>
          <a:lstStyle/>
          <a:p>
            <a:r>
              <a:rPr lang="fr-FR" b="1" dirty="0"/>
              <a:t>Le génome viral</a:t>
            </a:r>
            <a:r>
              <a:rPr lang="fr-FR" dirty="0"/>
              <a:t> </a:t>
            </a:r>
          </a:p>
        </p:txBody>
      </p:sp>
      <p:sp>
        <p:nvSpPr>
          <p:cNvPr id="5" name="Rectangle 4"/>
          <p:cNvSpPr/>
          <p:nvPr/>
        </p:nvSpPr>
        <p:spPr>
          <a:xfrm>
            <a:off x="5310183" y="2845355"/>
            <a:ext cx="4714908" cy="1200329"/>
          </a:xfrm>
          <a:prstGeom prst="rect">
            <a:avLst/>
          </a:prstGeom>
        </p:spPr>
        <p:txBody>
          <a:bodyPr wrap="square">
            <a:spAutoFit/>
          </a:bodyPr>
          <a:lstStyle/>
          <a:p>
            <a:pPr algn="just"/>
            <a:r>
              <a:rPr lang="fr-FR" b="1" dirty="0">
                <a:latin typeface="Times New Roman" pitchFamily="18" charset="0"/>
                <a:cs typeface="Times New Roman" pitchFamily="18" charset="0"/>
              </a:rPr>
              <a:t>Enveloppe : </a:t>
            </a:r>
            <a:r>
              <a:rPr lang="fr-FR" dirty="0">
                <a:latin typeface="Times New Roman" pitchFamily="18" charset="0"/>
                <a:cs typeface="Times New Roman" pitchFamily="18" charset="0"/>
              </a:rPr>
              <a:t>Chez certains virus la capside est recouverte d’une enveloppe membranaire  généralement constitué d’un mélange de lipides, de protéines et de glucides</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6" name="Rectangle 5"/>
          <p:cNvSpPr/>
          <p:nvPr/>
        </p:nvSpPr>
        <p:spPr>
          <a:xfrm>
            <a:off x="1952596" y="3929066"/>
            <a:ext cx="2428892" cy="1754326"/>
          </a:xfrm>
          <a:prstGeom prst="rect">
            <a:avLst/>
          </a:prstGeom>
        </p:spPr>
        <p:txBody>
          <a:bodyPr wrap="square">
            <a:spAutoFit/>
          </a:bodyPr>
          <a:lstStyle/>
          <a:p>
            <a:pPr algn="just"/>
            <a:r>
              <a:rPr lang="fr-FR" b="1" dirty="0"/>
              <a:t>Spicules: </a:t>
            </a:r>
            <a:r>
              <a:rPr lang="fr-FR" dirty="0"/>
              <a:t>complexes de protéines et de glucides (glycoprotéines) formant des projections gonflées à la surface de l’enveloppe</a:t>
            </a:r>
          </a:p>
        </p:txBody>
      </p:sp>
      <p:cxnSp>
        <p:nvCxnSpPr>
          <p:cNvPr id="8" name="Connecteur droit avec flèche 7"/>
          <p:cNvCxnSpPr/>
          <p:nvPr/>
        </p:nvCxnSpPr>
        <p:spPr>
          <a:xfrm rot="5400000" flipH="1" flipV="1">
            <a:off x="2095472" y="3500438"/>
            <a:ext cx="64294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flipH="1" flipV="1">
            <a:off x="3024166" y="3357562"/>
            <a:ext cx="428628"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209800" y="26035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fr-FR" smtClean="0">
                <a:solidFill>
                  <a:schemeClr val="accent1"/>
                </a:solidFill>
                <a:latin typeface="Comic Sans MS" pitchFamily="66" charset="0"/>
              </a:rPr>
              <a:t>Structure Schématique</a:t>
            </a:r>
            <a:endParaRPr lang="en-GB" altLang="fr-FR" dirty="0" smtClean="0">
              <a:solidFill>
                <a:schemeClr val="accent1"/>
              </a:solidFill>
              <a:latin typeface="Comic Sans MS" pitchFamily="66" charset="0"/>
            </a:endParaRPr>
          </a:p>
        </p:txBody>
      </p:sp>
      <p:grpSp>
        <p:nvGrpSpPr>
          <p:cNvPr id="5" name="Group 3"/>
          <p:cNvGrpSpPr>
            <a:grpSpLocks/>
          </p:cNvGrpSpPr>
          <p:nvPr/>
        </p:nvGrpSpPr>
        <p:grpSpPr bwMode="auto">
          <a:xfrm>
            <a:off x="2455864" y="1628775"/>
            <a:ext cx="6854825" cy="2311400"/>
            <a:chOff x="647" y="1862"/>
            <a:chExt cx="4590" cy="1973"/>
          </a:xfrm>
        </p:grpSpPr>
        <p:grpSp>
          <p:nvGrpSpPr>
            <p:cNvPr id="6" name="Group 4"/>
            <p:cNvGrpSpPr>
              <a:grpSpLocks/>
            </p:cNvGrpSpPr>
            <p:nvPr/>
          </p:nvGrpSpPr>
          <p:grpSpPr bwMode="auto">
            <a:xfrm>
              <a:off x="647" y="2221"/>
              <a:ext cx="1277" cy="1290"/>
              <a:chOff x="647" y="2221"/>
              <a:chExt cx="1277" cy="1290"/>
            </a:xfrm>
          </p:grpSpPr>
          <p:sp>
            <p:nvSpPr>
              <p:cNvPr id="17" name="Freeform 5"/>
              <p:cNvSpPr>
                <a:spLocks/>
              </p:cNvSpPr>
              <p:nvPr/>
            </p:nvSpPr>
            <p:spPr bwMode="auto">
              <a:xfrm>
                <a:off x="1028" y="2221"/>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57150">
                <a:solidFill>
                  <a:srgbClr val="FF0000"/>
                </a:solidFill>
                <a:round/>
                <a:headEnd type="none" w="sm" len="sm"/>
                <a:tailEnd type="none" w="sm" len="sm"/>
              </a:ln>
            </p:spPr>
            <p:txBody>
              <a:bodyPr wrap="none" anchor="ctr"/>
              <a:lstStyle/>
              <a:p>
                <a:endParaRPr lang="fr-FR">
                  <a:solidFill>
                    <a:schemeClr val="accent1"/>
                  </a:solidFill>
                </a:endParaRPr>
              </a:p>
            </p:txBody>
          </p:sp>
          <p:sp>
            <p:nvSpPr>
              <p:cNvPr id="18" name="Text Box 6"/>
              <p:cNvSpPr txBox="1">
                <a:spLocks noChangeArrowheads="1"/>
              </p:cNvSpPr>
              <p:nvPr/>
            </p:nvSpPr>
            <p:spPr bwMode="auto">
              <a:xfrm>
                <a:off x="647" y="2912"/>
                <a:ext cx="1277" cy="599"/>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1"/>
                    </a:solidFill>
                    <a:latin typeface="Arial" charset="0"/>
                  </a:rPr>
                  <a:t>Génome</a:t>
                </a:r>
              </a:p>
              <a:p>
                <a:pPr algn="ctr"/>
                <a:r>
                  <a:rPr lang="en-GB" altLang="fr-FR" sz="2000" b="1">
                    <a:solidFill>
                      <a:schemeClr val="accent1"/>
                    </a:solidFill>
                    <a:latin typeface="Arial" charset="0"/>
                  </a:rPr>
                  <a:t>(ADN ou ARN)</a:t>
                </a:r>
              </a:p>
            </p:txBody>
          </p:sp>
        </p:grpSp>
        <p:grpSp>
          <p:nvGrpSpPr>
            <p:cNvPr id="7" name="Group 7"/>
            <p:cNvGrpSpPr>
              <a:grpSpLocks/>
            </p:cNvGrpSpPr>
            <p:nvPr/>
          </p:nvGrpSpPr>
          <p:grpSpPr bwMode="auto">
            <a:xfrm>
              <a:off x="1872" y="1862"/>
              <a:ext cx="1362" cy="1859"/>
              <a:chOff x="1872" y="1862"/>
              <a:chExt cx="1362" cy="1859"/>
            </a:xfrm>
          </p:grpSpPr>
          <p:sp>
            <p:nvSpPr>
              <p:cNvPr id="14" name="Text Box 8"/>
              <p:cNvSpPr txBox="1">
                <a:spLocks noChangeArrowheads="1"/>
              </p:cNvSpPr>
              <p:nvPr/>
            </p:nvSpPr>
            <p:spPr bwMode="auto">
              <a:xfrm>
                <a:off x="2336" y="2862"/>
                <a:ext cx="898" cy="859"/>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1"/>
                    </a:solidFill>
                    <a:latin typeface="Arial" charset="0"/>
                  </a:rPr>
                  <a:t>Capside</a:t>
                </a:r>
              </a:p>
              <a:p>
                <a:pPr algn="ctr"/>
                <a:r>
                  <a:rPr lang="en-GB" altLang="fr-FR" sz="2000" b="1">
                    <a:solidFill>
                      <a:schemeClr val="accent1"/>
                    </a:solidFill>
                    <a:latin typeface="Arial" charset="0"/>
                  </a:rPr>
                  <a:t>protéique</a:t>
                </a:r>
              </a:p>
              <a:p>
                <a:pPr algn="ctr"/>
                <a:r>
                  <a:rPr lang="en-GB" altLang="fr-FR" sz="2000" b="1">
                    <a:solidFill>
                      <a:schemeClr val="accent1"/>
                    </a:solidFill>
                    <a:latin typeface="Arial" charset="0"/>
                  </a:rPr>
                  <a:t>(capsa)</a:t>
                </a:r>
              </a:p>
            </p:txBody>
          </p:sp>
          <p:sp>
            <p:nvSpPr>
              <p:cNvPr id="15" name="AutoShape 9"/>
              <p:cNvSpPr>
                <a:spLocks noChangeArrowheads="1"/>
              </p:cNvSpPr>
              <p:nvPr/>
            </p:nvSpPr>
            <p:spPr bwMode="auto">
              <a:xfrm>
                <a:off x="2400" y="1862"/>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solidFill>
                    <a:schemeClr val="accent1"/>
                  </a:solidFill>
                </a:endParaRPr>
              </a:p>
            </p:txBody>
          </p:sp>
          <p:sp>
            <p:nvSpPr>
              <p:cNvPr id="16" name="Text Box 10"/>
              <p:cNvSpPr txBox="1">
                <a:spLocks noChangeArrowheads="1"/>
              </p:cNvSpPr>
              <p:nvPr/>
            </p:nvSpPr>
            <p:spPr bwMode="auto">
              <a:xfrm>
                <a:off x="1872" y="2111"/>
                <a:ext cx="391" cy="781"/>
              </a:xfrm>
              <a:prstGeom prst="rect">
                <a:avLst/>
              </a:prstGeom>
              <a:noFill/>
              <a:ln w="12700">
                <a:noFill/>
                <a:miter lim="800000"/>
                <a:headEnd type="none" w="sm" len="sm"/>
                <a:tailEnd type="none" w="sm" len="sm"/>
              </a:ln>
            </p:spPr>
            <p:txBody>
              <a:bodyPr wrap="none">
                <a:spAutoFit/>
              </a:bodyPr>
              <a:lstStyle/>
              <a:p>
                <a:r>
                  <a:rPr lang="en-GB" altLang="fr-FR" sz="5400" b="1">
                    <a:solidFill>
                      <a:schemeClr val="accent1"/>
                    </a:solidFill>
                    <a:latin typeface="Arial" charset="0"/>
                  </a:rPr>
                  <a:t>+</a:t>
                </a:r>
              </a:p>
            </p:txBody>
          </p:sp>
        </p:grpSp>
        <p:grpSp>
          <p:nvGrpSpPr>
            <p:cNvPr id="8" name="Group 11"/>
            <p:cNvGrpSpPr>
              <a:grpSpLocks/>
            </p:cNvGrpSpPr>
            <p:nvPr/>
          </p:nvGrpSpPr>
          <p:grpSpPr bwMode="auto">
            <a:xfrm>
              <a:off x="3552" y="1872"/>
              <a:ext cx="1685" cy="1963"/>
              <a:chOff x="3552" y="1872"/>
              <a:chExt cx="1685" cy="1963"/>
            </a:xfrm>
          </p:grpSpPr>
          <p:sp>
            <p:nvSpPr>
              <p:cNvPr id="9" name="Text Box 12"/>
              <p:cNvSpPr txBox="1">
                <a:spLocks noChangeArrowheads="1"/>
              </p:cNvSpPr>
              <p:nvPr/>
            </p:nvSpPr>
            <p:spPr bwMode="auto">
              <a:xfrm>
                <a:off x="3912" y="2930"/>
                <a:ext cx="1325" cy="599"/>
              </a:xfrm>
              <a:prstGeom prst="rect">
                <a:avLst/>
              </a:prstGeom>
              <a:noFill/>
              <a:ln w="12700">
                <a:noFill/>
                <a:miter lim="800000"/>
                <a:headEnd type="none" w="sm" len="sm"/>
                <a:tailEnd type="none" w="sm" len="sm"/>
              </a:ln>
            </p:spPr>
            <p:txBody>
              <a:bodyPr wrap="none">
                <a:spAutoFit/>
              </a:bodyPr>
              <a:lstStyle/>
              <a:p>
                <a:pPr algn="ctr"/>
                <a:r>
                  <a:rPr lang="en-GB" altLang="fr-FR" sz="2000" b="1" dirty="0" err="1">
                    <a:solidFill>
                      <a:schemeClr val="accent1"/>
                    </a:solidFill>
                    <a:latin typeface="Arial" charset="0"/>
                  </a:rPr>
                  <a:t>Nucléocapside</a:t>
                </a:r>
                <a:endParaRPr lang="en-GB" altLang="fr-FR" sz="2000" b="1" dirty="0">
                  <a:solidFill>
                    <a:schemeClr val="accent1"/>
                  </a:solidFill>
                  <a:latin typeface="Arial" charset="0"/>
                </a:endParaRPr>
              </a:p>
              <a:p>
                <a:pPr algn="ctr"/>
                <a:r>
                  <a:rPr lang="en-GB" altLang="fr-FR" sz="2000" b="1" dirty="0">
                    <a:solidFill>
                      <a:schemeClr val="accent1"/>
                    </a:solidFill>
                    <a:latin typeface="Arial" charset="0"/>
                  </a:rPr>
                  <a:t>(core)</a:t>
                </a:r>
              </a:p>
            </p:txBody>
          </p:sp>
          <p:sp>
            <p:nvSpPr>
              <p:cNvPr id="10" name="Text Box 13"/>
              <p:cNvSpPr txBox="1">
                <a:spLocks noChangeArrowheads="1"/>
              </p:cNvSpPr>
              <p:nvPr/>
            </p:nvSpPr>
            <p:spPr bwMode="auto">
              <a:xfrm>
                <a:off x="3552" y="2161"/>
                <a:ext cx="394" cy="788"/>
              </a:xfrm>
              <a:prstGeom prst="rect">
                <a:avLst/>
              </a:prstGeom>
              <a:noFill/>
              <a:ln w="12700">
                <a:noFill/>
                <a:miter lim="800000"/>
                <a:headEnd type="none" w="sm" len="sm"/>
                <a:tailEnd type="none" w="sm" len="sm"/>
              </a:ln>
            </p:spPr>
            <p:txBody>
              <a:bodyPr wrap="none">
                <a:spAutoFit/>
              </a:bodyPr>
              <a:lstStyle/>
              <a:p>
                <a:r>
                  <a:rPr lang="en-GB" altLang="fr-FR" sz="5400" b="1">
                    <a:solidFill>
                      <a:schemeClr val="accent1"/>
                    </a:solidFill>
                    <a:latin typeface="Arial" charset="0"/>
                  </a:rPr>
                  <a:t>=</a:t>
                </a:r>
              </a:p>
            </p:txBody>
          </p:sp>
          <p:sp>
            <p:nvSpPr>
              <p:cNvPr id="11" name="Text Box 14"/>
              <p:cNvSpPr txBox="1">
                <a:spLocks noChangeArrowheads="1"/>
              </p:cNvSpPr>
              <p:nvPr/>
            </p:nvSpPr>
            <p:spPr bwMode="auto">
              <a:xfrm>
                <a:off x="4117" y="3496"/>
                <a:ext cx="898" cy="339"/>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1"/>
                    </a:solidFill>
                    <a:latin typeface="Arial" charset="0"/>
                  </a:rPr>
                  <a:t>Virus nus</a:t>
                </a:r>
              </a:p>
            </p:txBody>
          </p:sp>
          <p:sp>
            <p:nvSpPr>
              <p:cNvPr id="12" name="Freeform 15"/>
              <p:cNvSpPr>
                <a:spLocks/>
              </p:cNvSpPr>
              <p:nvPr/>
            </p:nvSpPr>
            <p:spPr bwMode="auto">
              <a:xfrm>
                <a:off x="4224" y="2112"/>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solidFill>
                    <a:schemeClr val="accent1"/>
                  </a:solidFill>
                </a:endParaRPr>
              </a:p>
            </p:txBody>
          </p:sp>
          <p:sp>
            <p:nvSpPr>
              <p:cNvPr id="13" name="AutoShape 16"/>
              <p:cNvSpPr>
                <a:spLocks noChangeArrowheads="1"/>
              </p:cNvSpPr>
              <p:nvPr/>
            </p:nvSpPr>
            <p:spPr bwMode="auto">
              <a:xfrm>
                <a:off x="4176" y="1872"/>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solidFill>
                    <a:schemeClr val="accent1"/>
                  </a:solidFill>
                </a:endParaRPr>
              </a:p>
            </p:txBody>
          </p:sp>
        </p:grpSp>
      </p:grpSp>
      <p:grpSp>
        <p:nvGrpSpPr>
          <p:cNvPr id="19" name="Group 17"/>
          <p:cNvGrpSpPr>
            <a:grpSpLocks/>
          </p:cNvGrpSpPr>
          <p:nvPr/>
        </p:nvGrpSpPr>
        <p:grpSpPr bwMode="auto">
          <a:xfrm>
            <a:off x="4303713" y="4217988"/>
            <a:ext cx="2633662" cy="2552700"/>
            <a:chOff x="1872" y="1592"/>
            <a:chExt cx="1920" cy="2196"/>
          </a:xfrm>
        </p:grpSpPr>
        <p:sp>
          <p:nvSpPr>
            <p:cNvPr id="20" name="Oval 18"/>
            <p:cNvSpPr>
              <a:spLocks noChangeArrowheads="1"/>
            </p:cNvSpPr>
            <p:nvPr/>
          </p:nvSpPr>
          <p:spPr bwMode="auto">
            <a:xfrm>
              <a:off x="2256" y="1592"/>
              <a:ext cx="1248" cy="1200"/>
            </a:xfrm>
            <a:prstGeom prst="ellipse">
              <a:avLst/>
            </a:prstGeom>
            <a:noFill/>
            <a:ln w="57150">
              <a:solidFill>
                <a:schemeClr val="folHlink"/>
              </a:solidFill>
              <a:round/>
              <a:headEnd type="none" w="sm" len="sm"/>
              <a:tailEnd type="none" w="sm" len="sm"/>
            </a:ln>
          </p:spPr>
          <p:txBody>
            <a:bodyPr wrap="none" anchor="ctr"/>
            <a:lstStyle/>
            <a:p>
              <a:endParaRPr lang="fr-FR">
                <a:solidFill>
                  <a:schemeClr val="accent1"/>
                </a:solidFill>
              </a:endParaRPr>
            </a:p>
          </p:txBody>
        </p:sp>
        <p:sp>
          <p:nvSpPr>
            <p:cNvPr id="21" name="Text Box 19"/>
            <p:cNvSpPr txBox="1">
              <a:spLocks noChangeArrowheads="1"/>
            </p:cNvSpPr>
            <p:nvPr/>
          </p:nvSpPr>
          <p:spPr bwMode="auto">
            <a:xfrm>
              <a:off x="1910" y="2922"/>
              <a:ext cx="1882" cy="866"/>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1"/>
                  </a:solidFill>
                  <a:latin typeface="Arial" charset="0"/>
                </a:rPr>
                <a:t>Enveloppe</a:t>
              </a:r>
            </a:p>
            <a:p>
              <a:pPr algn="ctr"/>
              <a:r>
                <a:rPr lang="en-GB" altLang="fr-FR" sz="2000" b="1">
                  <a:solidFill>
                    <a:schemeClr val="accent1"/>
                  </a:solidFill>
                  <a:latin typeface="Arial" charset="0"/>
                </a:rPr>
                <a:t>(péplos)</a:t>
              </a:r>
            </a:p>
            <a:p>
              <a:pPr algn="ctr"/>
              <a:r>
                <a:rPr lang="en-GB" altLang="fr-FR" sz="2000" b="1">
                  <a:solidFill>
                    <a:schemeClr val="accent1"/>
                  </a:solidFill>
                  <a:latin typeface="Arial" charset="0"/>
                </a:rPr>
                <a:t>(bicouche lipidique)</a:t>
              </a:r>
            </a:p>
          </p:txBody>
        </p:sp>
        <p:sp>
          <p:nvSpPr>
            <p:cNvPr id="22" name="Text Box 20"/>
            <p:cNvSpPr txBox="1">
              <a:spLocks noChangeArrowheads="1"/>
            </p:cNvSpPr>
            <p:nvPr/>
          </p:nvSpPr>
          <p:spPr bwMode="auto">
            <a:xfrm>
              <a:off x="1872" y="1920"/>
              <a:ext cx="426" cy="787"/>
            </a:xfrm>
            <a:prstGeom prst="rect">
              <a:avLst/>
            </a:prstGeom>
            <a:noFill/>
            <a:ln w="12700">
              <a:noFill/>
              <a:miter lim="800000"/>
              <a:headEnd type="none" w="sm" len="sm"/>
              <a:tailEnd type="none" w="sm" len="sm"/>
            </a:ln>
          </p:spPr>
          <p:txBody>
            <a:bodyPr wrap="none">
              <a:spAutoFit/>
            </a:bodyPr>
            <a:lstStyle/>
            <a:p>
              <a:r>
                <a:rPr lang="en-GB" altLang="fr-FR" sz="5400" b="1">
                  <a:solidFill>
                    <a:schemeClr val="accent1"/>
                  </a:solidFill>
                  <a:latin typeface="Arial" charset="0"/>
                </a:rPr>
                <a:t>+</a:t>
              </a:r>
            </a:p>
          </p:txBody>
        </p:sp>
      </p:grpSp>
      <p:grpSp>
        <p:nvGrpSpPr>
          <p:cNvPr id="23" name="Group 21"/>
          <p:cNvGrpSpPr>
            <a:grpSpLocks/>
          </p:cNvGrpSpPr>
          <p:nvPr/>
        </p:nvGrpSpPr>
        <p:grpSpPr bwMode="auto">
          <a:xfrm>
            <a:off x="6835776" y="4152900"/>
            <a:ext cx="2500313" cy="2319338"/>
            <a:chOff x="3552" y="1536"/>
            <a:chExt cx="1824" cy="1996"/>
          </a:xfrm>
        </p:grpSpPr>
        <p:sp>
          <p:nvSpPr>
            <p:cNvPr id="24" name="Text Box 22"/>
            <p:cNvSpPr txBox="1">
              <a:spLocks noChangeArrowheads="1"/>
            </p:cNvSpPr>
            <p:nvPr/>
          </p:nvSpPr>
          <p:spPr bwMode="auto">
            <a:xfrm>
              <a:off x="3552" y="1920"/>
              <a:ext cx="426" cy="787"/>
            </a:xfrm>
            <a:prstGeom prst="rect">
              <a:avLst/>
            </a:prstGeom>
            <a:noFill/>
            <a:ln w="12700">
              <a:noFill/>
              <a:miter lim="800000"/>
              <a:headEnd type="none" w="sm" len="sm"/>
              <a:tailEnd type="none" w="sm" len="sm"/>
            </a:ln>
          </p:spPr>
          <p:txBody>
            <a:bodyPr wrap="none">
              <a:spAutoFit/>
            </a:bodyPr>
            <a:lstStyle/>
            <a:p>
              <a:r>
                <a:rPr lang="en-GB" altLang="fr-FR" sz="5400" b="1">
                  <a:solidFill>
                    <a:schemeClr val="accent1"/>
                  </a:solidFill>
                  <a:latin typeface="Arial" charset="0"/>
                </a:rPr>
                <a:t>=</a:t>
              </a:r>
            </a:p>
          </p:txBody>
        </p:sp>
        <p:sp>
          <p:nvSpPr>
            <p:cNvPr id="25" name="Text Box 23"/>
            <p:cNvSpPr txBox="1">
              <a:spLocks noChangeArrowheads="1"/>
            </p:cNvSpPr>
            <p:nvPr/>
          </p:nvSpPr>
          <p:spPr bwMode="auto">
            <a:xfrm>
              <a:off x="4185" y="2928"/>
              <a:ext cx="1172" cy="604"/>
            </a:xfrm>
            <a:prstGeom prst="rect">
              <a:avLst/>
            </a:prstGeom>
            <a:noFill/>
            <a:ln w="12700">
              <a:noFill/>
              <a:miter lim="800000"/>
              <a:headEnd type="none" w="sm" len="sm"/>
              <a:tailEnd type="none" w="sm" len="sm"/>
            </a:ln>
          </p:spPr>
          <p:txBody>
            <a:bodyPr>
              <a:spAutoFit/>
            </a:bodyPr>
            <a:lstStyle/>
            <a:p>
              <a:pPr algn="ctr"/>
              <a:r>
                <a:rPr lang="en-GB" altLang="fr-FR" sz="2000" b="1">
                  <a:solidFill>
                    <a:schemeClr val="accent1"/>
                  </a:solidFill>
                  <a:latin typeface="Arial" charset="0"/>
                </a:rPr>
                <a:t>Virus</a:t>
              </a:r>
            </a:p>
            <a:p>
              <a:pPr algn="ctr"/>
              <a:r>
                <a:rPr lang="en-GB" altLang="fr-FR" sz="2000" b="1">
                  <a:solidFill>
                    <a:schemeClr val="accent1"/>
                  </a:solidFill>
                  <a:latin typeface="Arial" charset="0"/>
                </a:rPr>
                <a:t>enveloppés</a:t>
              </a:r>
            </a:p>
          </p:txBody>
        </p:sp>
        <p:sp>
          <p:nvSpPr>
            <p:cNvPr id="26" name="Oval 24"/>
            <p:cNvSpPr>
              <a:spLocks noChangeArrowheads="1"/>
            </p:cNvSpPr>
            <p:nvPr/>
          </p:nvSpPr>
          <p:spPr bwMode="auto">
            <a:xfrm>
              <a:off x="4128" y="1536"/>
              <a:ext cx="1248" cy="1200"/>
            </a:xfrm>
            <a:prstGeom prst="ellipse">
              <a:avLst/>
            </a:prstGeom>
            <a:noFill/>
            <a:ln w="57150">
              <a:solidFill>
                <a:schemeClr val="folHlink"/>
              </a:solidFill>
              <a:round/>
              <a:headEnd type="none" w="sm" len="sm"/>
              <a:tailEnd type="none" w="sm" len="sm"/>
            </a:ln>
          </p:spPr>
          <p:txBody>
            <a:bodyPr wrap="none" anchor="ctr"/>
            <a:lstStyle/>
            <a:p>
              <a:endParaRPr lang="fr-FR">
                <a:solidFill>
                  <a:schemeClr val="accent1"/>
                </a:solidFill>
              </a:endParaRPr>
            </a:p>
          </p:txBody>
        </p:sp>
        <p:sp>
          <p:nvSpPr>
            <p:cNvPr id="27" name="Freeform 25"/>
            <p:cNvSpPr>
              <a:spLocks/>
            </p:cNvSpPr>
            <p:nvPr/>
          </p:nvSpPr>
          <p:spPr bwMode="auto">
            <a:xfrm>
              <a:off x="4416" y="1968"/>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solidFill>
                  <a:schemeClr val="accent1"/>
                </a:solidFill>
              </a:endParaRPr>
            </a:p>
          </p:txBody>
        </p:sp>
        <p:sp>
          <p:nvSpPr>
            <p:cNvPr id="28" name="AutoShape 26"/>
            <p:cNvSpPr>
              <a:spLocks noChangeArrowheads="1"/>
            </p:cNvSpPr>
            <p:nvPr/>
          </p:nvSpPr>
          <p:spPr bwMode="auto">
            <a:xfrm>
              <a:off x="4368" y="1728"/>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solidFill>
                  <a:schemeClr val="accent1"/>
                </a:solidFill>
              </a:endParaRPr>
            </a:p>
          </p:txBody>
        </p:sp>
      </p:grpSp>
      <p:grpSp>
        <p:nvGrpSpPr>
          <p:cNvPr id="29" name="Group 27"/>
          <p:cNvGrpSpPr>
            <a:grpSpLocks/>
          </p:cNvGrpSpPr>
          <p:nvPr/>
        </p:nvGrpSpPr>
        <p:grpSpPr bwMode="auto">
          <a:xfrm>
            <a:off x="2744789" y="4432300"/>
            <a:ext cx="1978025" cy="1976438"/>
            <a:chOff x="734" y="1776"/>
            <a:chExt cx="1443" cy="1701"/>
          </a:xfrm>
        </p:grpSpPr>
        <p:sp>
          <p:nvSpPr>
            <p:cNvPr id="30" name="Text Box 28"/>
            <p:cNvSpPr txBox="1">
              <a:spLocks noChangeArrowheads="1"/>
            </p:cNvSpPr>
            <p:nvPr/>
          </p:nvSpPr>
          <p:spPr bwMode="auto">
            <a:xfrm>
              <a:off x="734" y="2873"/>
              <a:ext cx="1443" cy="604"/>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1"/>
                  </a:solidFill>
                  <a:latin typeface="Arial" charset="0"/>
                </a:rPr>
                <a:t>Nucléocapside</a:t>
              </a:r>
            </a:p>
            <a:p>
              <a:pPr algn="ctr"/>
              <a:r>
                <a:rPr lang="en-GB" altLang="fr-FR" sz="2000" b="1">
                  <a:solidFill>
                    <a:schemeClr val="accent1"/>
                  </a:solidFill>
                  <a:latin typeface="Arial" charset="0"/>
                </a:rPr>
                <a:t>(core)</a:t>
              </a:r>
            </a:p>
          </p:txBody>
        </p:sp>
        <p:sp>
          <p:nvSpPr>
            <p:cNvPr id="31" name="Freeform 29"/>
            <p:cNvSpPr>
              <a:spLocks/>
            </p:cNvSpPr>
            <p:nvPr/>
          </p:nvSpPr>
          <p:spPr bwMode="auto">
            <a:xfrm>
              <a:off x="1056" y="2016"/>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solidFill>
                  <a:schemeClr val="accent1"/>
                </a:solidFill>
              </a:endParaRPr>
            </a:p>
          </p:txBody>
        </p:sp>
        <p:sp>
          <p:nvSpPr>
            <p:cNvPr id="32" name="AutoShape 30"/>
            <p:cNvSpPr>
              <a:spLocks noChangeArrowheads="1"/>
            </p:cNvSpPr>
            <p:nvPr/>
          </p:nvSpPr>
          <p:spPr bwMode="auto">
            <a:xfrm>
              <a:off x="1008" y="1776"/>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solidFill>
                  <a:schemeClr val="accent1"/>
                </a:solidFill>
              </a:endParaRPr>
            </a:p>
          </p:txBody>
        </p:sp>
      </p:grpSp>
    </p:spTree>
    <p:extLst>
      <p:ext uri="{BB962C8B-B14F-4D97-AF65-F5344CB8AC3E}">
        <p14:creationId xmlns:p14="http://schemas.microsoft.com/office/powerpoint/2010/main" val="4231669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1781504" y="822270"/>
            <a:ext cx="8308428" cy="4995205"/>
          </a:xfrm>
          <a:prstGeom prst="rect">
            <a:avLst/>
          </a:prstGeom>
        </p:spPr>
      </p:pic>
    </p:spTree>
    <p:extLst>
      <p:ext uri="{BB962C8B-B14F-4D97-AF65-F5344CB8AC3E}">
        <p14:creationId xmlns:p14="http://schemas.microsoft.com/office/powerpoint/2010/main" val="542089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 xmlns:a16="http://schemas.microsoft.com/office/drawing/2014/main" id="{2C04A478-F3BC-4A46-8837-0DC0C7C72D72}"/>
              </a:ext>
            </a:extLst>
          </p:cNvPr>
          <p:cNvGrpSpPr/>
          <p:nvPr/>
        </p:nvGrpSpPr>
        <p:grpSpPr>
          <a:xfrm>
            <a:off x="930715" y="519103"/>
            <a:ext cx="9907614" cy="5553456"/>
            <a:chOff x="298704" y="652272"/>
            <a:chExt cx="8546592" cy="5553456"/>
          </a:xfrm>
        </p:grpSpPr>
        <p:pic>
          <p:nvPicPr>
            <p:cNvPr id="3" name="Picture 46"/>
            <p:cNvPicPr>
              <a:picLocks noChangeAspect="1"/>
            </p:cNvPicPr>
            <p:nvPr/>
          </p:nvPicPr>
          <p:blipFill>
            <a:blip r:embed="rId2">
              <a:extLst>
                <a:ext uri="{28A0092B-C50C-407E-A947-70E740481C1C}">
                  <a14:useLocalDpi xmlns:a14="http://schemas.microsoft.com/office/drawing/2010/main" val="0"/>
                </a:ext>
              </a:extLst>
            </a:blip>
            <a:srcRect b="2671"/>
            <a:stretch>
              <a:fillRect/>
            </a:stretch>
          </p:blipFill>
          <p:spPr>
            <a:xfrm>
              <a:off x="298704" y="652272"/>
              <a:ext cx="8546592" cy="5553456"/>
            </a:xfrm>
            <a:prstGeom prst="rect">
              <a:avLst/>
            </a:prstGeom>
          </p:spPr>
        </p:pic>
        <p:sp>
          <p:nvSpPr>
            <p:cNvPr id="4" name="TextBox 2"/>
            <p:cNvSpPr txBox="1">
              <a:spLocks noChangeArrowheads="1"/>
            </p:cNvSpPr>
            <p:nvPr/>
          </p:nvSpPr>
          <p:spPr bwMode="auto">
            <a:xfrm>
              <a:off x="334963" y="656716"/>
              <a:ext cx="1920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(a) </a:t>
              </a:r>
              <a:r>
                <a:rPr lang="en-US" sz="1200" b="1" dirty="0">
                  <a:solidFill>
                    <a:srgbClr val="000000"/>
                  </a:solidFill>
                  <a:effectLst>
                    <a:outerShdw blurRad="38100" dist="38100" dir="2700000" algn="tl">
                      <a:srgbClr val="000000">
                        <a:alpha val="43137"/>
                      </a:srgbClr>
                    </a:outerShdw>
                  </a:effectLst>
                  <a:latin typeface="Arial"/>
                </a:rPr>
                <a:t>Tobacco mosaic virus</a:t>
              </a:r>
            </a:p>
          </p:txBody>
        </p:sp>
        <p:sp>
          <p:nvSpPr>
            <p:cNvPr id="5" name="TextBox 3"/>
            <p:cNvSpPr txBox="1">
              <a:spLocks noChangeArrowheads="1"/>
            </p:cNvSpPr>
            <p:nvPr/>
          </p:nvSpPr>
          <p:spPr bwMode="auto">
            <a:xfrm>
              <a:off x="2514601" y="652748"/>
              <a:ext cx="1118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(b) </a:t>
              </a:r>
              <a:r>
                <a:rPr lang="en-US" sz="1200" b="1" dirty="0">
                  <a:solidFill>
                    <a:srgbClr val="000000"/>
                  </a:solidFill>
                  <a:effectLst>
                    <a:outerShdw blurRad="38100" dist="38100" dir="2700000" algn="tl">
                      <a:srgbClr val="000000">
                        <a:alpha val="43137"/>
                      </a:srgbClr>
                    </a:outerShdw>
                  </a:effectLst>
                  <a:latin typeface="Arial"/>
                </a:rPr>
                <a:t>Adenovirus</a:t>
              </a:r>
            </a:p>
          </p:txBody>
        </p:sp>
        <p:sp>
          <p:nvSpPr>
            <p:cNvPr id="6" name="TextBox 4"/>
            <p:cNvSpPr txBox="1">
              <a:spLocks noChangeArrowheads="1"/>
            </p:cNvSpPr>
            <p:nvPr/>
          </p:nvSpPr>
          <p:spPr bwMode="auto">
            <a:xfrm>
              <a:off x="4687094" y="655131"/>
              <a:ext cx="15629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(c) </a:t>
              </a:r>
              <a:r>
                <a:rPr lang="en-US" sz="1200" b="1" dirty="0">
                  <a:solidFill>
                    <a:srgbClr val="000000"/>
                  </a:solidFill>
                  <a:effectLst>
                    <a:outerShdw blurRad="38100" dist="38100" dir="2700000" algn="tl">
                      <a:srgbClr val="000000">
                        <a:alpha val="43137"/>
                      </a:srgbClr>
                    </a:outerShdw>
                  </a:effectLst>
                  <a:latin typeface="Arial"/>
                </a:rPr>
                <a:t>Bacteriophage T4</a:t>
              </a:r>
            </a:p>
          </p:txBody>
        </p:sp>
        <p:sp>
          <p:nvSpPr>
            <p:cNvPr id="7" name="TextBox 5"/>
            <p:cNvSpPr txBox="1">
              <a:spLocks noChangeArrowheads="1"/>
            </p:cNvSpPr>
            <p:nvPr/>
          </p:nvSpPr>
          <p:spPr bwMode="auto">
            <a:xfrm>
              <a:off x="6888957" y="654335"/>
              <a:ext cx="1359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(d)</a:t>
              </a:r>
              <a:r>
                <a:rPr lang="en-US" sz="1200" b="1" dirty="0">
                  <a:solidFill>
                    <a:srgbClr val="000000"/>
                  </a:solidFill>
                  <a:effectLst>
                    <a:outerShdw blurRad="38100" dist="38100" dir="2700000" algn="tl">
                      <a:srgbClr val="000000">
                        <a:alpha val="43137"/>
                      </a:srgbClr>
                    </a:outerShdw>
                  </a:effectLst>
                  <a:latin typeface="Arial"/>
                </a:rPr>
                <a:t> Smallpox virus</a:t>
              </a:r>
            </a:p>
          </p:txBody>
        </p:sp>
        <p:sp>
          <p:nvSpPr>
            <p:cNvPr id="8" name="TextBox 6"/>
            <p:cNvSpPr txBox="1">
              <a:spLocks noChangeArrowheads="1"/>
            </p:cNvSpPr>
            <p:nvPr/>
          </p:nvSpPr>
          <p:spPr bwMode="auto">
            <a:xfrm>
              <a:off x="1775619" y="3465005"/>
              <a:ext cx="3686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50 nm</a:t>
              </a:r>
            </a:p>
          </p:txBody>
        </p:sp>
        <p:sp>
          <p:nvSpPr>
            <p:cNvPr id="9" name="TextBox 7"/>
            <p:cNvSpPr txBox="1">
              <a:spLocks noChangeArrowheads="1"/>
            </p:cNvSpPr>
            <p:nvPr/>
          </p:nvSpPr>
          <p:spPr bwMode="auto">
            <a:xfrm>
              <a:off x="3918744" y="3465005"/>
              <a:ext cx="4392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FFFFFF"/>
                  </a:solidFill>
                  <a:effectLst>
                    <a:outerShdw blurRad="38100" dist="38100" dir="2700000" algn="tl">
                      <a:srgbClr val="000000">
                        <a:alpha val="43137"/>
                      </a:srgbClr>
                    </a:outerShdw>
                  </a:effectLst>
                  <a:latin typeface="Arial"/>
                </a:rPr>
                <a:t>100 nm</a:t>
              </a:r>
            </a:p>
          </p:txBody>
        </p:sp>
        <p:sp>
          <p:nvSpPr>
            <p:cNvPr id="10" name="TextBox 9"/>
            <p:cNvSpPr txBox="1">
              <a:spLocks noChangeArrowheads="1"/>
            </p:cNvSpPr>
            <p:nvPr/>
          </p:nvSpPr>
          <p:spPr bwMode="auto">
            <a:xfrm>
              <a:off x="8298657" y="3472943"/>
              <a:ext cx="4392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FFFFFF"/>
                  </a:solidFill>
                  <a:effectLst>
                    <a:outerShdw blurRad="38100" dist="38100" dir="2700000" algn="tl">
                      <a:srgbClr val="000000">
                        <a:alpha val="43137"/>
                      </a:srgbClr>
                    </a:outerShdw>
                  </a:effectLst>
                  <a:latin typeface="Arial"/>
                </a:rPr>
                <a:t>100 nm</a:t>
              </a:r>
            </a:p>
          </p:txBody>
        </p:sp>
        <p:sp>
          <p:nvSpPr>
            <p:cNvPr id="11" name="TextBox 10"/>
            <p:cNvSpPr txBox="1">
              <a:spLocks noChangeArrowheads="1"/>
            </p:cNvSpPr>
            <p:nvPr/>
          </p:nvSpPr>
          <p:spPr bwMode="auto">
            <a:xfrm>
              <a:off x="1473994" y="3933318"/>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2" name="TextBox 11"/>
            <p:cNvSpPr txBox="1">
              <a:spLocks noChangeArrowheads="1"/>
            </p:cNvSpPr>
            <p:nvPr/>
          </p:nvSpPr>
          <p:spPr bwMode="auto">
            <a:xfrm>
              <a:off x="1470819" y="4195255"/>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3" name="TextBox 12"/>
            <p:cNvSpPr txBox="1">
              <a:spLocks noChangeArrowheads="1"/>
            </p:cNvSpPr>
            <p:nvPr/>
          </p:nvSpPr>
          <p:spPr bwMode="auto">
            <a:xfrm>
              <a:off x="34567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4" name="TextBox 13"/>
            <p:cNvSpPr txBox="1">
              <a:spLocks noChangeArrowheads="1"/>
            </p:cNvSpPr>
            <p:nvPr/>
          </p:nvSpPr>
          <p:spPr bwMode="auto">
            <a:xfrm>
              <a:off x="3801269" y="4195255"/>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5" name="TextBox 14"/>
            <p:cNvSpPr txBox="1">
              <a:spLocks noChangeArrowheads="1"/>
            </p:cNvSpPr>
            <p:nvPr/>
          </p:nvSpPr>
          <p:spPr bwMode="auto">
            <a:xfrm>
              <a:off x="59713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6" name="TextBox 15"/>
            <p:cNvSpPr txBox="1">
              <a:spLocks noChangeArrowheads="1"/>
            </p:cNvSpPr>
            <p:nvPr/>
          </p:nvSpPr>
          <p:spPr bwMode="auto">
            <a:xfrm>
              <a:off x="76096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Genome</a:t>
              </a:r>
            </a:p>
          </p:txBody>
        </p:sp>
        <p:sp>
          <p:nvSpPr>
            <p:cNvPr id="17" name="TextBox 16"/>
            <p:cNvSpPr txBox="1">
              <a:spLocks noChangeArrowheads="1"/>
            </p:cNvSpPr>
            <p:nvPr/>
          </p:nvSpPr>
          <p:spPr bwMode="auto">
            <a:xfrm>
              <a:off x="7814469" y="4196843"/>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8" name="TextBox 17"/>
            <p:cNvSpPr txBox="1">
              <a:spLocks noChangeArrowheads="1"/>
            </p:cNvSpPr>
            <p:nvPr/>
          </p:nvSpPr>
          <p:spPr bwMode="auto">
            <a:xfrm>
              <a:off x="4591844" y="5003293"/>
              <a:ext cx="440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a:t>
              </a:r>
            </a:p>
            <a:p>
              <a:pPr eaLnBrk="0" hangingPunct="0"/>
              <a:r>
                <a:rPr lang="en-US" sz="1000" b="1" dirty="0">
                  <a:solidFill>
                    <a:srgbClr val="000000"/>
                  </a:solidFill>
                  <a:effectLst>
                    <a:outerShdw blurRad="38100" dist="38100" dir="2700000" algn="tl">
                      <a:srgbClr val="000000">
                        <a:alpha val="43137"/>
                      </a:srgbClr>
                    </a:outerShdw>
                  </a:effectLst>
                  <a:latin typeface="Arial"/>
                </a:rPr>
                <a:t>capsid</a:t>
              </a:r>
            </a:p>
          </p:txBody>
        </p:sp>
        <p:sp>
          <p:nvSpPr>
            <p:cNvPr id="19" name="TextBox 19"/>
            <p:cNvSpPr txBox="1">
              <a:spLocks noChangeArrowheads="1"/>
            </p:cNvSpPr>
            <p:nvPr/>
          </p:nvSpPr>
          <p:spPr bwMode="auto">
            <a:xfrm>
              <a:off x="7320757" y="6016118"/>
              <a:ext cx="14555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Membranous envelopes</a:t>
              </a:r>
            </a:p>
          </p:txBody>
        </p:sp>
        <p:sp>
          <p:nvSpPr>
            <p:cNvPr id="20" name="Freeform 1"/>
            <p:cNvSpPr/>
            <p:nvPr/>
          </p:nvSpPr>
          <p:spPr>
            <a:xfrm>
              <a:off x="1743075" y="3648075"/>
              <a:ext cx="423863" cy="0"/>
            </a:xfrm>
            <a:custGeom>
              <a:avLst/>
              <a:gdLst>
                <a:gd name="connsiteX0" fmla="*/ 0 w 423863"/>
                <a:gd name="connsiteY0" fmla="*/ 0 h 0"/>
                <a:gd name="connsiteX1" fmla="*/ 423863 w 423863"/>
                <a:gd name="connsiteY1" fmla="*/ 0 h 0"/>
              </a:gdLst>
              <a:ahLst/>
              <a:cxnLst>
                <a:cxn ang="0">
                  <a:pos x="connsiteX0" y="connsiteY0"/>
                </a:cxn>
                <a:cxn ang="0">
                  <a:pos x="connsiteX1" y="connsiteY1"/>
                </a:cxn>
              </a:cxnLst>
              <a:rect l="l" t="t" r="r" b="b"/>
              <a:pathLst>
                <a:path w="423863">
                  <a:moveTo>
                    <a:pt x="0" y="0"/>
                  </a:moveTo>
                  <a:lnTo>
                    <a:pt x="423863" y="0"/>
                  </a:lnTo>
                </a:path>
              </a:pathLst>
            </a:custGeom>
            <a:noFill/>
            <a:ln w="508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1" name="Freeform 2"/>
            <p:cNvSpPr/>
            <p:nvPr/>
          </p:nvSpPr>
          <p:spPr>
            <a:xfrm>
              <a:off x="3933825" y="3648076"/>
              <a:ext cx="402431" cy="0"/>
            </a:xfrm>
            <a:custGeom>
              <a:avLst/>
              <a:gdLst>
                <a:gd name="connsiteX0" fmla="*/ 0 w 402431"/>
                <a:gd name="connsiteY0" fmla="*/ 0 h 0"/>
                <a:gd name="connsiteX1" fmla="*/ 402431 w 402431"/>
                <a:gd name="connsiteY1" fmla="*/ 0 h 0"/>
              </a:gdLst>
              <a:ahLst/>
              <a:cxnLst>
                <a:cxn ang="0">
                  <a:pos x="connsiteX0" y="connsiteY0"/>
                </a:cxn>
                <a:cxn ang="0">
                  <a:pos x="connsiteX1" y="connsiteY1"/>
                </a:cxn>
              </a:cxnLst>
              <a:rect l="l" t="t" r="r" b="b"/>
              <a:pathLst>
                <a:path w="402431">
                  <a:moveTo>
                    <a:pt x="0" y="0"/>
                  </a:moveTo>
                  <a:lnTo>
                    <a:pt x="402431" y="0"/>
                  </a:lnTo>
                </a:path>
              </a:pathLst>
            </a:custGeom>
            <a:noFill/>
            <a:ln w="508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2" name="Freeform 23"/>
            <p:cNvSpPr/>
            <p:nvPr/>
          </p:nvSpPr>
          <p:spPr>
            <a:xfrm>
              <a:off x="6110288" y="3650456"/>
              <a:ext cx="409575" cy="0"/>
            </a:xfrm>
            <a:custGeom>
              <a:avLst/>
              <a:gdLst>
                <a:gd name="connsiteX0" fmla="*/ 0 w 409575"/>
                <a:gd name="connsiteY0" fmla="*/ 0 h 0"/>
                <a:gd name="connsiteX1" fmla="*/ 409575 w 409575"/>
                <a:gd name="connsiteY1" fmla="*/ 0 h 0"/>
              </a:gdLst>
              <a:ahLst/>
              <a:cxnLst>
                <a:cxn ang="0">
                  <a:pos x="connsiteX0" y="connsiteY0"/>
                </a:cxn>
                <a:cxn ang="0">
                  <a:pos x="connsiteX1" y="connsiteY1"/>
                </a:cxn>
              </a:cxnLst>
              <a:rect l="l" t="t" r="r" b="b"/>
              <a:pathLst>
                <a:path w="409575">
                  <a:moveTo>
                    <a:pt x="0" y="0"/>
                  </a:moveTo>
                  <a:lnTo>
                    <a:pt x="409575" y="0"/>
                  </a:lnTo>
                </a:path>
              </a:pathLst>
            </a:custGeom>
            <a:noFill/>
            <a:ln w="508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3" name="Freeform 24"/>
            <p:cNvSpPr/>
            <p:nvPr/>
          </p:nvSpPr>
          <p:spPr>
            <a:xfrm>
              <a:off x="8343900" y="3657600"/>
              <a:ext cx="339725" cy="0"/>
            </a:xfrm>
            <a:custGeom>
              <a:avLst/>
              <a:gdLst>
                <a:gd name="connsiteX0" fmla="*/ 0 w 339725"/>
                <a:gd name="connsiteY0" fmla="*/ 0 h 0"/>
                <a:gd name="connsiteX1" fmla="*/ 339725 w 339725"/>
                <a:gd name="connsiteY1" fmla="*/ 0 h 0"/>
              </a:gdLst>
              <a:ahLst/>
              <a:cxnLst>
                <a:cxn ang="0">
                  <a:pos x="connsiteX0" y="connsiteY0"/>
                </a:cxn>
                <a:cxn ang="0">
                  <a:pos x="connsiteX1" y="connsiteY1"/>
                </a:cxn>
              </a:cxnLst>
              <a:rect l="l" t="t" r="r" b="b"/>
              <a:pathLst>
                <a:path w="339725">
                  <a:moveTo>
                    <a:pt x="0" y="0"/>
                  </a:moveTo>
                  <a:lnTo>
                    <a:pt x="339725" y="0"/>
                  </a:lnTo>
                </a:path>
              </a:pathLst>
            </a:custGeom>
            <a:noFill/>
            <a:ln w="508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4" name="Freeform 26"/>
            <p:cNvSpPr/>
            <p:nvPr/>
          </p:nvSpPr>
          <p:spPr>
            <a:xfrm>
              <a:off x="5768975" y="4117975"/>
              <a:ext cx="219075" cy="336550"/>
            </a:xfrm>
            <a:custGeom>
              <a:avLst/>
              <a:gdLst>
                <a:gd name="connsiteX0" fmla="*/ 0 w 219075"/>
                <a:gd name="connsiteY0" fmla="*/ 336550 h 336550"/>
                <a:gd name="connsiteX1" fmla="*/ 219075 w 219075"/>
                <a:gd name="connsiteY1" fmla="*/ 0 h 336550"/>
              </a:gdLst>
              <a:ahLst/>
              <a:cxnLst>
                <a:cxn ang="0">
                  <a:pos x="connsiteX0" y="connsiteY0"/>
                </a:cxn>
                <a:cxn ang="0">
                  <a:pos x="connsiteX1" y="connsiteY1"/>
                </a:cxn>
              </a:cxnLst>
              <a:rect l="l" t="t" r="r" b="b"/>
              <a:pathLst>
                <a:path w="219075" h="336550">
                  <a:moveTo>
                    <a:pt x="0" y="336550"/>
                  </a:moveTo>
                  <a:lnTo>
                    <a:pt x="21907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5" name="Freeform 27"/>
            <p:cNvSpPr/>
            <p:nvPr/>
          </p:nvSpPr>
          <p:spPr>
            <a:xfrm>
              <a:off x="7454900" y="4108450"/>
              <a:ext cx="301625" cy="990600"/>
            </a:xfrm>
            <a:custGeom>
              <a:avLst/>
              <a:gdLst>
                <a:gd name="connsiteX0" fmla="*/ 0 w 301625"/>
                <a:gd name="connsiteY0" fmla="*/ 990600 h 990600"/>
                <a:gd name="connsiteX1" fmla="*/ 301625 w 301625"/>
                <a:gd name="connsiteY1" fmla="*/ 0 h 990600"/>
              </a:gdLst>
              <a:ahLst/>
              <a:cxnLst>
                <a:cxn ang="0">
                  <a:pos x="connsiteX0" y="connsiteY0"/>
                </a:cxn>
                <a:cxn ang="0">
                  <a:pos x="connsiteX1" y="connsiteY1"/>
                </a:cxn>
              </a:cxnLst>
              <a:rect l="l" t="t" r="r" b="b"/>
              <a:pathLst>
                <a:path w="301625" h="990600">
                  <a:moveTo>
                    <a:pt x="0" y="990600"/>
                  </a:moveTo>
                  <a:lnTo>
                    <a:pt x="30162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6" name="Freeform 28"/>
            <p:cNvSpPr/>
            <p:nvPr/>
          </p:nvSpPr>
          <p:spPr>
            <a:xfrm>
              <a:off x="7651750" y="4371975"/>
              <a:ext cx="206375" cy="701675"/>
            </a:xfrm>
            <a:custGeom>
              <a:avLst/>
              <a:gdLst>
                <a:gd name="connsiteX0" fmla="*/ 0 w 206375"/>
                <a:gd name="connsiteY0" fmla="*/ 701675 h 701675"/>
                <a:gd name="connsiteX1" fmla="*/ 206375 w 206375"/>
                <a:gd name="connsiteY1" fmla="*/ 0 h 701675"/>
              </a:gdLst>
              <a:ahLst/>
              <a:cxnLst>
                <a:cxn ang="0">
                  <a:pos x="connsiteX0" y="connsiteY0"/>
                </a:cxn>
                <a:cxn ang="0">
                  <a:pos x="connsiteX1" y="connsiteY1"/>
                </a:cxn>
              </a:cxnLst>
              <a:rect l="l" t="t" r="r" b="b"/>
              <a:pathLst>
                <a:path w="206375" h="701675">
                  <a:moveTo>
                    <a:pt x="0" y="701675"/>
                  </a:moveTo>
                  <a:lnTo>
                    <a:pt x="20637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nvGrpSpPr>
            <p:cNvPr id="27" name="Group 31"/>
            <p:cNvGrpSpPr/>
            <p:nvPr/>
          </p:nvGrpSpPr>
          <p:grpSpPr>
            <a:xfrm>
              <a:off x="7300913" y="5548313"/>
              <a:ext cx="438150" cy="435768"/>
              <a:chOff x="7300913" y="5548313"/>
              <a:chExt cx="438150" cy="435768"/>
            </a:xfrm>
          </p:grpSpPr>
          <p:sp>
            <p:nvSpPr>
              <p:cNvPr id="43" name="Freeform 29"/>
              <p:cNvSpPr/>
              <p:nvPr/>
            </p:nvSpPr>
            <p:spPr>
              <a:xfrm>
                <a:off x="7300913" y="5548313"/>
                <a:ext cx="438150" cy="435768"/>
              </a:xfrm>
              <a:custGeom>
                <a:avLst/>
                <a:gdLst>
                  <a:gd name="connsiteX0" fmla="*/ 0 w 438150"/>
                  <a:gd name="connsiteY0" fmla="*/ 214312 h 435768"/>
                  <a:gd name="connsiteX1" fmla="*/ 223837 w 438150"/>
                  <a:gd name="connsiteY1" fmla="*/ 435768 h 435768"/>
                  <a:gd name="connsiteX2" fmla="*/ 438150 w 438150"/>
                  <a:gd name="connsiteY2" fmla="*/ 0 h 435768"/>
                </a:gdLst>
                <a:ahLst/>
                <a:cxnLst>
                  <a:cxn ang="0">
                    <a:pos x="connsiteX0" y="connsiteY0"/>
                  </a:cxn>
                  <a:cxn ang="0">
                    <a:pos x="connsiteX1" y="connsiteY1"/>
                  </a:cxn>
                  <a:cxn ang="0">
                    <a:pos x="connsiteX2" y="connsiteY2"/>
                  </a:cxn>
                </a:cxnLst>
                <a:rect l="l" t="t" r="r" b="b"/>
                <a:pathLst>
                  <a:path w="438150" h="435768">
                    <a:moveTo>
                      <a:pt x="0" y="214312"/>
                    </a:moveTo>
                    <a:lnTo>
                      <a:pt x="223837" y="435768"/>
                    </a:lnTo>
                    <a:lnTo>
                      <a:pt x="438150"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4" name="Freeform 30"/>
              <p:cNvSpPr/>
              <p:nvPr/>
            </p:nvSpPr>
            <p:spPr>
              <a:xfrm>
                <a:off x="7524750" y="5626894"/>
                <a:ext cx="57150" cy="352425"/>
              </a:xfrm>
              <a:custGeom>
                <a:avLst/>
                <a:gdLst>
                  <a:gd name="connsiteX0" fmla="*/ 57150 w 57150"/>
                  <a:gd name="connsiteY0" fmla="*/ 0 h 352425"/>
                  <a:gd name="connsiteX1" fmla="*/ 0 w 57150"/>
                  <a:gd name="connsiteY1" fmla="*/ 352425 h 352425"/>
                </a:gdLst>
                <a:ahLst/>
                <a:cxnLst>
                  <a:cxn ang="0">
                    <a:pos x="connsiteX0" y="connsiteY0"/>
                  </a:cxn>
                  <a:cxn ang="0">
                    <a:pos x="connsiteX1" y="connsiteY1"/>
                  </a:cxn>
                </a:cxnLst>
                <a:rect l="l" t="t" r="r" b="b"/>
                <a:pathLst>
                  <a:path w="57150" h="352425">
                    <a:moveTo>
                      <a:pt x="57150" y="0"/>
                    </a:moveTo>
                    <a:lnTo>
                      <a:pt x="0" y="352425"/>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sp>
          <p:nvSpPr>
            <p:cNvPr id="28" name="Left Brace 32"/>
            <p:cNvSpPr/>
            <p:nvPr/>
          </p:nvSpPr>
          <p:spPr bwMode="auto">
            <a:xfrm>
              <a:off x="5031573" y="4052517"/>
              <a:ext cx="95250" cy="2068883"/>
            </a:xfrm>
            <a:prstGeom prst="leftBrace">
              <a:avLst>
                <a:gd name="adj1" fmla="val 25833"/>
                <a:gd name="adj2" fmla="val 511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9" name="Freeform 33"/>
            <p:cNvSpPr/>
            <p:nvPr/>
          </p:nvSpPr>
          <p:spPr>
            <a:xfrm>
              <a:off x="3595688" y="4281488"/>
              <a:ext cx="161925" cy="438150"/>
            </a:xfrm>
            <a:custGeom>
              <a:avLst/>
              <a:gdLst>
                <a:gd name="connsiteX0" fmla="*/ 0 w 161925"/>
                <a:gd name="connsiteY0" fmla="*/ 438150 h 438150"/>
                <a:gd name="connsiteX1" fmla="*/ 161925 w 161925"/>
                <a:gd name="connsiteY1" fmla="*/ 0 h 438150"/>
              </a:gdLst>
              <a:ahLst/>
              <a:cxnLst>
                <a:cxn ang="0">
                  <a:pos x="connsiteX0" y="connsiteY0"/>
                </a:cxn>
                <a:cxn ang="0">
                  <a:pos x="connsiteX1" y="connsiteY1"/>
                </a:cxn>
              </a:cxnLst>
              <a:rect l="l" t="t" r="r" b="b"/>
              <a:pathLst>
                <a:path w="161925" h="438150">
                  <a:moveTo>
                    <a:pt x="0" y="438150"/>
                  </a:moveTo>
                  <a:lnTo>
                    <a:pt x="16192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0" name="Freeform 34"/>
            <p:cNvSpPr/>
            <p:nvPr/>
          </p:nvSpPr>
          <p:spPr>
            <a:xfrm>
              <a:off x="3276600" y="4110038"/>
              <a:ext cx="209550" cy="550068"/>
            </a:xfrm>
            <a:custGeom>
              <a:avLst/>
              <a:gdLst>
                <a:gd name="connsiteX0" fmla="*/ 0 w 209550"/>
                <a:gd name="connsiteY0" fmla="*/ 550068 h 550068"/>
                <a:gd name="connsiteX1" fmla="*/ 209550 w 209550"/>
                <a:gd name="connsiteY1" fmla="*/ 0 h 550068"/>
              </a:gdLst>
              <a:ahLst/>
              <a:cxnLst>
                <a:cxn ang="0">
                  <a:pos x="connsiteX0" y="connsiteY0"/>
                </a:cxn>
                <a:cxn ang="0">
                  <a:pos x="connsiteX1" y="connsiteY1"/>
                </a:cxn>
              </a:cxnLst>
              <a:rect l="l" t="t" r="r" b="b"/>
              <a:pathLst>
                <a:path w="209550" h="550068">
                  <a:moveTo>
                    <a:pt x="0" y="550068"/>
                  </a:moveTo>
                  <a:lnTo>
                    <a:pt x="209550"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1" name="Freeform 35"/>
            <p:cNvSpPr/>
            <p:nvPr/>
          </p:nvSpPr>
          <p:spPr>
            <a:xfrm>
              <a:off x="1281113" y="4288631"/>
              <a:ext cx="135731" cy="257175"/>
            </a:xfrm>
            <a:custGeom>
              <a:avLst/>
              <a:gdLst>
                <a:gd name="connsiteX0" fmla="*/ 0 w 135731"/>
                <a:gd name="connsiteY0" fmla="*/ 257175 h 257175"/>
                <a:gd name="connsiteX1" fmla="*/ 135731 w 135731"/>
                <a:gd name="connsiteY1" fmla="*/ 0 h 257175"/>
              </a:gdLst>
              <a:ahLst/>
              <a:cxnLst>
                <a:cxn ang="0">
                  <a:pos x="connsiteX0" y="connsiteY0"/>
                </a:cxn>
                <a:cxn ang="0">
                  <a:pos x="connsiteX1" y="connsiteY1"/>
                </a:cxn>
              </a:cxnLst>
              <a:rect l="l" t="t" r="r" b="b"/>
              <a:pathLst>
                <a:path w="135731" h="257175">
                  <a:moveTo>
                    <a:pt x="0" y="257175"/>
                  </a:moveTo>
                  <a:lnTo>
                    <a:pt x="135731"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2" name="Freeform 36"/>
            <p:cNvSpPr/>
            <p:nvPr/>
          </p:nvSpPr>
          <p:spPr>
            <a:xfrm>
              <a:off x="1150144" y="4017169"/>
              <a:ext cx="261937" cy="47625"/>
            </a:xfrm>
            <a:custGeom>
              <a:avLst/>
              <a:gdLst>
                <a:gd name="connsiteX0" fmla="*/ 0 w 261937"/>
                <a:gd name="connsiteY0" fmla="*/ 47625 h 47625"/>
                <a:gd name="connsiteX1" fmla="*/ 140494 w 261937"/>
                <a:gd name="connsiteY1" fmla="*/ 0 h 47625"/>
                <a:gd name="connsiteX2" fmla="*/ 261937 w 261937"/>
                <a:gd name="connsiteY2" fmla="*/ 0 h 47625"/>
              </a:gdLst>
              <a:ahLst/>
              <a:cxnLst>
                <a:cxn ang="0">
                  <a:pos x="connsiteX0" y="connsiteY0"/>
                </a:cxn>
                <a:cxn ang="0">
                  <a:pos x="connsiteX1" y="connsiteY1"/>
                </a:cxn>
                <a:cxn ang="0">
                  <a:pos x="connsiteX2" y="connsiteY2"/>
                </a:cxn>
              </a:cxnLst>
              <a:rect l="l" t="t" r="r" b="b"/>
              <a:pathLst>
                <a:path w="261937" h="47625">
                  <a:moveTo>
                    <a:pt x="0" y="47625"/>
                  </a:moveTo>
                  <a:lnTo>
                    <a:pt x="140494" y="0"/>
                  </a:lnTo>
                  <a:lnTo>
                    <a:pt x="261937"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3" name="Freeform 37"/>
            <p:cNvSpPr/>
            <p:nvPr/>
          </p:nvSpPr>
          <p:spPr>
            <a:xfrm>
              <a:off x="5766610" y="4122753"/>
              <a:ext cx="219075" cy="336550"/>
            </a:xfrm>
            <a:custGeom>
              <a:avLst/>
              <a:gdLst>
                <a:gd name="connsiteX0" fmla="*/ 0 w 219075"/>
                <a:gd name="connsiteY0" fmla="*/ 336550 h 336550"/>
                <a:gd name="connsiteX1" fmla="*/ 219075 w 219075"/>
                <a:gd name="connsiteY1" fmla="*/ 0 h 336550"/>
              </a:gdLst>
              <a:ahLst/>
              <a:cxnLst>
                <a:cxn ang="0">
                  <a:pos x="connsiteX0" y="connsiteY0"/>
                </a:cxn>
                <a:cxn ang="0">
                  <a:pos x="connsiteX1" y="connsiteY1"/>
                </a:cxn>
              </a:cxnLst>
              <a:rect l="l" t="t" r="r" b="b"/>
              <a:pathLst>
                <a:path w="219075" h="336550">
                  <a:moveTo>
                    <a:pt x="0" y="336550"/>
                  </a:moveTo>
                  <a:lnTo>
                    <a:pt x="21907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4" name="Freeform 38"/>
            <p:cNvSpPr/>
            <p:nvPr/>
          </p:nvSpPr>
          <p:spPr>
            <a:xfrm>
              <a:off x="7452535" y="4113228"/>
              <a:ext cx="301625" cy="990600"/>
            </a:xfrm>
            <a:custGeom>
              <a:avLst/>
              <a:gdLst>
                <a:gd name="connsiteX0" fmla="*/ 0 w 301625"/>
                <a:gd name="connsiteY0" fmla="*/ 990600 h 990600"/>
                <a:gd name="connsiteX1" fmla="*/ 301625 w 301625"/>
                <a:gd name="connsiteY1" fmla="*/ 0 h 990600"/>
              </a:gdLst>
              <a:ahLst/>
              <a:cxnLst>
                <a:cxn ang="0">
                  <a:pos x="connsiteX0" y="connsiteY0"/>
                </a:cxn>
                <a:cxn ang="0">
                  <a:pos x="connsiteX1" y="connsiteY1"/>
                </a:cxn>
              </a:cxnLst>
              <a:rect l="l" t="t" r="r" b="b"/>
              <a:pathLst>
                <a:path w="301625" h="990600">
                  <a:moveTo>
                    <a:pt x="0" y="990600"/>
                  </a:moveTo>
                  <a:lnTo>
                    <a:pt x="30162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5" name="Freeform 39"/>
            <p:cNvSpPr/>
            <p:nvPr/>
          </p:nvSpPr>
          <p:spPr>
            <a:xfrm>
              <a:off x="7649385" y="4376753"/>
              <a:ext cx="206375" cy="701675"/>
            </a:xfrm>
            <a:custGeom>
              <a:avLst/>
              <a:gdLst>
                <a:gd name="connsiteX0" fmla="*/ 0 w 206375"/>
                <a:gd name="connsiteY0" fmla="*/ 701675 h 701675"/>
                <a:gd name="connsiteX1" fmla="*/ 206375 w 206375"/>
                <a:gd name="connsiteY1" fmla="*/ 0 h 701675"/>
              </a:gdLst>
              <a:ahLst/>
              <a:cxnLst>
                <a:cxn ang="0">
                  <a:pos x="connsiteX0" y="connsiteY0"/>
                </a:cxn>
                <a:cxn ang="0">
                  <a:pos x="connsiteX1" y="connsiteY1"/>
                </a:cxn>
              </a:cxnLst>
              <a:rect l="l" t="t" r="r" b="b"/>
              <a:pathLst>
                <a:path w="206375" h="701675">
                  <a:moveTo>
                    <a:pt x="0" y="701675"/>
                  </a:moveTo>
                  <a:lnTo>
                    <a:pt x="20637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nvGrpSpPr>
            <p:cNvPr id="36" name="Group 40"/>
            <p:cNvGrpSpPr/>
            <p:nvPr/>
          </p:nvGrpSpPr>
          <p:grpSpPr>
            <a:xfrm>
              <a:off x="7298548" y="5553091"/>
              <a:ext cx="438150" cy="435768"/>
              <a:chOff x="7300913" y="5548313"/>
              <a:chExt cx="438150" cy="435768"/>
            </a:xfrm>
          </p:grpSpPr>
          <p:sp>
            <p:nvSpPr>
              <p:cNvPr id="41" name="Freeform 41"/>
              <p:cNvSpPr/>
              <p:nvPr/>
            </p:nvSpPr>
            <p:spPr>
              <a:xfrm>
                <a:off x="7300913" y="5548313"/>
                <a:ext cx="438150" cy="435768"/>
              </a:xfrm>
              <a:custGeom>
                <a:avLst/>
                <a:gdLst>
                  <a:gd name="connsiteX0" fmla="*/ 0 w 438150"/>
                  <a:gd name="connsiteY0" fmla="*/ 214312 h 435768"/>
                  <a:gd name="connsiteX1" fmla="*/ 223837 w 438150"/>
                  <a:gd name="connsiteY1" fmla="*/ 435768 h 435768"/>
                  <a:gd name="connsiteX2" fmla="*/ 438150 w 438150"/>
                  <a:gd name="connsiteY2" fmla="*/ 0 h 435768"/>
                </a:gdLst>
                <a:ahLst/>
                <a:cxnLst>
                  <a:cxn ang="0">
                    <a:pos x="connsiteX0" y="connsiteY0"/>
                  </a:cxn>
                  <a:cxn ang="0">
                    <a:pos x="connsiteX1" y="connsiteY1"/>
                  </a:cxn>
                  <a:cxn ang="0">
                    <a:pos x="connsiteX2" y="connsiteY2"/>
                  </a:cxn>
                </a:cxnLst>
                <a:rect l="l" t="t" r="r" b="b"/>
                <a:pathLst>
                  <a:path w="438150" h="435768">
                    <a:moveTo>
                      <a:pt x="0" y="214312"/>
                    </a:moveTo>
                    <a:lnTo>
                      <a:pt x="223837" y="435768"/>
                    </a:lnTo>
                    <a:lnTo>
                      <a:pt x="438150"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2" name="Freeform 42"/>
              <p:cNvSpPr/>
              <p:nvPr/>
            </p:nvSpPr>
            <p:spPr>
              <a:xfrm>
                <a:off x="7524750" y="5626894"/>
                <a:ext cx="57150" cy="352425"/>
              </a:xfrm>
              <a:custGeom>
                <a:avLst/>
                <a:gdLst>
                  <a:gd name="connsiteX0" fmla="*/ 57150 w 57150"/>
                  <a:gd name="connsiteY0" fmla="*/ 0 h 352425"/>
                  <a:gd name="connsiteX1" fmla="*/ 0 w 57150"/>
                  <a:gd name="connsiteY1" fmla="*/ 352425 h 352425"/>
                </a:gdLst>
                <a:ahLst/>
                <a:cxnLst>
                  <a:cxn ang="0">
                    <a:pos x="connsiteX0" y="connsiteY0"/>
                  </a:cxn>
                  <a:cxn ang="0">
                    <a:pos x="connsiteX1" y="connsiteY1"/>
                  </a:cxn>
                </a:cxnLst>
                <a:rect l="l" t="t" r="r" b="b"/>
                <a:pathLst>
                  <a:path w="57150" h="352425">
                    <a:moveTo>
                      <a:pt x="57150" y="0"/>
                    </a:moveTo>
                    <a:lnTo>
                      <a:pt x="0" y="352425"/>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sp>
          <p:nvSpPr>
            <p:cNvPr id="37" name="Freeform 43"/>
            <p:cNvSpPr/>
            <p:nvPr/>
          </p:nvSpPr>
          <p:spPr>
            <a:xfrm>
              <a:off x="3593323" y="4286266"/>
              <a:ext cx="161925" cy="438150"/>
            </a:xfrm>
            <a:custGeom>
              <a:avLst/>
              <a:gdLst>
                <a:gd name="connsiteX0" fmla="*/ 0 w 161925"/>
                <a:gd name="connsiteY0" fmla="*/ 438150 h 438150"/>
                <a:gd name="connsiteX1" fmla="*/ 161925 w 161925"/>
                <a:gd name="connsiteY1" fmla="*/ 0 h 438150"/>
              </a:gdLst>
              <a:ahLst/>
              <a:cxnLst>
                <a:cxn ang="0">
                  <a:pos x="connsiteX0" y="connsiteY0"/>
                </a:cxn>
                <a:cxn ang="0">
                  <a:pos x="connsiteX1" y="connsiteY1"/>
                </a:cxn>
              </a:cxnLst>
              <a:rect l="l" t="t" r="r" b="b"/>
              <a:pathLst>
                <a:path w="161925" h="438150">
                  <a:moveTo>
                    <a:pt x="0" y="438150"/>
                  </a:moveTo>
                  <a:lnTo>
                    <a:pt x="16192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8" name="Freeform 44"/>
            <p:cNvSpPr/>
            <p:nvPr/>
          </p:nvSpPr>
          <p:spPr>
            <a:xfrm>
              <a:off x="3274235" y="4114816"/>
              <a:ext cx="209550" cy="550068"/>
            </a:xfrm>
            <a:custGeom>
              <a:avLst/>
              <a:gdLst>
                <a:gd name="connsiteX0" fmla="*/ 0 w 209550"/>
                <a:gd name="connsiteY0" fmla="*/ 550068 h 550068"/>
                <a:gd name="connsiteX1" fmla="*/ 209550 w 209550"/>
                <a:gd name="connsiteY1" fmla="*/ 0 h 550068"/>
              </a:gdLst>
              <a:ahLst/>
              <a:cxnLst>
                <a:cxn ang="0">
                  <a:pos x="connsiteX0" y="connsiteY0"/>
                </a:cxn>
                <a:cxn ang="0">
                  <a:pos x="connsiteX1" y="connsiteY1"/>
                </a:cxn>
              </a:cxnLst>
              <a:rect l="l" t="t" r="r" b="b"/>
              <a:pathLst>
                <a:path w="209550" h="550068">
                  <a:moveTo>
                    <a:pt x="0" y="550068"/>
                  </a:moveTo>
                  <a:lnTo>
                    <a:pt x="209550"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9" name="Freeform 45"/>
            <p:cNvSpPr/>
            <p:nvPr/>
          </p:nvSpPr>
          <p:spPr>
            <a:xfrm>
              <a:off x="1278748" y="4293409"/>
              <a:ext cx="135731" cy="257175"/>
            </a:xfrm>
            <a:custGeom>
              <a:avLst/>
              <a:gdLst>
                <a:gd name="connsiteX0" fmla="*/ 0 w 135731"/>
                <a:gd name="connsiteY0" fmla="*/ 257175 h 257175"/>
                <a:gd name="connsiteX1" fmla="*/ 135731 w 135731"/>
                <a:gd name="connsiteY1" fmla="*/ 0 h 257175"/>
              </a:gdLst>
              <a:ahLst/>
              <a:cxnLst>
                <a:cxn ang="0">
                  <a:pos x="connsiteX0" y="connsiteY0"/>
                </a:cxn>
                <a:cxn ang="0">
                  <a:pos x="connsiteX1" y="connsiteY1"/>
                </a:cxn>
              </a:cxnLst>
              <a:rect l="l" t="t" r="r" b="b"/>
              <a:pathLst>
                <a:path w="135731" h="257175">
                  <a:moveTo>
                    <a:pt x="0" y="257175"/>
                  </a:moveTo>
                  <a:lnTo>
                    <a:pt x="135731"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0" name="TextBox 8"/>
            <p:cNvSpPr txBox="1">
              <a:spLocks noChangeArrowheads="1"/>
            </p:cNvSpPr>
            <p:nvPr/>
          </p:nvSpPr>
          <p:spPr bwMode="auto">
            <a:xfrm>
              <a:off x="6134910" y="3466609"/>
              <a:ext cx="3686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50 nm</a:t>
              </a:r>
            </a:p>
          </p:txBody>
        </p:sp>
      </p:grpSp>
    </p:spTree>
    <p:extLst>
      <p:ext uri="{BB962C8B-B14F-4D97-AF65-F5344CB8AC3E}">
        <p14:creationId xmlns:p14="http://schemas.microsoft.com/office/powerpoint/2010/main" val="3370668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24100" y="357166"/>
            <a:ext cx="7569546"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fr-FR" sz="2800" b="1" dirty="0"/>
          </a:p>
        </p:txBody>
      </p:sp>
      <p:pic>
        <p:nvPicPr>
          <p:cNvPr id="9" name="Picture 4" descr="http://site.motifolio.com/images/Bacteriophages-structure-1021211.png"/>
          <p:cNvPicPr>
            <a:picLocks noChangeAspect="1" noChangeArrowheads="1"/>
          </p:cNvPicPr>
          <p:nvPr/>
        </p:nvPicPr>
        <p:blipFill>
          <a:blip r:embed="rId2" cstate="print"/>
          <a:srcRect l="13227" t="15117" r="29289" b="11338"/>
          <a:stretch>
            <a:fillRect/>
          </a:stretch>
        </p:blipFill>
        <p:spPr bwMode="auto">
          <a:xfrm>
            <a:off x="5667372" y="1928802"/>
            <a:ext cx="4229526" cy="4744456"/>
          </a:xfrm>
          <a:prstGeom prst="rect">
            <a:avLst/>
          </a:prstGeom>
          <a:noFill/>
        </p:spPr>
      </p:pic>
      <p:sp>
        <p:nvSpPr>
          <p:cNvPr id="10" name="Rectangle 9"/>
          <p:cNvSpPr/>
          <p:nvPr/>
        </p:nvSpPr>
        <p:spPr>
          <a:xfrm rot="255504">
            <a:off x="9440974" y="2537139"/>
            <a:ext cx="979996" cy="523220"/>
          </a:xfrm>
          <a:prstGeom prst="rect">
            <a:avLst/>
          </a:prstGeom>
          <a:solidFill>
            <a:srgbClr val="FFFF00"/>
          </a:solidFill>
        </p:spPr>
        <p:txBody>
          <a:bodyPr wrap="square">
            <a:spAutoFit/>
          </a:bodyPr>
          <a:lstStyle/>
          <a:p>
            <a:r>
              <a:rPr lang="fr-FR" sz="2800" b="1" dirty="0"/>
              <a:t>Tète </a:t>
            </a:r>
            <a:endParaRPr lang="fr-FR" sz="2800" dirty="0"/>
          </a:p>
        </p:txBody>
      </p:sp>
      <p:sp>
        <p:nvSpPr>
          <p:cNvPr id="11" name="Rectangle 10"/>
          <p:cNvSpPr/>
          <p:nvPr/>
        </p:nvSpPr>
        <p:spPr>
          <a:xfrm>
            <a:off x="9407720" y="4357694"/>
            <a:ext cx="1260281" cy="523220"/>
          </a:xfrm>
          <a:prstGeom prst="rect">
            <a:avLst/>
          </a:prstGeom>
          <a:solidFill>
            <a:srgbClr val="FFFF00"/>
          </a:solidFill>
        </p:spPr>
        <p:txBody>
          <a:bodyPr wrap="none">
            <a:spAutoFit/>
          </a:bodyPr>
          <a:lstStyle/>
          <a:p>
            <a:r>
              <a:rPr lang="fr-FR" sz="2800" b="1" dirty="0"/>
              <a:t>Queue </a:t>
            </a:r>
          </a:p>
        </p:txBody>
      </p:sp>
      <p:sp>
        <p:nvSpPr>
          <p:cNvPr id="12" name="Rectangle 11"/>
          <p:cNvSpPr/>
          <p:nvPr/>
        </p:nvSpPr>
        <p:spPr>
          <a:xfrm>
            <a:off x="6524629" y="2143116"/>
            <a:ext cx="1430071" cy="523220"/>
          </a:xfrm>
          <a:prstGeom prst="rect">
            <a:avLst/>
          </a:prstGeom>
          <a:solidFill>
            <a:schemeClr val="bg1"/>
          </a:solidFill>
        </p:spPr>
        <p:txBody>
          <a:bodyPr wrap="none">
            <a:spAutoFit/>
          </a:bodyPr>
          <a:lstStyle/>
          <a:p>
            <a:r>
              <a:rPr lang="fr-FR" sz="2800" b="1" dirty="0"/>
              <a:t>Capside </a:t>
            </a:r>
          </a:p>
        </p:txBody>
      </p:sp>
      <p:sp>
        <p:nvSpPr>
          <p:cNvPr id="13" name="Rectangle 12"/>
          <p:cNvSpPr/>
          <p:nvPr/>
        </p:nvSpPr>
        <p:spPr>
          <a:xfrm>
            <a:off x="5810248" y="2571745"/>
            <a:ext cx="1785950" cy="954107"/>
          </a:xfrm>
          <a:prstGeom prst="rect">
            <a:avLst/>
          </a:prstGeom>
          <a:solidFill>
            <a:schemeClr val="bg1"/>
          </a:solidFill>
        </p:spPr>
        <p:txBody>
          <a:bodyPr wrap="square">
            <a:spAutoFit/>
          </a:bodyPr>
          <a:lstStyle/>
          <a:p>
            <a:r>
              <a:rPr lang="fr-FR" sz="2800" b="1" dirty="0"/>
              <a:t>Acide nucléique</a:t>
            </a:r>
          </a:p>
        </p:txBody>
      </p:sp>
      <p:sp>
        <p:nvSpPr>
          <p:cNvPr id="14" name="ZoneTexte 13"/>
          <p:cNvSpPr txBox="1"/>
          <p:nvPr/>
        </p:nvSpPr>
        <p:spPr>
          <a:xfrm>
            <a:off x="6024562" y="3714753"/>
            <a:ext cx="1357322" cy="954107"/>
          </a:xfrm>
          <a:prstGeom prst="rect">
            <a:avLst/>
          </a:prstGeom>
          <a:solidFill>
            <a:schemeClr val="bg1"/>
          </a:solidFill>
        </p:spPr>
        <p:txBody>
          <a:bodyPr wrap="square" rtlCol="0">
            <a:spAutoFit/>
          </a:bodyPr>
          <a:lstStyle/>
          <a:p>
            <a:r>
              <a:rPr lang="fr-FR" sz="2800" b="1" dirty="0"/>
              <a:t>Gaine caudale</a:t>
            </a:r>
          </a:p>
        </p:txBody>
      </p:sp>
      <p:sp>
        <p:nvSpPr>
          <p:cNvPr id="15" name="ZoneTexte 14"/>
          <p:cNvSpPr txBox="1"/>
          <p:nvPr/>
        </p:nvSpPr>
        <p:spPr>
          <a:xfrm>
            <a:off x="7381884" y="6334780"/>
            <a:ext cx="2643206" cy="523220"/>
          </a:xfrm>
          <a:prstGeom prst="rect">
            <a:avLst/>
          </a:prstGeom>
          <a:noFill/>
        </p:spPr>
        <p:txBody>
          <a:bodyPr wrap="square" rtlCol="0">
            <a:spAutoFit/>
          </a:bodyPr>
          <a:lstStyle/>
          <a:p>
            <a:r>
              <a:rPr lang="fr-FR" sz="2800" b="1" dirty="0"/>
              <a:t>Fibres caudales</a:t>
            </a:r>
          </a:p>
        </p:txBody>
      </p:sp>
      <p:sp>
        <p:nvSpPr>
          <p:cNvPr id="16" name="Rectangle 15"/>
          <p:cNvSpPr/>
          <p:nvPr/>
        </p:nvSpPr>
        <p:spPr>
          <a:xfrm>
            <a:off x="2809853" y="357166"/>
            <a:ext cx="4261295" cy="523220"/>
          </a:xfrm>
          <a:prstGeom prst="rect">
            <a:avLst/>
          </a:prstGeom>
          <a:solidFill>
            <a:srgbClr val="FFFF00"/>
          </a:solidFill>
        </p:spPr>
        <p:txBody>
          <a:bodyPr wrap="square">
            <a:spAutoFit/>
          </a:bodyPr>
          <a:lstStyle/>
          <a:p>
            <a:r>
              <a:rPr lang="fr-FR" sz="2800" b="1" dirty="0"/>
              <a:t>Virus  à </a:t>
            </a:r>
            <a:r>
              <a:rPr lang="fr-FR" sz="2800" b="1" dirty="0">
                <a:solidFill>
                  <a:srgbClr val="FF0000"/>
                </a:solidFill>
              </a:rPr>
              <a:t>symétrie complexe </a:t>
            </a:r>
            <a:endParaRPr lang="fr-FR" sz="2800" dirty="0"/>
          </a:p>
        </p:txBody>
      </p:sp>
      <p:pic>
        <p:nvPicPr>
          <p:cNvPr id="17" name="Picture 2"/>
          <p:cNvPicPr>
            <a:picLocks noChangeAspect="1" noChangeArrowheads="1"/>
          </p:cNvPicPr>
          <p:nvPr/>
        </p:nvPicPr>
        <p:blipFill>
          <a:blip r:embed="rId3" cstate="print"/>
          <a:srcRect/>
          <a:stretch>
            <a:fillRect/>
          </a:stretch>
        </p:blipFill>
        <p:spPr bwMode="auto">
          <a:xfrm>
            <a:off x="1809720" y="1857364"/>
            <a:ext cx="3714744" cy="3999412"/>
          </a:xfrm>
          <a:prstGeom prst="rect">
            <a:avLst/>
          </a:prstGeom>
          <a:noFill/>
          <a:ln w="9525">
            <a:noFill/>
            <a:miter lim="800000"/>
            <a:headEnd/>
            <a:tailEnd/>
          </a:ln>
          <a:effectLst/>
        </p:spPr>
      </p:pic>
      <p:sp>
        <p:nvSpPr>
          <p:cNvPr id="18" name="Rectangle 17"/>
          <p:cNvSpPr/>
          <p:nvPr/>
        </p:nvSpPr>
        <p:spPr>
          <a:xfrm>
            <a:off x="2738414" y="1214422"/>
            <a:ext cx="1343638" cy="523220"/>
          </a:xfrm>
          <a:prstGeom prst="rect">
            <a:avLst/>
          </a:prstGeom>
        </p:spPr>
        <p:txBody>
          <a:bodyPr wrap="none">
            <a:spAutoFit/>
          </a:bodyPr>
          <a:lstStyle/>
          <a:p>
            <a:r>
              <a:rPr lang="fr-FR" sz="2800" b="1" dirty="0"/>
              <a:t>Au MET</a:t>
            </a:r>
          </a:p>
        </p:txBody>
      </p:sp>
    </p:spTree>
    <p:extLst>
      <p:ext uri="{BB962C8B-B14F-4D97-AF65-F5344CB8AC3E}">
        <p14:creationId xmlns:p14="http://schemas.microsoft.com/office/powerpoint/2010/main" val="400112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838200" y="365125"/>
            <a:ext cx="10515600" cy="1325563"/>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mtClean="0"/>
              <a:t>Historique</a:t>
            </a:r>
            <a:br>
              <a:rPr lang="fr-FR" smtClean="0"/>
            </a:br>
            <a:endParaRPr lang="fr-FR" dirty="0"/>
          </a:p>
        </p:txBody>
      </p:sp>
      <p:sp>
        <p:nvSpPr>
          <p:cNvPr id="3" name="Espace réservé du contenu 4"/>
          <p:cNvSpPr txBox="1">
            <a:spLocks/>
          </p:cNvSpPr>
          <p:nvPr/>
        </p:nvSpPr>
        <p:spPr>
          <a:xfrm>
            <a:off x="701040" y="1978024"/>
            <a:ext cx="8884920" cy="4773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r-FR" sz="2400" b="1" dirty="0" smtClean="0">
                <a:solidFill>
                  <a:srgbClr val="FF0000"/>
                </a:solidFill>
                <a:latin typeface="+mj-lt"/>
                <a:cs typeface="Calibri Light" panose="020F0302020204030204" pitchFamily="34" charset="0"/>
              </a:rPr>
              <a:t>En 1838, Matthias Schleiden (</a:t>
            </a:r>
            <a:r>
              <a:rPr lang="fr-FR" sz="2400" dirty="0" smtClean="0"/>
              <a:t>botaniste allemand) </a:t>
            </a:r>
            <a:r>
              <a:rPr lang="fr-FR" sz="2400" dirty="0" smtClean="0">
                <a:latin typeface="+mj-lt"/>
                <a:cs typeface="Calibri Light" panose="020F0302020204030204" pitchFamily="34" charset="0"/>
              </a:rPr>
              <a:t>suggère que tous les tissus végétaux sont fait de cellules. </a:t>
            </a:r>
          </a:p>
          <a:p>
            <a:pPr>
              <a:lnSpc>
                <a:spcPct val="150000"/>
              </a:lnSpc>
            </a:pPr>
            <a:r>
              <a:rPr lang="fr-FR" sz="2400" b="1" dirty="0" smtClean="0">
                <a:solidFill>
                  <a:srgbClr val="FF0000"/>
                </a:solidFill>
                <a:latin typeface="+mj-lt"/>
                <a:cs typeface="Calibri Light" panose="020F0302020204030204" pitchFamily="34" charset="0"/>
              </a:rPr>
              <a:t>En 1839, Théodore Schwann (</a:t>
            </a:r>
            <a:r>
              <a:rPr lang="fr-FR" sz="2400" dirty="0" smtClean="0"/>
              <a:t>zoologiste allemand) </a:t>
            </a:r>
            <a:r>
              <a:rPr lang="fr-FR" sz="2400" dirty="0" smtClean="0">
                <a:latin typeface="+mj-lt"/>
                <a:cs typeface="Calibri Light" panose="020F0302020204030204" pitchFamily="34" charset="0"/>
              </a:rPr>
              <a:t>en arrive à la même hypothèse au sujet des animaux (Théorie cellulaire). </a:t>
            </a:r>
          </a:p>
          <a:p>
            <a:pPr>
              <a:lnSpc>
                <a:spcPct val="150000"/>
              </a:lnSpc>
            </a:pPr>
            <a:r>
              <a:rPr lang="fr-FR" sz="2400" b="1" dirty="0" smtClean="0">
                <a:solidFill>
                  <a:srgbClr val="FF0000"/>
                </a:solidFill>
                <a:latin typeface="+mj-lt"/>
                <a:cs typeface="Calibri Light" panose="020F0302020204030204" pitchFamily="34" charset="0"/>
              </a:rPr>
              <a:t>En 1855, Rudolf Virchow</a:t>
            </a:r>
            <a:r>
              <a:rPr lang="fr-FR" sz="2400" dirty="0" smtClean="0">
                <a:latin typeface="+mj-lt"/>
                <a:cs typeface="Calibri Light" panose="020F0302020204030204" pitchFamily="34" charset="0"/>
              </a:rPr>
              <a:t> suggère que toute cellule provient d’une autre cellule </a:t>
            </a:r>
            <a:r>
              <a:rPr lang="fr-FR" sz="2400" dirty="0" smtClean="0"/>
              <a:t>préexistante par division </a:t>
            </a:r>
            <a:r>
              <a:rPr lang="fr-FR" sz="2400" dirty="0" smtClean="0">
                <a:latin typeface="+mj-lt"/>
                <a:cs typeface="Calibri Light" panose="020F0302020204030204" pitchFamily="34" charset="0"/>
              </a:rPr>
              <a:t>(« </a:t>
            </a:r>
            <a:r>
              <a:rPr lang="fr-FR" sz="2400" dirty="0" err="1" smtClean="0">
                <a:latin typeface="+mj-lt"/>
                <a:cs typeface="Calibri Light" panose="020F0302020204030204" pitchFamily="34" charset="0"/>
              </a:rPr>
              <a:t>Omnis</a:t>
            </a:r>
            <a:r>
              <a:rPr lang="fr-FR" sz="2400" dirty="0" smtClean="0">
                <a:latin typeface="+mj-lt"/>
                <a:cs typeface="Calibri Light" panose="020F0302020204030204" pitchFamily="34" charset="0"/>
              </a:rPr>
              <a:t> </a:t>
            </a:r>
            <a:r>
              <a:rPr lang="fr-FR" sz="2400" dirty="0" err="1" smtClean="0">
                <a:latin typeface="+mj-lt"/>
                <a:cs typeface="Calibri Light" panose="020F0302020204030204" pitchFamily="34" charset="0"/>
              </a:rPr>
              <a:t>cellula</a:t>
            </a:r>
            <a:r>
              <a:rPr lang="fr-FR" sz="2400" dirty="0" smtClean="0">
                <a:latin typeface="+mj-lt"/>
                <a:cs typeface="Calibri Light" panose="020F0302020204030204" pitchFamily="34" charset="0"/>
              </a:rPr>
              <a:t> e </a:t>
            </a:r>
            <a:r>
              <a:rPr lang="fr-FR" sz="2400" dirty="0" err="1" smtClean="0">
                <a:latin typeface="+mj-lt"/>
                <a:cs typeface="Calibri Light" panose="020F0302020204030204" pitchFamily="34" charset="0"/>
              </a:rPr>
              <a:t>cellula</a:t>
            </a:r>
            <a:r>
              <a:rPr lang="fr-FR" sz="2400" dirty="0" smtClean="0">
                <a:latin typeface="+mj-lt"/>
                <a:cs typeface="Calibri Light" panose="020F0302020204030204" pitchFamily="34" charset="0"/>
              </a:rPr>
              <a:t> »). </a:t>
            </a:r>
            <a:endParaRPr lang="fr-FR" sz="2400" dirty="0">
              <a:latin typeface="+mj-lt"/>
              <a:cs typeface="Calibri Light" panose="020F0302020204030204" pitchFamily="34" charset="0"/>
            </a:endParaRPr>
          </a:p>
        </p:txBody>
      </p:sp>
      <p:pic>
        <p:nvPicPr>
          <p:cNvPr id="1026" name="Picture 2" descr="https://upload.wikimedia.org/wikipedia/commons/thumb/7/78/Matthias_Jakob_Schleiden_Litho.jpg/220px-Matthias_Jakob_Schleiden_Lit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560" y="1690688"/>
            <a:ext cx="2489835" cy="3734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a/a4/TheodorSchwann.jpg/346px-TheodorSchw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561" y="3935593"/>
            <a:ext cx="2326640" cy="281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5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36" y="268015"/>
            <a:ext cx="9717339" cy="7792370"/>
          </a:xfrm>
          <a:prstGeom prst="rect">
            <a:avLst/>
          </a:prstGeom>
        </p:spPr>
      </p:pic>
    </p:spTree>
    <p:extLst>
      <p:ext uri="{BB962C8B-B14F-4D97-AF65-F5344CB8AC3E}">
        <p14:creationId xmlns:p14="http://schemas.microsoft.com/office/powerpoint/2010/main" val="336858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76274" y="1066800"/>
            <a:ext cx="11155908" cy="3890963"/>
          </a:xfrm>
          <a:prstGeom prst="rect">
            <a:avLst/>
          </a:prstGeom>
        </p:spPr>
      </p:pic>
    </p:spTree>
    <p:extLst>
      <p:ext uri="{BB962C8B-B14F-4D97-AF65-F5344CB8AC3E}">
        <p14:creationId xmlns:p14="http://schemas.microsoft.com/office/powerpoint/2010/main" val="290470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1285"/>
            <a:ext cx="10515600" cy="899795"/>
          </a:xfrm>
        </p:spPr>
        <p:style>
          <a:lnRef idx="1">
            <a:schemeClr val="accent1"/>
          </a:lnRef>
          <a:fillRef idx="2">
            <a:schemeClr val="accent1"/>
          </a:fillRef>
          <a:effectRef idx="1">
            <a:schemeClr val="accent1"/>
          </a:effectRef>
          <a:fontRef idx="minor">
            <a:schemeClr val="dk1"/>
          </a:fontRef>
        </p:style>
        <p:txBody>
          <a:bodyPr/>
          <a:lstStyle/>
          <a:p>
            <a:pPr algn="ctr"/>
            <a:r>
              <a:rPr lang="fr-FR" dirty="0"/>
              <a:t>Théorie </a:t>
            </a:r>
            <a:r>
              <a:rPr lang="fr-FR" dirty="0" smtClean="0"/>
              <a:t>cellulaire</a:t>
            </a:r>
            <a:endParaRPr lang="fr-FR" dirty="0"/>
          </a:p>
        </p:txBody>
      </p:sp>
      <p:sp>
        <p:nvSpPr>
          <p:cNvPr id="3" name="Espace réservé du contenu 2"/>
          <p:cNvSpPr>
            <a:spLocks noGrp="1"/>
          </p:cNvSpPr>
          <p:nvPr>
            <p:ph idx="1"/>
          </p:nvPr>
        </p:nvSpPr>
        <p:spPr>
          <a:xfrm>
            <a:off x="838200" y="1341120"/>
            <a:ext cx="11353800" cy="5684520"/>
          </a:xfrm>
        </p:spPr>
        <p:txBody>
          <a:bodyPr>
            <a:noAutofit/>
          </a:bodyPr>
          <a:lstStyle/>
          <a:p>
            <a:pPr>
              <a:lnSpc>
                <a:spcPct val="150000"/>
              </a:lnSpc>
            </a:pPr>
            <a:endParaRPr lang="fr-FR" sz="2000" b="1" dirty="0" smtClean="0">
              <a:solidFill>
                <a:srgbClr val="FF0000"/>
              </a:solidFill>
            </a:endParaRPr>
          </a:p>
          <a:p>
            <a:pPr>
              <a:lnSpc>
                <a:spcPct val="150000"/>
              </a:lnSpc>
            </a:pPr>
            <a:r>
              <a:rPr lang="fr-FR" sz="2000" b="1" dirty="0"/>
              <a:t>Les contributions de ces trois scientifiques ont mené à la théorie cellulaire qui comporte trois grands aspects : </a:t>
            </a:r>
            <a:endParaRPr lang="fr-FR" sz="2000" b="1" dirty="0" smtClean="0"/>
          </a:p>
          <a:p>
            <a:pPr>
              <a:lnSpc>
                <a:spcPct val="150000"/>
              </a:lnSpc>
            </a:pPr>
            <a:r>
              <a:rPr lang="fr-FR" sz="2000" b="1" dirty="0" smtClean="0"/>
              <a:t>1- La </a:t>
            </a:r>
            <a:r>
              <a:rPr lang="fr-FR" sz="2000" b="1" dirty="0"/>
              <a:t>cellule est la plus petite entité vivante et l'unité fonctionnelle des organismes </a:t>
            </a:r>
            <a:r>
              <a:rPr lang="fr-FR" sz="2000" b="1" dirty="0" smtClean="0"/>
              <a:t>vivants</a:t>
            </a:r>
          </a:p>
          <a:p>
            <a:pPr>
              <a:lnSpc>
                <a:spcPct val="150000"/>
              </a:lnSpc>
            </a:pPr>
            <a:r>
              <a:rPr lang="fr-FR" sz="2000" b="1" dirty="0" smtClean="0"/>
              <a:t>2</a:t>
            </a:r>
            <a:r>
              <a:rPr lang="fr-FR" sz="2000" b="1" dirty="0"/>
              <a:t>. Tout être vivant est composé de cellules. </a:t>
            </a:r>
            <a:endParaRPr lang="fr-FR" sz="2000" b="1" dirty="0" smtClean="0"/>
          </a:p>
          <a:p>
            <a:pPr>
              <a:lnSpc>
                <a:spcPct val="150000"/>
              </a:lnSpc>
            </a:pPr>
            <a:r>
              <a:rPr lang="fr-FR" sz="2000" b="1" dirty="0" smtClean="0"/>
              <a:t>3</a:t>
            </a:r>
            <a:r>
              <a:rPr lang="fr-FR" sz="2000" b="1" dirty="0"/>
              <a:t>. Toute cellule provient d'une autre cellule. </a:t>
            </a:r>
            <a:endParaRPr lang="fr-FR" sz="2000" b="1" dirty="0" smtClean="0"/>
          </a:p>
          <a:p>
            <a:pPr>
              <a:lnSpc>
                <a:spcPct val="150000"/>
              </a:lnSpc>
            </a:pPr>
            <a:endParaRPr lang="fr-FR" sz="2000" b="1" dirty="0" smtClean="0">
              <a:solidFill>
                <a:srgbClr val="FF0000"/>
              </a:solidFill>
            </a:endParaRPr>
          </a:p>
          <a:p>
            <a:pPr>
              <a:lnSpc>
                <a:spcPct val="150000"/>
              </a:lnSpc>
            </a:pPr>
            <a:r>
              <a:rPr lang="fr-FR" sz="2000" b="1" dirty="0">
                <a:solidFill>
                  <a:srgbClr val="FF0000"/>
                </a:solidFill>
              </a:rPr>
              <a:t>L</a:t>
            </a:r>
            <a:r>
              <a:rPr lang="fr-FR" sz="2000" b="1" dirty="0" smtClean="0">
                <a:solidFill>
                  <a:srgbClr val="FF0000"/>
                </a:solidFill>
              </a:rPr>
              <a:t>a cellule est l'unité </a:t>
            </a:r>
            <a:r>
              <a:rPr lang="fr-FR" sz="2000" b="1" i="1" dirty="0" smtClean="0">
                <a:solidFill>
                  <a:srgbClr val="FF0000"/>
                </a:solidFill>
              </a:rPr>
              <a:t>structurale</a:t>
            </a:r>
            <a:r>
              <a:rPr lang="fr-FR" sz="2000" b="1" dirty="0" smtClean="0">
                <a:solidFill>
                  <a:srgbClr val="FF0000"/>
                </a:solidFill>
              </a:rPr>
              <a:t>, l'unité </a:t>
            </a:r>
            <a:r>
              <a:rPr lang="fr-FR" sz="2000" b="1" i="1" dirty="0" smtClean="0">
                <a:solidFill>
                  <a:srgbClr val="FF0000"/>
                </a:solidFill>
              </a:rPr>
              <a:t>fonctionnelle</a:t>
            </a:r>
            <a:r>
              <a:rPr lang="fr-FR" sz="2000" b="1" dirty="0" smtClean="0">
                <a:solidFill>
                  <a:srgbClr val="FF0000"/>
                </a:solidFill>
              </a:rPr>
              <a:t> et l'unité </a:t>
            </a:r>
            <a:r>
              <a:rPr lang="fr-FR" sz="2000" b="1" i="1" dirty="0" smtClean="0">
                <a:solidFill>
                  <a:srgbClr val="FF0000"/>
                </a:solidFill>
              </a:rPr>
              <a:t>reproductrice</a:t>
            </a:r>
            <a:r>
              <a:rPr lang="fr-FR" sz="2000" b="1" dirty="0" smtClean="0">
                <a:solidFill>
                  <a:srgbClr val="FF0000"/>
                </a:solidFill>
              </a:rPr>
              <a:t>.</a:t>
            </a:r>
            <a:endParaRPr lang="fr-FR" sz="2000" b="1" dirty="0">
              <a:solidFill>
                <a:srgbClr val="FF0000"/>
              </a:solidFill>
            </a:endParaRPr>
          </a:p>
        </p:txBody>
      </p:sp>
    </p:spTree>
    <p:extLst>
      <p:ext uri="{BB962C8B-B14F-4D97-AF65-F5344CB8AC3E}">
        <p14:creationId xmlns:p14="http://schemas.microsoft.com/office/powerpoint/2010/main" val="919677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2836</TotalTime>
  <Words>1952</Words>
  <Application>Microsoft Office PowerPoint</Application>
  <PresentationFormat>Grand écran</PresentationFormat>
  <Paragraphs>301</Paragraphs>
  <Slides>54</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54</vt:i4>
      </vt:variant>
    </vt:vector>
  </HeadingPairs>
  <TitlesOfParts>
    <vt:vector size="64" baseType="lpstr">
      <vt:lpstr>Arial</vt:lpstr>
      <vt:lpstr>Arial Black</vt:lpstr>
      <vt:lpstr>Calibri</vt:lpstr>
      <vt:lpstr>Calibri Light</vt:lpstr>
      <vt:lpstr>Comic Sans MS</vt:lpstr>
      <vt:lpstr>DIN-Bold</vt:lpstr>
      <vt:lpstr>Times</vt:lpstr>
      <vt:lpstr>Times New Roman</vt:lpstr>
      <vt:lpstr>Wingdings</vt:lpstr>
      <vt:lpstr>Thème Office</vt:lpstr>
      <vt:lpstr>Présentation PowerPoint</vt:lpstr>
      <vt:lpstr>Présentation PowerPoint</vt:lpstr>
      <vt:lpstr>Présentation PowerPoint</vt:lpstr>
      <vt:lpstr>Présentation PowerPoint</vt:lpstr>
      <vt:lpstr>Historique</vt:lpstr>
      <vt:lpstr>Présentation PowerPoint</vt:lpstr>
      <vt:lpstr>Présentation PowerPoint</vt:lpstr>
      <vt:lpstr>Présentation PowerPoint</vt:lpstr>
      <vt:lpstr>Théorie cellulaire</vt:lpstr>
      <vt:lpstr>Présentation PowerPoint</vt:lpstr>
      <vt:lpstr>Présentation PowerPoint</vt:lpstr>
      <vt:lpstr>Présentation PowerPoint</vt:lpstr>
      <vt:lpstr>Présentation PowerPoint</vt:lpstr>
      <vt:lpstr>La forme et l’aspect des cellules sont très diversifiés dans la nature </vt:lpstr>
      <vt:lpstr>Présentation PowerPoint</vt:lpstr>
      <vt:lpstr>Présentation PowerPoint</vt:lpstr>
      <vt:lpstr>DEUX GRANDS GROUPES FONDAMENTALEMENT DIFFÉRENTS</vt:lpstr>
      <vt:lpstr>Types cellulaires (Procaryote, Eucaryote, Acaryote)</vt:lpstr>
      <vt:lpstr>En 1937 et grâce à l’invention du microscope électronique, Edward Chatton mis en opposition deux types de cellules, la cellule eucaryote (noyau est entouré d'une membrane et qui renferme des d'organites cellulaires) et la cellule procaryote (noyau sans membrane et dont l'organisation est très simple).  4. 1. Cellule eucaryotes : vient de mots grecs signifiant « vrai noyau » (eu = vrai ; karyon = noyau).  4.2. Cellule procaryote : (du grec, pro: avant et karyon: noyau) = prénoyau: des êtres dépourvus de noyau. </vt:lpstr>
      <vt:lpstr>La cellule eucaryote</vt:lpstr>
      <vt:lpstr>Présentation PowerPoint</vt:lpstr>
      <vt:lpstr>II/LA CELLULE EUCARYOTE</vt:lpstr>
      <vt:lpstr>Présentation PowerPoint</vt:lpstr>
      <vt:lpstr>a)La membrane plasmique </vt:lpstr>
      <vt:lpstr>b) Le cytoplasme</vt:lpstr>
      <vt:lpstr>Le cytosol</vt:lpstr>
      <vt:lpstr>Le système endomembranaire </vt:lpstr>
      <vt:lpstr>Les mitochondries </vt:lpstr>
      <vt:lpstr>les péroxysomes</vt:lpstr>
      <vt:lpstr>Le cytosquelette </vt:lpstr>
      <vt:lpstr>III/La cellule procaryote</vt:lpstr>
      <vt:lpstr>Présentation PowerPoint</vt:lpstr>
      <vt:lpstr>Présentation PowerPoint</vt:lpstr>
      <vt:lpstr>Présentation PowerPoint</vt:lpstr>
      <vt:lpstr>Présentation PowerPoint</vt:lpstr>
      <vt:lpstr>Particularités des bactéries :</vt:lpstr>
      <vt:lpstr>Présentation PowerPoint</vt:lpstr>
      <vt:lpstr>Présentation PowerPoint</vt:lpstr>
      <vt:lpstr>https://www.youtube.com/watch?v=URUJD5NEXC8 </vt:lpstr>
      <vt:lpstr>Présentation PowerPoint</vt:lpstr>
      <vt:lpstr>IV/Les virus (acaryotes)</vt:lpstr>
      <vt:lpstr>Présentation PowerPoint</vt:lpstr>
      <vt:lpstr>Présentation PowerPoint</vt:lpstr>
      <vt:lpstr>Type de virus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cellule</dc:title>
  <dc:creator>Utilisateur Windows</dc:creator>
  <cp:lastModifiedBy>250 G4</cp:lastModifiedBy>
  <cp:revision>101</cp:revision>
  <dcterms:created xsi:type="dcterms:W3CDTF">2022-12-17T18:09:01Z</dcterms:created>
  <dcterms:modified xsi:type="dcterms:W3CDTF">2024-01-14T22:07:41Z</dcterms:modified>
</cp:coreProperties>
</file>