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12" r:id="rId4"/>
    <p:sldId id="257" r:id="rId5"/>
    <p:sldId id="261" r:id="rId6"/>
    <p:sldId id="304" r:id="rId7"/>
    <p:sldId id="258" r:id="rId8"/>
    <p:sldId id="263" r:id="rId9"/>
    <p:sldId id="290" r:id="rId10"/>
    <p:sldId id="264" r:id="rId11"/>
    <p:sldId id="291" r:id="rId12"/>
    <p:sldId id="303" r:id="rId13"/>
    <p:sldId id="265" r:id="rId14"/>
    <p:sldId id="294" r:id="rId15"/>
    <p:sldId id="295" r:id="rId16"/>
    <p:sldId id="313" r:id="rId17"/>
    <p:sldId id="296" r:id="rId18"/>
    <p:sldId id="268" r:id="rId19"/>
    <p:sldId id="269" r:id="rId20"/>
    <p:sldId id="292" r:id="rId21"/>
    <p:sldId id="270" r:id="rId22"/>
    <p:sldId id="308" r:id="rId23"/>
    <p:sldId id="293" r:id="rId24"/>
    <p:sldId id="271" r:id="rId25"/>
    <p:sldId id="305" r:id="rId26"/>
    <p:sldId id="284" r:id="rId27"/>
    <p:sldId id="302" r:id="rId28"/>
    <p:sldId id="314" r:id="rId29"/>
    <p:sldId id="275" r:id="rId30"/>
    <p:sldId id="289" r:id="rId31"/>
    <p:sldId id="300" r:id="rId32"/>
    <p:sldId id="310" r:id="rId33"/>
    <p:sldId id="315" r:id="rId34"/>
    <p:sldId id="260" r:id="rId35"/>
    <p:sldId id="297" r:id="rId36"/>
    <p:sldId id="299" r:id="rId37"/>
    <p:sldId id="317" r:id="rId38"/>
    <p:sldId id="318" r:id="rId39"/>
    <p:sldId id="316" r:id="rId40"/>
    <p:sldId id="306" r:id="rId41"/>
    <p:sldId id="279" r:id="rId42"/>
    <p:sldId id="319" r:id="rId43"/>
    <p:sldId id="307" r:id="rId44"/>
    <p:sldId id="280" r:id="rId45"/>
    <p:sldId id="301" r:id="rId46"/>
    <p:sldId id="286" r:id="rId47"/>
    <p:sldId id="311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23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61649-3E3A-4400-A2EC-FDB008EF363D}" type="datetimeFigureOut">
              <a:rPr lang="fr-FR" smtClean="0"/>
              <a:pPr/>
              <a:t>14/01/2024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48D6D-6544-46E0-BA23-06745E0A928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7772400" cy="1470025"/>
          </a:xfrm>
        </p:spPr>
        <p:txBody>
          <a:bodyPr/>
          <a:lstStyle/>
          <a:p>
            <a:r>
              <a:rPr lang="fr-FR" dirty="0" smtClean="0"/>
              <a:t>Noyau, chromatine et chromosomes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7158" y="142852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C.U. Tipaza        Institut des Sciences           Domaine SNV</a:t>
            </a:r>
            <a:endParaRPr lang="fr-FR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43108" y="250030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Dr</a:t>
            </a:r>
            <a:r>
              <a:rPr lang="fr-FR" sz="2400" dirty="0" smtClean="0"/>
              <a:t>. DEBIB</a:t>
            </a:r>
            <a:endParaRPr lang="fr-F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4648" t="45833" r="63086" b="29167"/>
          <a:stretch>
            <a:fillRect/>
          </a:stretch>
        </p:blipFill>
        <p:spPr bwMode="auto">
          <a:xfrm>
            <a:off x="1785918" y="3143247"/>
            <a:ext cx="5357850" cy="338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3609" t="22461" r="24780" b="12109"/>
          <a:stretch>
            <a:fillRect/>
          </a:stretch>
        </p:blipFill>
        <p:spPr bwMode="auto">
          <a:xfrm>
            <a:off x="428596" y="214290"/>
            <a:ext cx="828680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0"/>
            <a:ext cx="878687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I.3.1. Structures annexes des enveloppes nucléaires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a) Lamelle denses internes : c’est une couche fibrillaire dense colorées à la face nucléoplasmique de la membrane interne appelée </a:t>
            </a:r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Lamina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. Elle sépare la membrane interne de la chromatine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Rôle = -  dans la rigidité de l’enveloppe (donne au noyau sa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    forme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- assure le maintient des pores nucléaires et leur 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       distribution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- sert à reconstituer l’enveloppe nucléaire après la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      mitose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928670"/>
            <a:ext cx="79296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b) Lamelles annelées : ce sont des membranes paires à surface lisse, parallèles entre elles à l’enveloppe nucléaire.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Les pores de l’enveloppe N et ceux de la lamelle annelées sont alignées l’une face à l’autre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8550" t="20508" r="29722" b="16992"/>
          <a:stretch>
            <a:fillRect/>
          </a:stretch>
        </p:blipFill>
        <p:spPr bwMode="auto">
          <a:xfrm>
            <a:off x="785786" y="357166"/>
            <a:ext cx="778674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214290"/>
            <a:ext cx="82153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I.3.2. Rapport de l’enveloppe nucléaire :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Cette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memmbrane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se trouve en rapport avec :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Côté externe : Ribosomes, RE et mitochondrie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Côté interne : contact avec les constituants nucléaires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             contact avec la chromatine qui est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              accolée à la MP.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285728"/>
            <a:ext cx="821537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I.3.3. Rôle de l’enveloppe nucléaire :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Rôle très important dans les échanges nucléo-cytoplasmique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In vitro :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Si on place un noyau isolé en culture, on s’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apperçoit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que le noyau sélectionne les substances susceptibles d’y pénétrer. Le glycogène et l’ovalbumine ne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pénétrent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pas, alors que les Aa, les enzymes (trypsine…), les protéines, hémoglobine peuvent passer du milieu extracellulaires vers le noyau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In vivo: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ions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pénétrent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dans l’enveloppe nucléaire et ce dans les deux sens.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Aa, monosaccarides pénètrent dans le noyau.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macromolécules passent dans le sens noyau-cytoplasme = ARN et Protéines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348" y="785795"/>
            <a:ext cx="61436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 quelle manière les substances passent elles dans le noyau ou du noyau vers le cytoplasme?</a:t>
            </a:r>
            <a:endParaRPr lang="fr-FR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2844" y="428604"/>
            <a:ext cx="90011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 voie membranaire : petites molécules pouvant passer à travers l’enveloppe nucléaire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 voie du RE : de par sa communication avec l’enveloppe nucléaire, les molécules peuvent passer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 bourgeonnement de l’enveloppe nucléaire: émet des vésicules qui migrent vers le cytoplasme. Elles transportent des substances élaborées par le noyau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pores sont très sélectifs.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ARNm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ARNr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migrent à travers les pores.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5256" t="31250" r="26976" b="54171"/>
          <a:stretch>
            <a:fillRect/>
          </a:stretch>
        </p:blipFill>
        <p:spPr bwMode="auto">
          <a:xfrm>
            <a:off x="500034" y="1214422"/>
            <a:ext cx="821537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357158" y="2857496"/>
            <a:ext cx="7786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importations de protéines et d’ARN se font grâce à des protéines d’échange (ex.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Importine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Servent à réguler les échanges entre le cytoplasme et le noyau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8596" y="285728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I.4. Les pores nucléaires</a:t>
            </a:r>
            <a:endParaRPr lang="fr-F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099" t="22461" r="29722" b="12109"/>
          <a:stretch>
            <a:fillRect/>
          </a:stretch>
        </p:blipFill>
        <p:spPr bwMode="auto">
          <a:xfrm>
            <a:off x="714348" y="357166"/>
            <a:ext cx="76438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428604"/>
            <a:ext cx="72152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Plan du cours:</a:t>
            </a:r>
          </a:p>
          <a:p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I- Le noyau</a:t>
            </a: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 I.1. Caractéristiques du noyau</a:t>
            </a: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I.2. Structure</a:t>
            </a: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I.3. Membrane nucléaire</a:t>
            </a: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I.4. Pores nucléaires</a:t>
            </a: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I.5. Nucléole</a:t>
            </a:r>
          </a:p>
          <a:p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II. Chromatine</a:t>
            </a:r>
          </a:p>
          <a:p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III. Chromosomes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5256" t="20508" r="26976" b="72586"/>
          <a:stretch>
            <a:fillRect/>
          </a:stretch>
        </p:blipFill>
        <p:spPr bwMode="auto">
          <a:xfrm>
            <a:off x="500034" y="0"/>
            <a:ext cx="821537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0" y="642918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MET = l’E.N. apparait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interrempue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de part en part, par des pores nucléaires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Diamètre = 40 à 70nm, peut changer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Leur nombre est très variables (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mammifaire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(cellule somatique) = 3000 à 4000 pores)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Surface = 2 à 25% de la surface nucléaire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Activité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protéosynthètique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intense = pores nucléiques nombreux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bords des pores sont en rapport avec des fibrilles de chromatines qui viennent s’y attacher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chromatine respecte les pores 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3060" t="20508" r="26427" b="13086"/>
          <a:stretch>
            <a:fillRect/>
          </a:stretch>
        </p:blipFill>
        <p:spPr bwMode="auto">
          <a:xfrm>
            <a:off x="428596" y="357166"/>
            <a:ext cx="814393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76" t="47917" r="40820" b="6250"/>
          <a:stretch>
            <a:fillRect/>
          </a:stretch>
        </p:blipFill>
        <p:spPr bwMode="auto">
          <a:xfrm>
            <a:off x="428597" y="500042"/>
            <a:ext cx="845566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07154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structure du pore est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trés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complexe. Comprenant environ 500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proteines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disposées  selon une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symètrie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d’ordre 8.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Elle comprend =: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Un anneau cytoplasmique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liè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à des filaments </a:t>
            </a:r>
          </a:p>
          <a:p>
            <a:pPr>
              <a:buFont typeface="Wingdings" pitchFamily="2" charset="2"/>
              <a:buChar char="Ø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Une anneau intermédiaire</a:t>
            </a:r>
          </a:p>
          <a:p>
            <a:pPr>
              <a:buFont typeface="Wingdings" pitchFamily="2" charset="2"/>
              <a:buChar char="Ø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un anneau nucléaire associé à un panier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 granule centrale : un granule de 250A de diamètre occupe le centre du pore. Rôle : la sélection des substances de passage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 matériel fibrillaire ; ce sont des fibrilles qui s’attachent sur l’anneau.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5720" y="214290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I.4.1.  Structure du pore nucléaire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3609" t="22461" r="26427" b="11132"/>
          <a:stretch>
            <a:fillRect/>
          </a:stretch>
        </p:blipFill>
        <p:spPr bwMode="auto">
          <a:xfrm>
            <a:off x="214282" y="285728"/>
            <a:ext cx="85725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2844" y="1500174"/>
            <a:ext cx="8715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 nucléole montre plusieurs structures formées de 3 zones: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Un centre fibrillaire correspondant aux organisateurs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nucléolaires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qui expriment les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ARNr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Une zone fibrillaire dense qui correspond à la partie active du nucléole contenant de l’ARN</a:t>
            </a:r>
          </a:p>
          <a:p>
            <a:pPr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- une zone granulaire constituée de de particules de 15 à 25nm (stockage de pré-ribosomes)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7158" y="214290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I.5. nucléoles</a:t>
            </a:r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6354" t="26367" r="26976" b="17969"/>
          <a:stretch>
            <a:fillRect/>
          </a:stretch>
        </p:blipFill>
        <p:spPr bwMode="auto">
          <a:xfrm>
            <a:off x="714348" y="357166"/>
            <a:ext cx="771530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472" y="357166"/>
            <a:ext cx="821537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Nucléole :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Organisme responsable de la synthèse des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. Ribonucléiques des ribosomes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ARNr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existent en G1, S, G2 et disparaissent durant la phase M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En nombre variables (1,2,4,…) selon type cellule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Contient  85% protéines,  10% ARN et 5% ADN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Constituants macromoléculaires = fibrilles et granules d’ARN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525963"/>
          </a:xfrm>
        </p:spPr>
        <p:txBody>
          <a:bodyPr>
            <a:normAutofit/>
          </a:bodyPr>
          <a:lstStyle/>
          <a:p>
            <a:pPr algn="ctr"/>
            <a:endParaRPr lang="fr-FR" sz="7200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fr-FR" sz="7200" dirty="0" smtClean="0">
                <a:solidFill>
                  <a:srgbClr val="0070C0"/>
                </a:solidFill>
                <a:latin typeface="+mj-lt"/>
              </a:rPr>
              <a:t>II. La chromatine</a:t>
            </a:r>
            <a:endParaRPr lang="fr-FR" sz="7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 la chromatine :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28596" y="1428736"/>
            <a:ext cx="84296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Constituants essentiels du noyau</a:t>
            </a:r>
          </a:p>
          <a:p>
            <a:pPr>
              <a:buFont typeface="Wingdings" pitchFamily="2" charset="2"/>
              <a:buChar char="v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Constituées d’ADN dispersée en double hélice. Ces fibres représentent les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chromosomes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durant l’interphase</a:t>
            </a:r>
          </a:p>
          <a:p>
            <a:pPr>
              <a:buFont typeface="Wingdings" pitchFamily="2" charset="2"/>
              <a:buChar char="v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chromatine condensée  ou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Hétérochromatine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occupe souvent deux positions privilégiées :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1 - prés du nucléole : chromatine associée juxta-nucléaire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 2- Contre l’enveloppe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nucléairenau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contact de la lamina. Elle s’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intérempe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niv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des pores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le chromatine diffue ou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Euchromatine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(faiblement colorée) occupe le volume restant 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525963"/>
          </a:xfrm>
        </p:spPr>
        <p:txBody>
          <a:bodyPr>
            <a:normAutofit/>
          </a:bodyPr>
          <a:lstStyle/>
          <a:p>
            <a:pPr algn="ctr"/>
            <a:endParaRPr lang="fr-FR" sz="7200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fr-FR" sz="7200" dirty="0" smtClean="0">
                <a:solidFill>
                  <a:srgbClr val="0070C0"/>
                </a:solidFill>
                <a:latin typeface="+mj-lt"/>
              </a:rPr>
              <a:t>I. Le noyau</a:t>
            </a:r>
            <a:endParaRPr lang="fr-FR" sz="7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1472" y="500042"/>
            <a:ext cx="78581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Les proportions des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Hétérochromatines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et des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Euchromatine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reflètent le degré de l’activité métabolique de la cellule.</a:t>
            </a:r>
          </a:p>
          <a:p>
            <a:pPr>
              <a:buFont typeface="Wingdings" pitchFamily="2" charset="2"/>
              <a:buChar char="v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Exemple :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Cellule qui assure une intense activité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protéosynthètique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présente un noyau clair où la chromatine diffuse domine. Les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nucéoles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sont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souvents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bien nets</a:t>
            </a:r>
          </a:p>
          <a:p>
            <a:pPr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Cellule à faible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actvité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de synthèse aura un noyau riche en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hétérochromatine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5720" y="500042"/>
            <a:ext cx="84296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Euchromatine</a:t>
            </a:r>
            <a:r>
              <a:rPr lang="fr-FR" sz="2800" dirty="0" smtClean="0"/>
              <a:t> = Chromatine </a:t>
            </a:r>
            <a:r>
              <a:rPr lang="fr-FR" sz="2800" dirty="0" err="1" smtClean="0"/>
              <a:t>déspiralée</a:t>
            </a:r>
            <a:r>
              <a:rPr lang="fr-FR" sz="2800" dirty="0" smtClean="0"/>
              <a:t> , active en cours de duplication ou de réplication</a:t>
            </a:r>
          </a:p>
          <a:p>
            <a:endParaRPr lang="fr-FR" sz="2800" dirty="0" smtClean="0"/>
          </a:p>
          <a:p>
            <a:r>
              <a:rPr lang="fr-FR" sz="2800" dirty="0" err="1" smtClean="0"/>
              <a:t>Hétérochromatine</a:t>
            </a:r>
            <a:r>
              <a:rPr lang="fr-FR" sz="2800" dirty="0" smtClean="0"/>
              <a:t> = Chromatine fortement spiralée , inactive. 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pPr>
              <a:buFont typeface="Arial" pitchFamily="34" charset="0"/>
              <a:buChar char="•"/>
            </a:pPr>
            <a:r>
              <a:rPr lang="fr-FR" sz="2800" dirty="0" smtClean="0"/>
              <a:t>Les régions </a:t>
            </a:r>
            <a:r>
              <a:rPr lang="fr-FR" sz="2800" dirty="0" err="1" smtClean="0"/>
              <a:t>euchromatique</a:t>
            </a:r>
            <a:r>
              <a:rPr lang="fr-FR" sz="2800" dirty="0" smtClean="0"/>
              <a:t> = lieu de synthèse de l’ARN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 smtClean="0"/>
              <a:t>L’</a:t>
            </a:r>
            <a:r>
              <a:rPr lang="fr-FR" sz="2800" dirty="0" err="1" smtClean="0"/>
              <a:t>hétérochromatine</a:t>
            </a:r>
            <a:r>
              <a:rPr lang="fr-FR" sz="2800" dirty="0" smtClean="0"/>
              <a:t> va se condenser au max au moment de la formation des chromosomes (au cours de la division)  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891" t="20833" r="39062" b="19791"/>
          <a:stretch>
            <a:fillRect/>
          </a:stretch>
        </p:blipFill>
        <p:spPr bwMode="auto">
          <a:xfrm>
            <a:off x="132818" y="428604"/>
            <a:ext cx="886833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476" t="26041" r="38476" b="26042"/>
          <a:stretch>
            <a:fillRect/>
          </a:stretch>
        </p:blipFill>
        <p:spPr bwMode="auto">
          <a:xfrm>
            <a:off x="214282" y="428604"/>
            <a:ext cx="864399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6354" t="19531" r="22584" b="16015"/>
          <a:stretch>
            <a:fillRect/>
          </a:stretch>
        </p:blipFill>
        <p:spPr bwMode="auto">
          <a:xfrm>
            <a:off x="357158" y="428604"/>
            <a:ext cx="850112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2844" y="1071546"/>
            <a:ext cx="8858312" cy="353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  <a:latin typeface="+mj-lt"/>
              </a:rPr>
              <a:t>Répartition : </a:t>
            </a:r>
          </a:p>
          <a:p>
            <a:r>
              <a:rPr lang="fr-FR" sz="2800" dirty="0" smtClean="0">
                <a:latin typeface="+mj-lt"/>
              </a:rPr>
              <a:t>La chromatine se répartie en :</a:t>
            </a:r>
          </a:p>
          <a:p>
            <a:endParaRPr lang="fr-FR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Motte de taille variable dans l’ensemble du </a:t>
            </a:r>
            <a:r>
              <a:rPr lang="fr-FR" sz="2800" dirty="0" err="1" smtClean="0">
                <a:latin typeface="+mj-lt"/>
              </a:rPr>
              <a:t>nucléoplasme</a:t>
            </a:r>
            <a:r>
              <a:rPr lang="fr-FR" sz="2800" dirty="0" smtClean="0">
                <a:latin typeface="+mj-lt"/>
              </a:rPr>
              <a:t> = chromocentre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A la périphérie du noyau, contre l’enveloppe nucléaire où elle constitue l’enveloppe chromatique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En une ou plusieurs masses juxta ou para nucléaires</a:t>
            </a:r>
            <a:endParaRPr lang="fr-FR" sz="2800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5720" y="4857760"/>
            <a:ext cx="8501122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Aspect :</a:t>
            </a:r>
          </a:p>
          <a:p>
            <a:endParaRPr lang="fr-FR" sz="2800" dirty="0" smtClean="0"/>
          </a:p>
          <a:p>
            <a:r>
              <a:rPr lang="fr-FR" sz="2800" dirty="0" smtClean="0">
                <a:solidFill>
                  <a:schemeClr val="tx1"/>
                </a:solidFill>
              </a:rPr>
              <a:t>Varié en fonction de la nature de la cellule et surtout du </a:t>
            </a:r>
            <a:r>
              <a:rPr lang="fr-FR" sz="2800" dirty="0" err="1" smtClean="0">
                <a:solidFill>
                  <a:schemeClr val="tx1"/>
                </a:solidFill>
              </a:rPr>
              <a:t>degrès</a:t>
            </a:r>
            <a:r>
              <a:rPr lang="fr-FR" sz="2800" dirty="0" smtClean="0">
                <a:solidFill>
                  <a:schemeClr val="tx1"/>
                </a:solidFill>
              </a:rPr>
              <a:t> de l’activité cellulaire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5720" y="21429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1.  Structure de la chromatine</a:t>
            </a:r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452" t="20508" r="26976" b="73540"/>
          <a:stretch>
            <a:fillRect/>
          </a:stretch>
        </p:blipFill>
        <p:spPr bwMode="auto">
          <a:xfrm>
            <a:off x="785786" y="285728"/>
            <a:ext cx="79296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0" y="1285860"/>
            <a:ext cx="47863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Ultra structure :</a:t>
            </a:r>
            <a:endParaRPr lang="fr-FR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Fibres très serrés</a:t>
            </a: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 les unes contre les </a:t>
            </a: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autres avec un calibre irrégulier</a:t>
            </a: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(Fibre chromatiniennes)</a:t>
            </a:r>
            <a:endParaRPr lang="fr-FR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8481" t="37110" r="25934" b="13086"/>
          <a:stretch>
            <a:fillRect/>
          </a:stretch>
        </p:blipFill>
        <p:spPr bwMode="auto">
          <a:xfrm>
            <a:off x="3786182" y="1285860"/>
            <a:ext cx="535781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4158" t="22461" r="29722" b="15039"/>
          <a:stretch>
            <a:fillRect/>
          </a:stretch>
        </p:blipFill>
        <p:spPr bwMode="auto">
          <a:xfrm>
            <a:off x="642910" y="357166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5805" t="20508" r="26976" b="15039"/>
          <a:stretch>
            <a:fillRect/>
          </a:stretch>
        </p:blipFill>
        <p:spPr bwMode="auto">
          <a:xfrm>
            <a:off x="428596" y="357166"/>
            <a:ext cx="821537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525963"/>
          </a:xfrm>
        </p:spPr>
        <p:txBody>
          <a:bodyPr>
            <a:normAutofit/>
          </a:bodyPr>
          <a:lstStyle/>
          <a:p>
            <a:pPr algn="ctr"/>
            <a:endParaRPr lang="fr-FR" sz="7200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fr-FR" sz="7200" dirty="0" smtClean="0">
                <a:solidFill>
                  <a:srgbClr val="0070C0"/>
                </a:solidFill>
                <a:latin typeface="+mj-lt"/>
              </a:rPr>
              <a:t>III. Le chromosome</a:t>
            </a:r>
            <a:endParaRPr lang="fr-FR" sz="7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7158" y="285728"/>
            <a:ext cx="85725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I.1. Caractéristiques du noyau :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Toutes les cellules de l’organisme sont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nuclées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(contiennent un noyau) à l’exception des globules rouges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Masse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sphèroide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 noyau contient le matériel génétique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Il gère toute l’activité de la cellules: centre directeur qui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contôle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directement ou indirectement l’activité cellulaire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C’est le plus gros organite de la cellules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L’aspect morphologique du noyau est très différent d’une phase à l’autre du cycle cellulaire</a:t>
            </a: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Taille en fonction du type de la cellule et son activité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214290"/>
            <a:ext cx="892971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III.1. Structures :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Centromère ou constriction primaire : étranglement sur tous les chromosomes. Dernier point de contact entre les chromatides avant leur séparation.  Comprend un complexe de microtubules (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Chinétochore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Constriction secondaire :  étranglement sur certains chromosomes. Correspond à l’emplacement habituel des organisateurs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nucléolaire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au repos pendant la mitose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Télomères : des séquences d’ADN particulières formées de nombreuses répétitions de courtes séquences (GGGTA chez l’homme), située à l’extrémité des chromosomes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 partir de l’observation de la métaphase, on peut reproduire les chromosomes et les présenter de manière organisée : c’est le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Caryotype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3609" t="22461" r="25329" b="12109"/>
          <a:stretch>
            <a:fillRect/>
          </a:stretch>
        </p:blipFill>
        <p:spPr bwMode="auto">
          <a:xfrm>
            <a:off x="357158" y="214290"/>
            <a:ext cx="857256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2511" t="19531" r="25878" b="15039"/>
          <a:stretch>
            <a:fillRect/>
          </a:stretch>
        </p:blipFill>
        <p:spPr bwMode="auto">
          <a:xfrm>
            <a:off x="642910" y="285728"/>
            <a:ext cx="807249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785794"/>
            <a:ext cx="85725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Selon la position du centromère, Il y a 3 types de chromosomes:</a:t>
            </a:r>
          </a:p>
          <a:p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Ch. Acrocentriques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: le centromère divise le ch. En deux bras inégaux</a:t>
            </a:r>
          </a:p>
          <a:p>
            <a:pPr>
              <a:buFontTx/>
              <a:buChar char="-"/>
            </a:pPr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Ch. Métacentrique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: le centromère divise le ch. En deux bras égaux</a:t>
            </a:r>
          </a:p>
          <a:p>
            <a:pPr>
              <a:buFontTx/>
              <a:buChar char="-"/>
            </a:pPr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Ch. </a:t>
            </a:r>
            <a:r>
              <a:rPr lang="fr-FR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Télocentrique</a:t>
            </a:r>
            <a:r>
              <a:rPr lang="fr-F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: le centromère est en position terminale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2394" t="25390" r="34114" b="16015"/>
          <a:stretch>
            <a:fillRect/>
          </a:stretch>
        </p:blipFill>
        <p:spPr bwMode="auto">
          <a:xfrm>
            <a:off x="857224" y="285728"/>
            <a:ext cx="742955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7166"/>
            <a:ext cx="88582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Chromosomes : 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Apparaissent au moment de la division cellulaire à la suite de la condensation de la chromatine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Chromatine et chromosome : deux aspects différents d’un même matériel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En nombre pair,  appariable 2 à 2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Chez l’homme: 22 paires de chromosomes autosomes (xx : femelle et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: mâle)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 nombre de chromosome est constant, caractéristique de l’espèce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2628" r="15446" b="1367"/>
          <a:stretch>
            <a:fillRect/>
          </a:stretch>
        </p:blipFill>
        <p:spPr bwMode="auto">
          <a:xfrm>
            <a:off x="357126" y="0"/>
            <a:ext cx="8786874" cy="677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891" t="20833" r="38476" b="17708"/>
          <a:stretch>
            <a:fillRect/>
          </a:stretch>
        </p:blipFill>
        <p:spPr bwMode="auto">
          <a:xfrm>
            <a:off x="0" y="142852"/>
            <a:ext cx="9001156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4282" y="214290"/>
            <a:ext cx="8358246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I.2. Structure du noyau :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Limité par une membrane (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enveloppe nucléaire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) communiquant avec le cytosol par des pores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Toutes les macromolécules entrent et sortent par des mécanismes actifs de transport.</a:t>
            </a: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 noyau n’est pas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homogéne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Territoire chromosomique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renferme une ou quelques masses arrondies :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nucléoles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(zone de transcription des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genes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ARNr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qui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beignent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dans le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nucléoplasme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Font typeface="Wingdings" pitchFamily="2" charset="2"/>
              <a:buChar char="§"/>
            </a:pPr>
            <a:endParaRPr lang="fr-F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fr-F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357166"/>
            <a:ext cx="82868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l’analyse chimique globale du noyau montre qu’il est riche en ADN et ARN ainsi que des protéines et diverses enzymes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Nucléoplasme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= substance fondamentale du noyau formée par une matrice gélatineuse contenant: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des ions, 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des protéines,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des enzymes et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des nucléotides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001" t="20508" r="22035" b="21875"/>
          <a:stretch>
            <a:fillRect/>
          </a:stretch>
        </p:blipFill>
        <p:spPr bwMode="auto">
          <a:xfrm>
            <a:off x="3428992" y="142852"/>
            <a:ext cx="5572164" cy="393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903" t="19531" r="28074" b="16015"/>
          <a:stretch>
            <a:fillRect/>
          </a:stretch>
        </p:blipFill>
        <p:spPr bwMode="auto">
          <a:xfrm>
            <a:off x="0" y="3357562"/>
            <a:ext cx="4349029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707" t="23437" r="26976" b="13086"/>
          <a:stretch>
            <a:fillRect/>
          </a:stretch>
        </p:blipFill>
        <p:spPr bwMode="auto">
          <a:xfrm>
            <a:off x="571472" y="285728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4282" y="285728"/>
            <a:ext cx="81439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I.3. La membrane nucléaire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C’est sa présence qui fait la principale différence entre procaryotes et eucaryotes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MET = apparait formée par double membrane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délémitant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un espace clair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Chaque membrane = 5 – 6 nm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L’espace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pèrinuclèaire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communique avec les cavités du RE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1443</Words>
  <Application>Microsoft Office PowerPoint</Application>
  <PresentationFormat>Affichage à l'écran (4:3)</PresentationFormat>
  <Paragraphs>229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Thème Office</vt:lpstr>
      <vt:lpstr>Noyau, chromatine et chromosomes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la chromatine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250 G4</cp:lastModifiedBy>
  <cp:revision>46</cp:revision>
  <dcterms:created xsi:type="dcterms:W3CDTF">2019-11-25T16:49:09Z</dcterms:created>
  <dcterms:modified xsi:type="dcterms:W3CDTF">2024-01-14T22:53:02Z</dcterms:modified>
</cp:coreProperties>
</file>