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13" r:id="rId2"/>
    <p:sldId id="414" r:id="rId3"/>
    <p:sldId id="437" r:id="rId4"/>
    <p:sldId id="420" r:id="rId5"/>
    <p:sldId id="426" r:id="rId6"/>
    <p:sldId id="419" r:id="rId7"/>
    <p:sldId id="425" r:id="rId8"/>
    <p:sldId id="434" r:id="rId9"/>
    <p:sldId id="416" r:id="rId10"/>
    <p:sldId id="439" r:id="rId11"/>
    <p:sldId id="441" r:id="rId12"/>
    <p:sldId id="443" r:id="rId13"/>
    <p:sldId id="442" r:id="rId1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9" autoAdjust="0"/>
    <p:restoredTop sz="86522" autoAdjust="0"/>
  </p:normalViewPr>
  <p:slideViewPr>
    <p:cSldViewPr>
      <p:cViewPr>
        <p:scale>
          <a:sx n="70" d="100"/>
          <a:sy n="70" d="100"/>
        </p:scale>
        <p:origin x="-1152" y="-30"/>
      </p:cViewPr>
      <p:guideLst>
        <p:guide orient="horz" pos="2160"/>
        <p:guide pos="2880"/>
      </p:guideLst>
    </p:cSldViewPr>
  </p:slideViewPr>
  <p:outlineViewPr>
    <p:cViewPr>
      <p:scale>
        <a:sx n="33" d="100"/>
        <a:sy n="33" d="100"/>
      </p:scale>
      <p:origin x="0" y="834"/>
    </p:cViewPr>
  </p:outlineViewPr>
  <p:notesTextViewPr>
    <p:cViewPr>
      <p:scale>
        <a:sx n="100" d="100"/>
        <a:sy n="100" d="100"/>
      </p:scale>
      <p:origin x="0" y="0"/>
    </p:cViewPr>
  </p:notesTextViewPr>
  <p:sorterViewPr>
    <p:cViewPr>
      <p:scale>
        <a:sx n="66" d="100"/>
        <a:sy n="66" d="100"/>
      </p:scale>
      <p:origin x="0" y="486"/>
    </p:cViewPr>
  </p:sorterViewPr>
  <p:notesViewPr>
    <p:cSldViewPr>
      <p:cViewPr varScale="1">
        <p:scale>
          <a:sx n="56" d="100"/>
          <a:sy n="56" d="100"/>
        </p:scale>
        <p:origin x="-181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3BA640-B301-4109-9C3E-D705299C500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6DE6A14-33BE-4E6A-9458-7E16CF38000F}">
      <dgm:prSet/>
      <dgm:spPr/>
      <dgm:t>
        <a:bodyPr/>
        <a:lstStyle/>
        <a:p>
          <a:pPr algn="r" rtl="1"/>
          <a:r>
            <a:rPr lang="ar-DZ" b="1" i="0" u="sng" baseline="0" dirty="0" smtClean="0"/>
            <a:t>الشرعية: عرفها </a:t>
          </a:r>
          <a:r>
            <a:rPr lang="fr-FR" b="1" i="0" u="sng" baseline="0" dirty="0" err="1" smtClean="0"/>
            <a:t>habermas</a:t>
          </a:r>
          <a:r>
            <a:rPr lang="fr-FR" b="1" i="0" u="sng" baseline="0" dirty="0" smtClean="0"/>
            <a:t> </a:t>
          </a:r>
          <a:r>
            <a:rPr lang="ar-DZ" b="1" i="0" u="sng" baseline="0" dirty="0" smtClean="0"/>
            <a:t>  (1973)  </a:t>
          </a:r>
          <a:endParaRPr lang="fr-FR" b="1" i="0" u="sng" baseline="0" dirty="0"/>
        </a:p>
      </dgm:t>
    </dgm:pt>
    <dgm:pt modelId="{09E16A06-B2EA-4EAD-8957-E1BAEF9C6591}" type="parTrans" cxnId="{F51AA727-263C-441E-A64E-E6F218B4435A}">
      <dgm:prSet/>
      <dgm:spPr/>
      <dgm:t>
        <a:bodyPr/>
        <a:lstStyle/>
        <a:p>
          <a:endParaRPr lang="fr-FR"/>
        </a:p>
      </dgm:t>
    </dgm:pt>
    <dgm:pt modelId="{9AF63F4A-FDE7-4758-BABB-92E81E8DE7BE}" type="sibTrans" cxnId="{F51AA727-263C-441E-A64E-E6F218B4435A}">
      <dgm:prSet/>
      <dgm:spPr/>
      <dgm:t>
        <a:bodyPr/>
        <a:lstStyle/>
        <a:p>
          <a:endParaRPr lang="fr-FR"/>
        </a:p>
      </dgm:t>
    </dgm:pt>
    <dgm:pt modelId="{2D02D90C-EED6-449E-ACE8-24A637974984}">
      <dgm:prSet/>
      <dgm:spPr/>
      <dgm:t>
        <a:bodyPr/>
        <a:lstStyle/>
        <a:p>
          <a:pPr rtl="1"/>
          <a:r>
            <a:rPr lang="ar-DZ" dirty="0" smtClean="0">
              <a:latin typeface="Traditional Arabic" pitchFamily="18" charset="-78"/>
              <a:cs typeface="Traditional Arabic" pitchFamily="18" charset="-78"/>
            </a:rPr>
            <a:t>تحقق من خلال المشاركة في صياغة القواعد للتوصل الى توافق في الآراء حول دوافع عقلانية بناء هذه القواعد وينبغي ان تكون قوة الحجة الوسيلة الوحيدة لقناعة وايمان المهيمن عليه.</a:t>
          </a:r>
          <a:endParaRPr lang="fr-FR" dirty="0">
            <a:latin typeface="Traditional Arabic" pitchFamily="18" charset="-78"/>
            <a:cs typeface="Traditional Arabic" pitchFamily="18" charset="-78"/>
          </a:endParaRPr>
        </a:p>
      </dgm:t>
    </dgm:pt>
    <dgm:pt modelId="{2E6EBCE3-1226-43E1-A16A-4B0B85EDEEF6}" type="parTrans" cxnId="{46B20B9A-7CF2-4D7A-82E2-FC5AF7940E1A}">
      <dgm:prSet/>
      <dgm:spPr/>
      <dgm:t>
        <a:bodyPr/>
        <a:lstStyle/>
        <a:p>
          <a:endParaRPr lang="fr-FR"/>
        </a:p>
      </dgm:t>
    </dgm:pt>
    <dgm:pt modelId="{330A2996-4516-4DC3-AF7B-87F93BD058D2}" type="sibTrans" cxnId="{46B20B9A-7CF2-4D7A-82E2-FC5AF7940E1A}">
      <dgm:prSet/>
      <dgm:spPr/>
      <dgm:t>
        <a:bodyPr/>
        <a:lstStyle/>
        <a:p>
          <a:endParaRPr lang="fr-FR"/>
        </a:p>
      </dgm:t>
    </dgm:pt>
    <dgm:pt modelId="{9E703C21-A1A1-4FA7-A722-CFBDD79E355B}">
      <dgm:prSet/>
      <dgm:spPr/>
      <dgm:t>
        <a:bodyPr/>
        <a:lstStyle/>
        <a:p>
          <a:pPr algn="r" rtl="1"/>
          <a:r>
            <a:rPr lang="ar-DZ" b="1" i="0" u="sng" baseline="0" dirty="0" smtClean="0"/>
            <a:t>الشرعية: عرفها ماكس فيبر </a:t>
          </a:r>
          <a:r>
            <a:rPr lang="fr-FR" b="1" i="0" u="sng" baseline="0" dirty="0" smtClean="0"/>
            <a:t>weber(1978) </a:t>
          </a:r>
          <a:endParaRPr lang="fr-FR" dirty="0">
            <a:solidFill>
              <a:srgbClr val="FF0000"/>
            </a:solidFill>
          </a:endParaRPr>
        </a:p>
      </dgm:t>
    </dgm:pt>
    <dgm:pt modelId="{8DED50EB-FDFC-4D39-8FBD-B0169A9DE3F9}" type="parTrans" cxnId="{0512328B-9274-4BE1-8C50-F4F5AB5D2B3D}">
      <dgm:prSet/>
      <dgm:spPr/>
      <dgm:t>
        <a:bodyPr/>
        <a:lstStyle/>
        <a:p>
          <a:endParaRPr lang="fr-FR"/>
        </a:p>
      </dgm:t>
    </dgm:pt>
    <dgm:pt modelId="{4EF3CBD0-CC68-4034-BAD3-966C4092E03D}" type="sibTrans" cxnId="{0512328B-9274-4BE1-8C50-F4F5AB5D2B3D}">
      <dgm:prSet/>
      <dgm:spPr/>
      <dgm:t>
        <a:bodyPr/>
        <a:lstStyle/>
        <a:p>
          <a:endParaRPr lang="fr-FR"/>
        </a:p>
      </dgm:t>
    </dgm:pt>
    <dgm:pt modelId="{7DDF4851-F557-4552-A052-6233AD4BD529}">
      <dgm:prSet custT="1"/>
      <dgm:spPr/>
      <dgm:t>
        <a:bodyPr/>
        <a:lstStyle/>
        <a:p>
          <a:pPr rtl="1"/>
          <a:r>
            <a:rPr lang="ar-DZ" sz="2000" dirty="0" smtClean="0">
              <a:latin typeface="Traditional Arabic" pitchFamily="18" charset="-78"/>
              <a:cs typeface="Traditional Arabic" pitchFamily="18" charset="-78"/>
            </a:rPr>
            <a:t>الاعتقاد الذي يمتلكه الافراد حول مدى أحقية قاعدة أو حكم بالمقابل يستلزم استعدادهم للطاعة والامتثال.</a:t>
          </a:r>
          <a:endParaRPr lang="fr-FR" sz="2000" dirty="0"/>
        </a:p>
      </dgm:t>
    </dgm:pt>
    <dgm:pt modelId="{2140751A-773E-4009-90DE-660738FC5DCD}" type="parTrans" cxnId="{C63E4862-0FDB-4846-B24D-09412DF78F8B}">
      <dgm:prSet/>
      <dgm:spPr/>
      <dgm:t>
        <a:bodyPr/>
        <a:lstStyle/>
        <a:p>
          <a:endParaRPr lang="fr-FR"/>
        </a:p>
      </dgm:t>
    </dgm:pt>
    <dgm:pt modelId="{300493A7-826F-4FC7-AEC0-973BD5FCFB34}" type="sibTrans" cxnId="{C63E4862-0FDB-4846-B24D-09412DF78F8B}">
      <dgm:prSet/>
      <dgm:spPr/>
      <dgm:t>
        <a:bodyPr/>
        <a:lstStyle/>
        <a:p>
          <a:endParaRPr lang="fr-FR"/>
        </a:p>
      </dgm:t>
    </dgm:pt>
    <dgm:pt modelId="{47CE2619-D34E-4F82-B972-3A0F186A0749}">
      <dgm:prSet/>
      <dgm:spPr/>
      <dgm:t>
        <a:bodyPr/>
        <a:lstStyle/>
        <a:p>
          <a:endParaRPr lang="fr-FR" b="1" i="0" u="sng" baseline="0" dirty="0" smtClean="0"/>
        </a:p>
      </dgm:t>
    </dgm:pt>
    <dgm:pt modelId="{251F7CB2-11D3-485A-9A4E-FB926768B9F8}" type="parTrans" cxnId="{0FABA91D-D00C-478A-A083-99E33E70B9B0}">
      <dgm:prSet/>
      <dgm:spPr/>
      <dgm:t>
        <a:bodyPr/>
        <a:lstStyle/>
        <a:p>
          <a:endParaRPr lang="fr-FR"/>
        </a:p>
      </dgm:t>
    </dgm:pt>
    <dgm:pt modelId="{8399667A-7717-471B-A1D9-59012B84BD9F}" type="sibTrans" cxnId="{0FABA91D-D00C-478A-A083-99E33E70B9B0}">
      <dgm:prSet/>
      <dgm:spPr/>
      <dgm:t>
        <a:bodyPr/>
        <a:lstStyle/>
        <a:p>
          <a:endParaRPr lang="fr-FR"/>
        </a:p>
      </dgm:t>
    </dgm:pt>
    <dgm:pt modelId="{EA8D551D-F8B1-4A4E-9F8E-8C320CCEAE9B}">
      <dgm:prSet custT="1"/>
      <dgm:spPr/>
      <dgm:t>
        <a:bodyPr/>
        <a:lstStyle/>
        <a:p>
          <a:pPr rtl="1"/>
          <a:r>
            <a:rPr lang="ar-DZ" sz="2000" dirty="0" smtClean="0">
              <a:latin typeface="Traditional Arabic" pitchFamily="18" charset="-78"/>
              <a:cs typeface="Traditional Arabic" pitchFamily="18" charset="-78"/>
            </a:rPr>
            <a:t>أي اعتقاد المهيمن عليه بمشروعية المهيمن لامتلاكه خصائص معينة تمثل قوة مصدره, </a:t>
          </a:r>
          <a:endParaRPr lang="fr-FR" sz="2000" dirty="0">
            <a:latin typeface="Traditional Arabic" pitchFamily="18" charset="-78"/>
            <a:cs typeface="Traditional Arabic" pitchFamily="18" charset="-78"/>
          </a:endParaRPr>
        </a:p>
      </dgm:t>
    </dgm:pt>
    <dgm:pt modelId="{A94C36C6-D469-4C85-B997-159A53A3156E}" type="parTrans" cxnId="{9AC5F84D-20A8-4106-BB1C-1A0BCEFE90F6}">
      <dgm:prSet/>
      <dgm:spPr/>
    </dgm:pt>
    <dgm:pt modelId="{8A3653CB-9D0C-44FE-B0AD-BCD5A7604A76}" type="sibTrans" cxnId="{9AC5F84D-20A8-4106-BB1C-1A0BCEFE90F6}">
      <dgm:prSet/>
      <dgm:spPr/>
    </dgm:pt>
    <dgm:pt modelId="{8D30E686-540B-4819-A340-3BAACAD08CAF}">
      <dgm:prSet/>
      <dgm:spPr/>
      <dgm:t>
        <a:bodyPr/>
        <a:lstStyle/>
        <a:p>
          <a:pPr rtl="1"/>
          <a:r>
            <a:rPr lang="ar-DZ" dirty="0" smtClean="0">
              <a:latin typeface="Traditional Arabic" pitchFamily="18" charset="-78"/>
              <a:cs typeface="Traditional Arabic" pitchFamily="18" charset="-78"/>
            </a:rPr>
            <a:t>ويعتبر انّ أزمة الشرعية في فقدان الثقة في المهيمن</a:t>
          </a:r>
          <a:endParaRPr lang="fr-FR" dirty="0">
            <a:latin typeface="Traditional Arabic" pitchFamily="18" charset="-78"/>
            <a:cs typeface="Traditional Arabic" pitchFamily="18" charset="-78"/>
          </a:endParaRPr>
        </a:p>
      </dgm:t>
    </dgm:pt>
    <dgm:pt modelId="{6D7A494B-FE82-4314-8EFE-57A55B2A6108}" type="parTrans" cxnId="{3C541A3A-22AE-4FC7-9FD3-44D760A66F6F}">
      <dgm:prSet/>
      <dgm:spPr/>
    </dgm:pt>
    <dgm:pt modelId="{654D860F-E03E-480E-9F46-F8E9273DEC62}" type="sibTrans" cxnId="{3C541A3A-22AE-4FC7-9FD3-44D760A66F6F}">
      <dgm:prSet/>
      <dgm:spPr/>
    </dgm:pt>
    <dgm:pt modelId="{D499FE5A-2C24-4122-8EE3-3A1BAF9E3324}" type="pres">
      <dgm:prSet presAssocID="{B63BA640-B301-4109-9C3E-D705299C500B}" presName="Name0" presStyleCnt="0">
        <dgm:presLayoutVars>
          <dgm:dir/>
          <dgm:animLvl val="lvl"/>
          <dgm:resizeHandles val="exact"/>
        </dgm:presLayoutVars>
      </dgm:prSet>
      <dgm:spPr/>
      <dgm:t>
        <a:bodyPr/>
        <a:lstStyle/>
        <a:p>
          <a:endParaRPr lang="fr-FR"/>
        </a:p>
      </dgm:t>
    </dgm:pt>
    <dgm:pt modelId="{B28B734D-E4B6-4C1B-B4C9-B5E4227B99EE}" type="pres">
      <dgm:prSet presAssocID="{16DE6A14-33BE-4E6A-9458-7E16CF38000F}" presName="composite" presStyleCnt="0"/>
      <dgm:spPr/>
    </dgm:pt>
    <dgm:pt modelId="{C9A3835E-1B2C-476B-A14F-145CB0BF83F4}" type="pres">
      <dgm:prSet presAssocID="{16DE6A14-33BE-4E6A-9458-7E16CF38000F}" presName="parTx" presStyleLbl="alignNode1" presStyleIdx="0" presStyleCnt="2">
        <dgm:presLayoutVars>
          <dgm:chMax val="0"/>
          <dgm:chPref val="0"/>
          <dgm:bulletEnabled val="1"/>
        </dgm:presLayoutVars>
      </dgm:prSet>
      <dgm:spPr/>
      <dgm:t>
        <a:bodyPr/>
        <a:lstStyle/>
        <a:p>
          <a:endParaRPr lang="fr-FR"/>
        </a:p>
      </dgm:t>
    </dgm:pt>
    <dgm:pt modelId="{66B65BD2-740E-4E67-A148-E13F6F076B35}" type="pres">
      <dgm:prSet presAssocID="{16DE6A14-33BE-4E6A-9458-7E16CF38000F}" presName="desTx" presStyleLbl="alignAccFollowNode1" presStyleIdx="0" presStyleCnt="2">
        <dgm:presLayoutVars>
          <dgm:bulletEnabled val="1"/>
        </dgm:presLayoutVars>
      </dgm:prSet>
      <dgm:spPr/>
      <dgm:t>
        <a:bodyPr/>
        <a:lstStyle/>
        <a:p>
          <a:endParaRPr lang="fr-FR"/>
        </a:p>
      </dgm:t>
    </dgm:pt>
    <dgm:pt modelId="{634FA1C4-A2D6-4D88-A85D-B0D1C153C17B}" type="pres">
      <dgm:prSet presAssocID="{9AF63F4A-FDE7-4758-BABB-92E81E8DE7BE}" presName="space" presStyleCnt="0"/>
      <dgm:spPr/>
    </dgm:pt>
    <dgm:pt modelId="{35442780-9E0E-449E-944C-25574FE16448}" type="pres">
      <dgm:prSet presAssocID="{9E703C21-A1A1-4FA7-A722-CFBDD79E355B}" presName="composite" presStyleCnt="0"/>
      <dgm:spPr/>
    </dgm:pt>
    <dgm:pt modelId="{787F149C-AF7E-4505-BB61-3181C4871285}" type="pres">
      <dgm:prSet presAssocID="{9E703C21-A1A1-4FA7-A722-CFBDD79E355B}" presName="parTx" presStyleLbl="alignNode1" presStyleIdx="1" presStyleCnt="2" custLinFactNeighborX="103" custLinFactNeighborY="5100">
        <dgm:presLayoutVars>
          <dgm:chMax val="0"/>
          <dgm:chPref val="0"/>
          <dgm:bulletEnabled val="1"/>
        </dgm:presLayoutVars>
      </dgm:prSet>
      <dgm:spPr/>
      <dgm:t>
        <a:bodyPr/>
        <a:lstStyle/>
        <a:p>
          <a:endParaRPr lang="fr-FR"/>
        </a:p>
      </dgm:t>
    </dgm:pt>
    <dgm:pt modelId="{C2AC6D0D-1F1F-4BA9-B38F-B91838AFE505}" type="pres">
      <dgm:prSet presAssocID="{9E703C21-A1A1-4FA7-A722-CFBDD79E355B}" presName="desTx" presStyleLbl="alignAccFollowNode1" presStyleIdx="1" presStyleCnt="2">
        <dgm:presLayoutVars>
          <dgm:bulletEnabled val="1"/>
        </dgm:presLayoutVars>
      </dgm:prSet>
      <dgm:spPr/>
      <dgm:t>
        <a:bodyPr/>
        <a:lstStyle/>
        <a:p>
          <a:endParaRPr lang="fr-FR"/>
        </a:p>
      </dgm:t>
    </dgm:pt>
  </dgm:ptLst>
  <dgm:cxnLst>
    <dgm:cxn modelId="{635D8B77-B307-4260-B6FC-94988D983D04}" type="presOf" srcId="{EA8D551D-F8B1-4A4E-9F8E-8C320CCEAE9B}" destId="{C2AC6D0D-1F1F-4BA9-B38F-B91838AFE505}" srcOrd="0" destOrd="1" presId="urn:microsoft.com/office/officeart/2005/8/layout/hList1"/>
    <dgm:cxn modelId="{9AC5F84D-20A8-4106-BB1C-1A0BCEFE90F6}" srcId="{9E703C21-A1A1-4FA7-A722-CFBDD79E355B}" destId="{EA8D551D-F8B1-4A4E-9F8E-8C320CCEAE9B}" srcOrd="1" destOrd="0" parTransId="{A94C36C6-D469-4C85-B997-159A53A3156E}" sibTransId="{8A3653CB-9D0C-44FE-B0AD-BCD5A7604A76}"/>
    <dgm:cxn modelId="{F51AA727-263C-441E-A64E-E6F218B4435A}" srcId="{B63BA640-B301-4109-9C3E-D705299C500B}" destId="{16DE6A14-33BE-4E6A-9458-7E16CF38000F}" srcOrd="0" destOrd="0" parTransId="{09E16A06-B2EA-4EAD-8957-E1BAEF9C6591}" sibTransId="{9AF63F4A-FDE7-4758-BABB-92E81E8DE7BE}"/>
    <dgm:cxn modelId="{13EE9BA7-4E6B-4962-8454-8F18DBC87C9A}" type="presOf" srcId="{2D02D90C-EED6-449E-ACE8-24A637974984}" destId="{66B65BD2-740E-4E67-A148-E13F6F076B35}" srcOrd="0" destOrd="0" presId="urn:microsoft.com/office/officeart/2005/8/layout/hList1"/>
    <dgm:cxn modelId="{4ABE2323-91C8-4542-86C7-B52B9F1110B4}" type="presOf" srcId="{B63BA640-B301-4109-9C3E-D705299C500B}" destId="{D499FE5A-2C24-4122-8EE3-3A1BAF9E3324}" srcOrd="0" destOrd="0" presId="urn:microsoft.com/office/officeart/2005/8/layout/hList1"/>
    <dgm:cxn modelId="{46B20B9A-7CF2-4D7A-82E2-FC5AF7940E1A}" srcId="{16DE6A14-33BE-4E6A-9458-7E16CF38000F}" destId="{2D02D90C-EED6-449E-ACE8-24A637974984}" srcOrd="0" destOrd="0" parTransId="{2E6EBCE3-1226-43E1-A16A-4B0B85EDEEF6}" sibTransId="{330A2996-4516-4DC3-AF7B-87F93BD058D2}"/>
    <dgm:cxn modelId="{471C05D4-C614-494F-A0CA-E372D6AE2C52}" type="presOf" srcId="{7DDF4851-F557-4552-A052-6233AD4BD529}" destId="{C2AC6D0D-1F1F-4BA9-B38F-B91838AFE505}" srcOrd="0" destOrd="0" presId="urn:microsoft.com/office/officeart/2005/8/layout/hList1"/>
    <dgm:cxn modelId="{C1BF5384-720A-49F5-AE3A-ADEE95F89F01}" type="presOf" srcId="{9E703C21-A1A1-4FA7-A722-CFBDD79E355B}" destId="{787F149C-AF7E-4505-BB61-3181C4871285}" srcOrd="0" destOrd="0" presId="urn:microsoft.com/office/officeart/2005/8/layout/hList1"/>
    <dgm:cxn modelId="{98232DF5-422B-4F17-8624-D12F576986F1}" type="presOf" srcId="{16DE6A14-33BE-4E6A-9458-7E16CF38000F}" destId="{C9A3835E-1B2C-476B-A14F-145CB0BF83F4}" srcOrd="0" destOrd="0" presId="urn:microsoft.com/office/officeart/2005/8/layout/hList1"/>
    <dgm:cxn modelId="{3C541A3A-22AE-4FC7-9FD3-44D760A66F6F}" srcId="{16DE6A14-33BE-4E6A-9458-7E16CF38000F}" destId="{8D30E686-540B-4819-A340-3BAACAD08CAF}" srcOrd="1" destOrd="0" parTransId="{6D7A494B-FE82-4314-8EFE-57A55B2A6108}" sibTransId="{654D860F-E03E-480E-9F46-F8E9273DEC62}"/>
    <dgm:cxn modelId="{0512328B-9274-4BE1-8C50-F4F5AB5D2B3D}" srcId="{B63BA640-B301-4109-9C3E-D705299C500B}" destId="{9E703C21-A1A1-4FA7-A722-CFBDD79E355B}" srcOrd="1" destOrd="0" parTransId="{8DED50EB-FDFC-4D39-8FBD-B0169A9DE3F9}" sibTransId="{4EF3CBD0-CC68-4034-BAD3-966C4092E03D}"/>
    <dgm:cxn modelId="{0FABA91D-D00C-478A-A083-99E33E70B9B0}" srcId="{16DE6A14-33BE-4E6A-9458-7E16CF38000F}" destId="{47CE2619-D34E-4F82-B972-3A0F186A0749}" srcOrd="2" destOrd="0" parTransId="{251F7CB2-11D3-485A-9A4E-FB926768B9F8}" sibTransId="{8399667A-7717-471B-A1D9-59012B84BD9F}"/>
    <dgm:cxn modelId="{C2140C2C-F890-4450-8FC0-3C2FC97DABC2}" type="presOf" srcId="{47CE2619-D34E-4F82-B972-3A0F186A0749}" destId="{66B65BD2-740E-4E67-A148-E13F6F076B35}" srcOrd="0" destOrd="2" presId="urn:microsoft.com/office/officeart/2005/8/layout/hList1"/>
    <dgm:cxn modelId="{C63E4862-0FDB-4846-B24D-09412DF78F8B}" srcId="{9E703C21-A1A1-4FA7-A722-CFBDD79E355B}" destId="{7DDF4851-F557-4552-A052-6233AD4BD529}" srcOrd="0" destOrd="0" parTransId="{2140751A-773E-4009-90DE-660738FC5DCD}" sibTransId="{300493A7-826F-4FC7-AEC0-973BD5FCFB34}"/>
    <dgm:cxn modelId="{B81CA8BC-14E0-42A1-99BC-171AA75EF5E4}" type="presOf" srcId="{8D30E686-540B-4819-A340-3BAACAD08CAF}" destId="{66B65BD2-740E-4E67-A148-E13F6F076B35}" srcOrd="0" destOrd="1" presId="urn:microsoft.com/office/officeart/2005/8/layout/hList1"/>
    <dgm:cxn modelId="{6479AC8C-B0C1-48C2-B578-A7E3A22CD8BC}" type="presParOf" srcId="{D499FE5A-2C24-4122-8EE3-3A1BAF9E3324}" destId="{B28B734D-E4B6-4C1B-B4C9-B5E4227B99EE}" srcOrd="0" destOrd="0" presId="urn:microsoft.com/office/officeart/2005/8/layout/hList1"/>
    <dgm:cxn modelId="{37B3763F-1587-46DF-B9E2-8573FFA6DD62}" type="presParOf" srcId="{B28B734D-E4B6-4C1B-B4C9-B5E4227B99EE}" destId="{C9A3835E-1B2C-476B-A14F-145CB0BF83F4}" srcOrd="0" destOrd="0" presId="urn:microsoft.com/office/officeart/2005/8/layout/hList1"/>
    <dgm:cxn modelId="{4FA9A925-A1FA-4BBF-8708-B9E264DA859E}" type="presParOf" srcId="{B28B734D-E4B6-4C1B-B4C9-B5E4227B99EE}" destId="{66B65BD2-740E-4E67-A148-E13F6F076B35}" srcOrd="1" destOrd="0" presId="urn:microsoft.com/office/officeart/2005/8/layout/hList1"/>
    <dgm:cxn modelId="{C0AC875B-57E0-4570-9679-0133C19C800E}" type="presParOf" srcId="{D499FE5A-2C24-4122-8EE3-3A1BAF9E3324}" destId="{634FA1C4-A2D6-4D88-A85D-B0D1C153C17B}" srcOrd="1" destOrd="0" presId="urn:microsoft.com/office/officeart/2005/8/layout/hList1"/>
    <dgm:cxn modelId="{E25DCA6F-8125-499F-8D3C-2CBF6B52C45B}" type="presParOf" srcId="{D499FE5A-2C24-4122-8EE3-3A1BAF9E3324}" destId="{35442780-9E0E-449E-944C-25574FE16448}" srcOrd="2" destOrd="0" presId="urn:microsoft.com/office/officeart/2005/8/layout/hList1"/>
    <dgm:cxn modelId="{D0EF6A22-1EE2-4852-82E7-C0A7B508F44B}" type="presParOf" srcId="{35442780-9E0E-449E-944C-25574FE16448}" destId="{787F149C-AF7E-4505-BB61-3181C4871285}" srcOrd="0" destOrd="0" presId="urn:microsoft.com/office/officeart/2005/8/layout/hList1"/>
    <dgm:cxn modelId="{1429CBD2-3894-4F72-A006-06D039002DB6}" type="presParOf" srcId="{35442780-9E0E-449E-944C-25574FE16448}" destId="{C2AC6D0D-1F1F-4BA9-B38F-B91838AFE50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DD918ED-6F80-44AC-A02E-AE6BB563333F}" type="datetimeFigureOut">
              <a:rPr lang="fr-FR"/>
              <a:pPr>
                <a:defRPr/>
              </a:pPr>
              <a:t>10/01/2021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CE0532D-0BD0-4A06-8677-E6563BFF9CAE}" type="slidenum">
              <a:rPr lang="fr-FR"/>
              <a:pPr>
                <a:defRPr/>
              </a:pPr>
              <a:t>‹N°›</a:t>
            </a:fld>
            <a:endParaRPr lang="fr-FR"/>
          </a:p>
        </p:txBody>
      </p:sp>
    </p:spTree>
    <p:extLst>
      <p:ext uri="{BB962C8B-B14F-4D97-AF65-F5344CB8AC3E}">
        <p14:creationId xmlns:p14="http://schemas.microsoft.com/office/powerpoint/2010/main" val="7048554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2CE0532D-0BD0-4A06-8677-E6563BFF9CAE}" type="slidenum">
              <a:rPr lang="fr-FR" smtClean="0">
                <a:solidFill>
                  <a:prstClr val="black"/>
                </a:solidFill>
              </a:rPr>
              <a:pPr>
                <a:defRPr/>
              </a:pPr>
              <a:t>3</a:t>
            </a:fld>
            <a:endParaRPr lang="fr-FR">
              <a:solidFill>
                <a:prstClr val="black"/>
              </a:solidFill>
            </a:endParaRPr>
          </a:p>
        </p:txBody>
      </p:sp>
    </p:spTree>
    <p:extLst>
      <p:ext uri="{BB962C8B-B14F-4D97-AF65-F5344CB8AC3E}">
        <p14:creationId xmlns:p14="http://schemas.microsoft.com/office/powerpoint/2010/main" val="4073358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2CE0532D-0BD0-4A06-8677-E6563BFF9CAE}" type="slidenum">
              <a:rPr lang="fr-FR" smtClean="0"/>
              <a:pPr>
                <a:defRPr/>
              </a:pPr>
              <a:t>7</a:t>
            </a:fld>
            <a:endParaRPr lang="fr-FR"/>
          </a:p>
        </p:txBody>
      </p:sp>
    </p:spTree>
    <p:extLst>
      <p:ext uri="{BB962C8B-B14F-4D97-AF65-F5344CB8AC3E}">
        <p14:creationId xmlns:p14="http://schemas.microsoft.com/office/powerpoint/2010/main" val="407335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2CE0532D-0BD0-4A06-8677-E6563BFF9CAE}" type="slidenum">
              <a:rPr lang="fr-FR" smtClean="0">
                <a:solidFill>
                  <a:prstClr val="black"/>
                </a:solidFill>
              </a:rPr>
              <a:pPr>
                <a:defRPr/>
              </a:pPr>
              <a:t>10</a:t>
            </a:fld>
            <a:endParaRPr lang="fr-FR">
              <a:solidFill>
                <a:prstClr val="black"/>
              </a:solidFill>
            </a:endParaRPr>
          </a:p>
        </p:txBody>
      </p:sp>
    </p:spTree>
    <p:extLst>
      <p:ext uri="{BB962C8B-B14F-4D97-AF65-F5344CB8AC3E}">
        <p14:creationId xmlns:p14="http://schemas.microsoft.com/office/powerpoint/2010/main" val="2119772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5222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ar-DZ" smtClean="0"/>
          </a:p>
        </p:txBody>
      </p:sp>
      <p:sp>
        <p:nvSpPr>
          <p:cNvPr id="4" name="Espace réservé du numéro de diapositive 3"/>
          <p:cNvSpPr>
            <a:spLocks noGrp="1"/>
          </p:cNvSpPr>
          <p:nvPr>
            <p:ph type="sldNum" sz="quarter" idx="5"/>
          </p:nvPr>
        </p:nvSpPr>
        <p:spPr/>
        <p:txBody>
          <a:bodyPr/>
          <a:lstStyle/>
          <a:p>
            <a:pPr>
              <a:defRPr/>
            </a:pPr>
            <a:fld id="{10408ACC-CD03-4F25-8199-7F5E5DBBE9E6}" type="slidenum">
              <a:rPr lang="fr-FR" smtClean="0">
                <a:solidFill>
                  <a:prstClr val="black"/>
                </a:solidFill>
              </a:rPr>
              <a:pPr>
                <a:defRPr/>
              </a:pPr>
              <a:t>11</a:t>
            </a:fld>
            <a:endParaRPr lang="fr-FR">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2CE0532D-0BD0-4A06-8677-E6563BFF9CAE}" type="slidenum">
              <a:rPr lang="fr-FR" smtClean="0">
                <a:solidFill>
                  <a:prstClr val="black"/>
                </a:solidFill>
              </a:rPr>
              <a:pPr>
                <a:defRPr/>
              </a:pPr>
              <a:t>12</a:t>
            </a:fld>
            <a:endParaRPr lang="fr-FR">
              <a:solidFill>
                <a:prstClr val="black"/>
              </a:solidFill>
            </a:endParaRPr>
          </a:p>
        </p:txBody>
      </p:sp>
    </p:spTree>
    <p:extLst>
      <p:ext uri="{BB962C8B-B14F-4D97-AF65-F5344CB8AC3E}">
        <p14:creationId xmlns:p14="http://schemas.microsoft.com/office/powerpoint/2010/main" val="2119772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2CE0532D-0BD0-4A06-8677-E6563BFF9CAE}" type="slidenum">
              <a:rPr lang="fr-FR" smtClean="0">
                <a:solidFill>
                  <a:prstClr val="black"/>
                </a:solidFill>
              </a:rPr>
              <a:pPr>
                <a:defRPr/>
              </a:pPr>
              <a:t>13</a:t>
            </a:fld>
            <a:endParaRPr lang="fr-FR">
              <a:solidFill>
                <a:prstClr val="black"/>
              </a:solidFill>
            </a:endParaRPr>
          </a:p>
        </p:txBody>
      </p:sp>
    </p:spTree>
    <p:extLst>
      <p:ext uri="{BB962C8B-B14F-4D97-AF65-F5344CB8AC3E}">
        <p14:creationId xmlns:p14="http://schemas.microsoft.com/office/powerpoint/2010/main" val="886245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lvl1pPr>
              <a:defRPr/>
            </a:lvl1pPr>
          </a:lstStyle>
          <a:p>
            <a:pPr>
              <a:defRPr/>
            </a:pPr>
            <a:fld id="{954254BA-2B8F-46F6-A92B-28445F1122F9}" type="datetime1">
              <a:rPr lang="fr-FR"/>
              <a:pPr>
                <a:defRPr/>
              </a:pPr>
              <a:t>10/01/2021</a:t>
            </a:fld>
            <a:endParaRPr lang="fr-BE"/>
          </a:p>
        </p:txBody>
      </p:sp>
      <p:sp>
        <p:nvSpPr>
          <p:cNvPr id="5"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D5D155AE-135F-4FC5-BD2A-2C83F85DCE51}" type="slidenum">
              <a:rPr lang="fr-BE"/>
              <a:pPr>
                <a:defRPr/>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4428773E-A5B6-4C47-88BC-39F702253456}" type="datetime1">
              <a:rPr lang="fr-FR"/>
              <a:pPr>
                <a:defRPr/>
              </a:pPr>
              <a:t>10/01/2021</a:t>
            </a:fld>
            <a:endParaRPr lang="fr-BE"/>
          </a:p>
        </p:txBody>
      </p:sp>
      <p:sp>
        <p:nvSpPr>
          <p:cNvPr id="5"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B19836B7-E6C4-45B7-932F-D3273C28559A}" type="slidenum">
              <a:rPr lang="fr-BE"/>
              <a:pPr>
                <a:defRPr/>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877FE88A-5F42-4C83-BA4C-52B64378288B}" type="datetime1">
              <a:rPr lang="fr-FR"/>
              <a:pPr>
                <a:defRPr/>
              </a:pPr>
              <a:t>10/01/2021</a:t>
            </a:fld>
            <a:endParaRPr lang="fr-BE"/>
          </a:p>
        </p:txBody>
      </p:sp>
      <p:sp>
        <p:nvSpPr>
          <p:cNvPr id="5"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FC24FA3B-8790-4565-A8C2-704C1AA81B83}" type="slidenum">
              <a:rPr lang="fr-BE"/>
              <a:pPr>
                <a:defRPr/>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C176EC6F-1F36-47E1-BE61-15D8E68927FA}" type="datetime1">
              <a:rPr lang="fr-FR"/>
              <a:pPr>
                <a:defRPr/>
              </a:pPr>
              <a:t>10/01/2021</a:t>
            </a:fld>
            <a:endParaRPr lang="fr-BE"/>
          </a:p>
        </p:txBody>
      </p:sp>
      <p:sp>
        <p:nvSpPr>
          <p:cNvPr id="5"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AAC9AAEF-7605-4AE5-B9E4-49A5BC034F98}" type="slidenum">
              <a:rPr lang="fr-BE"/>
              <a:pPr>
                <a:defRPr/>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48EA1928-2E8C-47A9-B044-D249891A040E}" type="datetime1">
              <a:rPr lang="fr-FR"/>
              <a:pPr>
                <a:defRPr/>
              </a:pPr>
              <a:t>10/01/2021</a:t>
            </a:fld>
            <a:endParaRPr lang="fr-BE"/>
          </a:p>
        </p:txBody>
      </p:sp>
      <p:sp>
        <p:nvSpPr>
          <p:cNvPr id="5"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23E387A5-DF72-437C-98A8-01B5759A386C}" type="slidenum">
              <a:rPr lang="fr-BE"/>
              <a:pPr>
                <a:defRPr/>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3"/>
          <p:cNvSpPr>
            <a:spLocks noGrp="1"/>
          </p:cNvSpPr>
          <p:nvPr>
            <p:ph type="dt" sz="half" idx="10"/>
          </p:nvPr>
        </p:nvSpPr>
        <p:spPr/>
        <p:txBody>
          <a:bodyPr/>
          <a:lstStyle>
            <a:lvl1pPr>
              <a:defRPr/>
            </a:lvl1pPr>
          </a:lstStyle>
          <a:p>
            <a:pPr>
              <a:defRPr/>
            </a:pPr>
            <a:fld id="{8B68D5A8-5A2C-4BD5-94A1-85A0FAE0F8F3}" type="datetime1">
              <a:rPr lang="fr-FR"/>
              <a:pPr>
                <a:defRPr/>
              </a:pPr>
              <a:t>10/01/2021</a:t>
            </a:fld>
            <a:endParaRPr lang="fr-BE"/>
          </a:p>
        </p:txBody>
      </p:sp>
      <p:sp>
        <p:nvSpPr>
          <p:cNvPr id="6"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EEF25E8C-2E0D-405B-8051-7115B4EF9620}" type="slidenum">
              <a:rPr lang="fr-BE"/>
              <a:pPr>
                <a:defRPr/>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3"/>
          <p:cNvSpPr>
            <a:spLocks noGrp="1"/>
          </p:cNvSpPr>
          <p:nvPr>
            <p:ph type="dt" sz="half" idx="10"/>
          </p:nvPr>
        </p:nvSpPr>
        <p:spPr/>
        <p:txBody>
          <a:bodyPr/>
          <a:lstStyle>
            <a:lvl1pPr>
              <a:defRPr/>
            </a:lvl1pPr>
          </a:lstStyle>
          <a:p>
            <a:pPr>
              <a:defRPr/>
            </a:pPr>
            <a:fld id="{970FD943-00AA-42F7-8015-716F7A5F8504}" type="datetime1">
              <a:rPr lang="fr-FR"/>
              <a:pPr>
                <a:defRPr/>
              </a:pPr>
              <a:t>10/01/2021</a:t>
            </a:fld>
            <a:endParaRPr lang="fr-BE"/>
          </a:p>
        </p:txBody>
      </p:sp>
      <p:sp>
        <p:nvSpPr>
          <p:cNvPr id="8"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9" name="Espace réservé du numéro de diapositive 5"/>
          <p:cNvSpPr>
            <a:spLocks noGrp="1"/>
          </p:cNvSpPr>
          <p:nvPr>
            <p:ph type="sldNum" sz="quarter" idx="12"/>
          </p:nvPr>
        </p:nvSpPr>
        <p:spPr/>
        <p:txBody>
          <a:bodyPr/>
          <a:lstStyle>
            <a:lvl1pPr>
              <a:defRPr/>
            </a:lvl1pPr>
          </a:lstStyle>
          <a:p>
            <a:pPr>
              <a:defRPr/>
            </a:pPr>
            <a:fld id="{BCA6C1A7-D7CD-4F74-A10E-10E29D67F542}" type="slidenum">
              <a:rPr lang="fr-BE"/>
              <a:pPr>
                <a:defRPr/>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3"/>
          <p:cNvSpPr>
            <a:spLocks noGrp="1"/>
          </p:cNvSpPr>
          <p:nvPr>
            <p:ph type="dt" sz="half" idx="10"/>
          </p:nvPr>
        </p:nvSpPr>
        <p:spPr/>
        <p:txBody>
          <a:bodyPr/>
          <a:lstStyle>
            <a:lvl1pPr>
              <a:defRPr/>
            </a:lvl1pPr>
          </a:lstStyle>
          <a:p>
            <a:pPr>
              <a:defRPr/>
            </a:pPr>
            <a:fld id="{F2917E5C-1CE7-43FC-9661-A5FB2A15286A}" type="datetime1">
              <a:rPr lang="fr-FR"/>
              <a:pPr>
                <a:defRPr/>
              </a:pPr>
              <a:t>10/01/2021</a:t>
            </a:fld>
            <a:endParaRPr lang="fr-BE"/>
          </a:p>
        </p:txBody>
      </p:sp>
      <p:sp>
        <p:nvSpPr>
          <p:cNvPr id="4"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5" name="Espace réservé du numéro de diapositive 5"/>
          <p:cNvSpPr>
            <a:spLocks noGrp="1"/>
          </p:cNvSpPr>
          <p:nvPr>
            <p:ph type="sldNum" sz="quarter" idx="12"/>
          </p:nvPr>
        </p:nvSpPr>
        <p:spPr/>
        <p:txBody>
          <a:bodyPr/>
          <a:lstStyle>
            <a:lvl1pPr>
              <a:defRPr/>
            </a:lvl1pPr>
          </a:lstStyle>
          <a:p>
            <a:pPr>
              <a:defRPr/>
            </a:pPr>
            <a:fld id="{9C29C064-036E-484C-B690-475ED9B12FA2}" type="slidenum">
              <a:rPr lang="fr-BE"/>
              <a:pPr>
                <a:defRPr/>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1F099996-2AB8-4E47-8605-70B1F6188113}" type="datetime1">
              <a:rPr lang="fr-FR"/>
              <a:pPr>
                <a:defRPr/>
              </a:pPr>
              <a:t>10/01/2021</a:t>
            </a:fld>
            <a:endParaRPr lang="fr-BE"/>
          </a:p>
        </p:txBody>
      </p:sp>
      <p:sp>
        <p:nvSpPr>
          <p:cNvPr id="3"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4" name="Espace réservé du numéro de diapositive 5"/>
          <p:cNvSpPr>
            <a:spLocks noGrp="1"/>
          </p:cNvSpPr>
          <p:nvPr>
            <p:ph type="sldNum" sz="quarter" idx="12"/>
          </p:nvPr>
        </p:nvSpPr>
        <p:spPr/>
        <p:txBody>
          <a:bodyPr/>
          <a:lstStyle>
            <a:lvl1pPr>
              <a:defRPr/>
            </a:lvl1pPr>
          </a:lstStyle>
          <a:p>
            <a:pPr>
              <a:defRPr/>
            </a:pPr>
            <a:fld id="{EA483FBC-B541-4B76-8171-5830332FC5EA}" type="slidenum">
              <a:rPr lang="fr-BE"/>
              <a:pPr>
                <a:defRPr/>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8D9438E8-2AD2-4BC2-881B-B9455B266FDD}" type="datetime1">
              <a:rPr lang="fr-FR"/>
              <a:pPr>
                <a:defRPr/>
              </a:pPr>
              <a:t>10/01/2021</a:t>
            </a:fld>
            <a:endParaRPr lang="fr-BE"/>
          </a:p>
        </p:txBody>
      </p:sp>
      <p:sp>
        <p:nvSpPr>
          <p:cNvPr id="6"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13E055D1-530F-4F31-9FC1-74A86D35AB1B}" type="slidenum">
              <a:rPr lang="fr-BE"/>
              <a:pPr>
                <a:defRPr/>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A5F1144C-640D-4588-BB17-F48ECAF8848D}" type="datetime1">
              <a:rPr lang="fr-FR"/>
              <a:pPr>
                <a:defRPr/>
              </a:pPr>
              <a:t>10/01/2021</a:t>
            </a:fld>
            <a:endParaRPr lang="fr-BE"/>
          </a:p>
        </p:txBody>
      </p:sp>
      <p:sp>
        <p:nvSpPr>
          <p:cNvPr id="6" name="Espace réservé du pied de page 4"/>
          <p:cNvSpPr>
            <a:spLocks noGrp="1"/>
          </p:cNvSpPr>
          <p:nvPr>
            <p:ph type="ftr" sz="quarter" idx="11"/>
          </p:nvPr>
        </p:nvSpPr>
        <p:spPr/>
        <p:txBody>
          <a:bodyPr/>
          <a:lstStyle>
            <a:lvl1pPr>
              <a:defRPr/>
            </a:lvl1pPr>
          </a:lstStyle>
          <a:p>
            <a:pPr>
              <a:defRPr/>
            </a:pPr>
            <a:r>
              <a:rPr lang="fr-FR"/>
              <a:t>Conception d’un observateur pour l’estimation de l’état de charge d’une batterie</a:t>
            </a: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F9CD1305-6788-4447-8B5B-085461E432C7}" type="slidenum">
              <a:rPr lang="fr-BE"/>
              <a:pPr>
                <a:defRPr/>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42"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fr-BE" smtClean="0"/>
          </a:p>
        </p:txBody>
      </p:sp>
      <p:sp>
        <p:nvSpPr>
          <p:cNvPr id="10243"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smtClean="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235FBCE-4281-4D48-843B-F266E4AFA954}" type="datetime1">
              <a:rPr lang="fr-FR"/>
              <a:pPr>
                <a:defRPr/>
              </a:pPr>
              <a:t>10/01/2021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fr-FR"/>
              <a:t>Conception d’un observateur pour l’estimation de l’état de charge d’une batterie</a:t>
            </a:r>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7BEC181-9389-4024-BA78-66F57892ADBC}" type="slidenum">
              <a:rPr lang="fr-BE"/>
              <a:pPr>
                <a:defRPr/>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ahmadyacine.chaouche@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115616" y="1371540"/>
            <a:ext cx="6984776" cy="3785652"/>
          </a:xfrm>
          <a:prstGeom prst="rect">
            <a:avLst/>
          </a:prstGeom>
          <a:solidFill>
            <a:schemeClr val="accent3">
              <a:lumMod val="50000"/>
            </a:schemeClr>
          </a:solidFill>
          <a:ln>
            <a:noFill/>
          </a:ln>
          <a:effectLst>
            <a:glow rad="63500">
              <a:schemeClr val="accent2">
                <a:satMod val="175000"/>
                <a:alpha val="40000"/>
              </a:schemeClr>
            </a:glow>
            <a:outerShdw blurRad="190500" dist="228600" dir="2700000" algn="ctr">
              <a:srgbClr val="000000">
                <a:alpha val="30000"/>
              </a:srgbClr>
            </a:outerShdw>
            <a:reflection blurRad="6350" stA="50000" endA="300" endPos="55500" dist="50800" dir="5400000" sy="-100000" algn="bl" rotWithShape="0"/>
            <a:softEdge rad="317500"/>
          </a:effectLst>
          <a:scene3d>
            <a:camera prst="orthographicFront">
              <a:rot lat="0" lon="0" rev="0"/>
            </a:camera>
            <a:lightRig rig="glow" dir="t">
              <a:rot lat="0" lon="0" rev="4800000"/>
            </a:lightRig>
          </a:scene3d>
          <a:sp3d prstMaterial="matte">
            <a:bevelT w="381000" h="190500" prst="convex"/>
          </a:sp3d>
        </p:spPr>
        <p:style>
          <a:lnRef idx="0">
            <a:schemeClr val="accent6"/>
          </a:lnRef>
          <a:fillRef idx="3">
            <a:schemeClr val="accent6"/>
          </a:fillRef>
          <a:effectRef idx="3">
            <a:schemeClr val="accent6"/>
          </a:effectRef>
          <a:fontRef idx="minor">
            <a:schemeClr val="lt1"/>
          </a:fontRef>
        </p:style>
        <p:txBody>
          <a:bodyPr>
            <a:spAutoFit/>
          </a:bodyPr>
          <a:lstStyle/>
          <a:p>
            <a:pPr algn="ctr" fontAlgn="auto">
              <a:spcBef>
                <a:spcPts val="0"/>
              </a:spcBef>
              <a:spcAft>
                <a:spcPts val="0"/>
              </a:spcAft>
              <a:defRPr/>
            </a:pPr>
            <a:endParaRPr lang="ar-DZ" sz="4000" dirty="0">
              <a:effectLst>
                <a:glow rad="101600">
                  <a:schemeClr val="accent3">
                    <a:lumMod val="50000"/>
                    <a:alpha val="60000"/>
                  </a:schemeClr>
                </a:glow>
                <a:reflection blurRad="6350" stA="55000" endA="50" endPos="85000" dist="29997" dir="5400000" sy="-100000" algn="bl" rotWithShape="0"/>
              </a:effectLst>
              <a:cs typeface="arabswell_1" pitchFamily="2" charset="-78"/>
            </a:endParaRPr>
          </a:p>
          <a:p>
            <a:pPr algn="ctr" fontAlgn="auto">
              <a:spcBef>
                <a:spcPts val="0"/>
              </a:spcBef>
              <a:spcAft>
                <a:spcPts val="0"/>
              </a:spcAft>
              <a:defRPr/>
            </a:pPr>
            <a:r>
              <a:rPr lang="ar-DZ" sz="4000" dirty="0">
                <a:effectLst>
                  <a:glow rad="101600">
                    <a:schemeClr val="accent3">
                      <a:lumMod val="50000"/>
                      <a:alpha val="60000"/>
                    </a:schemeClr>
                  </a:glow>
                  <a:reflection blurRad="6350" stA="55000" endA="50" endPos="85000" dist="29997" dir="5400000" sy="-100000" algn="bl" rotWithShape="0"/>
                </a:effectLst>
                <a:cs typeface="arabswell_1" pitchFamily="2" charset="-78"/>
              </a:rPr>
              <a:t>بسم الله الرحمان الرحيم</a:t>
            </a:r>
          </a:p>
          <a:p>
            <a:pPr algn="ctr" fontAlgn="auto">
              <a:spcBef>
                <a:spcPts val="0"/>
              </a:spcBef>
              <a:spcAft>
                <a:spcPts val="0"/>
              </a:spcAft>
              <a:defRPr/>
            </a:pPr>
            <a:endParaRPr lang="ar-DZ" sz="4000" dirty="0">
              <a:effectLst>
                <a:glow rad="101600">
                  <a:schemeClr val="accent3">
                    <a:lumMod val="50000"/>
                    <a:alpha val="60000"/>
                  </a:schemeClr>
                </a:glow>
                <a:reflection blurRad="6350" stA="55000" endA="50" endPos="85000" dist="29997" dir="5400000" sy="-100000" algn="bl" rotWithShape="0"/>
              </a:effectLst>
              <a:cs typeface="arabswell_1" pitchFamily="2" charset="-78"/>
            </a:endParaRPr>
          </a:p>
          <a:p>
            <a:pPr algn="ctr" fontAlgn="auto">
              <a:spcBef>
                <a:spcPts val="0"/>
              </a:spcBef>
              <a:spcAft>
                <a:spcPts val="0"/>
              </a:spcAft>
              <a:defRPr/>
            </a:pPr>
            <a:endParaRPr lang="ar-DZ" sz="4000" dirty="0">
              <a:effectLst>
                <a:glow rad="101600">
                  <a:schemeClr val="accent3">
                    <a:lumMod val="50000"/>
                    <a:alpha val="60000"/>
                  </a:schemeClr>
                </a:glow>
                <a:reflection blurRad="6350" stA="55000" endA="50" endPos="85000" dist="29997" dir="5400000" sy="-100000" algn="bl" rotWithShape="0"/>
              </a:effectLst>
              <a:cs typeface="arabswell_1" pitchFamily="2" charset="-78"/>
            </a:endParaRPr>
          </a:p>
          <a:p>
            <a:pPr algn="ctr" fontAlgn="auto">
              <a:spcBef>
                <a:spcPts val="0"/>
              </a:spcBef>
              <a:spcAft>
                <a:spcPts val="0"/>
              </a:spcAft>
              <a:defRPr/>
            </a:pPr>
            <a:r>
              <a:rPr lang="ar-DZ" sz="4000" dirty="0">
                <a:effectLst>
                  <a:glow rad="101600">
                    <a:schemeClr val="accent3">
                      <a:lumMod val="50000"/>
                      <a:alpha val="60000"/>
                    </a:schemeClr>
                  </a:glow>
                  <a:reflection blurRad="6350" stA="55000" endA="50" endPos="85000" dist="29997" dir="5400000" sy="-100000" algn="bl" rotWithShape="0"/>
                </a:effectLst>
                <a:cs typeface="arabswell_1" pitchFamily="2" charset="-78"/>
              </a:rPr>
              <a:t>السلام عليكم ورحمة الله وبركاته</a:t>
            </a:r>
          </a:p>
          <a:p>
            <a:pPr algn="ctr" fontAlgn="auto">
              <a:spcBef>
                <a:spcPts val="0"/>
              </a:spcBef>
              <a:spcAft>
                <a:spcPts val="0"/>
              </a:spcAft>
              <a:defRPr/>
            </a:pPr>
            <a:endParaRPr lang="fr-FR" sz="4000" dirty="0">
              <a:effectLst>
                <a:glow rad="101600">
                  <a:schemeClr val="accent3">
                    <a:lumMod val="50000"/>
                    <a:alpha val="60000"/>
                  </a:schemeClr>
                </a:glow>
                <a:reflection blurRad="6350" stA="55000" endA="50" endPos="85000" dist="29997" dir="5400000" sy="-100000" algn="bl" rotWithShape="0"/>
              </a:effectLst>
              <a:cs typeface="arabswell_1" pitchFamily="2" charset="-78"/>
            </a:endParaRPr>
          </a:p>
        </p:txBody>
      </p:sp>
    </p:spTree>
  </p:cSld>
  <p:clrMapOvr>
    <a:masterClrMapping/>
  </p:clrMapOvr>
  <p:transition advClick="0" advTm="7000">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539552" y="260648"/>
            <a:ext cx="7920880" cy="1152128"/>
          </a:xfrm>
        </p:spPr>
        <p:txBody>
          <a:bodyPr/>
          <a:lstStyle/>
          <a:p>
            <a:pPr rtl="1" eaLnBrk="1" hangingPunct="1"/>
            <a:r>
              <a:rPr lang="ar-DZ" sz="3600" b="1" dirty="0" smtClean="0">
                <a:latin typeface="A Jannat LT" pitchFamily="2" charset="-78"/>
                <a:cs typeface="A Jannat LT" pitchFamily="2" charset="-78"/>
              </a:rPr>
              <a:t/>
            </a:r>
            <a:br>
              <a:rPr lang="ar-DZ" sz="3600" b="1" dirty="0" smtClean="0">
                <a:latin typeface="A Jannat LT" pitchFamily="2" charset="-78"/>
                <a:cs typeface="A Jannat LT" pitchFamily="2" charset="-78"/>
              </a:rPr>
            </a:br>
            <a:r>
              <a:rPr lang="ar-DZ" sz="4000" b="1" dirty="0">
                <a:latin typeface="A Jannat LT" pitchFamily="2" charset="-78"/>
                <a:cs typeface="A Jannat LT" pitchFamily="2" charset="-78"/>
              </a:rPr>
              <a:t/>
            </a:r>
            <a:br>
              <a:rPr lang="ar-DZ" sz="4000" b="1" dirty="0">
                <a:latin typeface="A Jannat LT" pitchFamily="2" charset="-78"/>
                <a:cs typeface="A Jannat LT" pitchFamily="2" charset="-78"/>
              </a:rPr>
            </a:br>
            <a:r>
              <a:rPr lang="ar-DZ" sz="2000" b="1" dirty="0" smtClean="0">
                <a:latin typeface="A Jannat LT" pitchFamily="2" charset="-78"/>
                <a:cs typeface="A Jannat LT" pitchFamily="2" charset="-78"/>
              </a:rPr>
              <a:t>فرض </a:t>
            </a:r>
            <a:r>
              <a:rPr lang="ar-DZ" sz="2000" b="1" dirty="0">
                <a:latin typeface="A Jannat LT" pitchFamily="2" charset="-78"/>
                <a:cs typeface="A Jannat LT" pitchFamily="2" charset="-78"/>
              </a:rPr>
              <a:t>اي ضريبة لا بد أن يبنى على مجموعة من الاسس </a:t>
            </a:r>
            <a:r>
              <a:rPr lang="ar-DZ" sz="2000" b="1" dirty="0" smtClean="0">
                <a:latin typeface="A Jannat LT" pitchFamily="2" charset="-78"/>
                <a:cs typeface="A Jannat LT" pitchFamily="2" charset="-78"/>
              </a:rPr>
              <a:t>والمبررات. </a:t>
            </a:r>
            <a:br>
              <a:rPr lang="ar-DZ" sz="2000" b="1" dirty="0" smtClean="0">
                <a:latin typeface="A Jannat LT" pitchFamily="2" charset="-78"/>
                <a:cs typeface="A Jannat LT" pitchFamily="2" charset="-78"/>
              </a:rPr>
            </a:br>
            <a:r>
              <a:rPr lang="ar-DZ" sz="2000" b="1" dirty="0" smtClean="0">
                <a:latin typeface="A Jannat LT" pitchFamily="2" charset="-78"/>
                <a:cs typeface="A Jannat LT" pitchFamily="2" charset="-78"/>
              </a:rPr>
              <a:t>وقد </a:t>
            </a:r>
            <a:r>
              <a:rPr lang="ar-DZ" sz="2000" b="1" dirty="0">
                <a:latin typeface="A Jannat LT" pitchFamily="2" charset="-78"/>
                <a:cs typeface="A Jannat LT" pitchFamily="2" charset="-78"/>
              </a:rPr>
              <a:t>وضع  المختصين </a:t>
            </a:r>
            <a:r>
              <a:rPr lang="ar-DZ" sz="2000" b="1" dirty="0" smtClean="0">
                <a:latin typeface="A Jannat LT" pitchFamily="2" charset="-78"/>
                <a:cs typeface="A Jannat LT" pitchFamily="2" charset="-78"/>
              </a:rPr>
              <a:t>مجموعة </a:t>
            </a:r>
            <a:r>
              <a:rPr lang="ar-DZ" sz="2000" b="1" dirty="0">
                <a:latin typeface="A Jannat LT" pitchFamily="2" charset="-78"/>
                <a:cs typeface="A Jannat LT" pitchFamily="2" charset="-78"/>
              </a:rPr>
              <a:t>من النظريات </a:t>
            </a:r>
            <a:r>
              <a:rPr lang="ar-DZ" sz="2000" b="1" dirty="0" smtClean="0">
                <a:latin typeface="A Jannat LT" pitchFamily="2" charset="-78"/>
                <a:cs typeface="A Jannat LT" pitchFamily="2" charset="-78"/>
              </a:rPr>
              <a:t>التي تعد كنقاط ارتكاز على اساسها تقوم الدولة  بفرض </a:t>
            </a:r>
            <a:r>
              <a:rPr lang="ar-DZ" sz="2000" b="1" dirty="0">
                <a:latin typeface="A Jannat LT" pitchFamily="2" charset="-78"/>
                <a:cs typeface="A Jannat LT" pitchFamily="2" charset="-78"/>
              </a:rPr>
              <a:t>الضريبة.</a:t>
            </a:r>
            <a:br>
              <a:rPr lang="ar-DZ" sz="2000" b="1" dirty="0">
                <a:latin typeface="A Jannat LT" pitchFamily="2" charset="-78"/>
                <a:cs typeface="A Jannat LT" pitchFamily="2" charset="-78"/>
              </a:rPr>
            </a:br>
            <a:r>
              <a:rPr lang="ar-DZ" sz="2000" b="1" dirty="0" smtClean="0">
                <a:latin typeface="A Jannat LT" pitchFamily="2" charset="-78"/>
                <a:cs typeface="A Jannat LT" pitchFamily="2" charset="-78"/>
              </a:rPr>
              <a:t>.</a:t>
            </a:r>
            <a:r>
              <a:rPr lang="ar-DZ" sz="3600" b="1" dirty="0">
                <a:latin typeface="A Jannat LT" pitchFamily="2" charset="-78"/>
                <a:cs typeface="A Jannat LT" pitchFamily="2" charset="-78"/>
              </a:rPr>
              <a:t/>
            </a:r>
            <a:br>
              <a:rPr lang="ar-DZ" sz="3600" b="1" dirty="0">
                <a:latin typeface="A Jannat LT" pitchFamily="2" charset="-78"/>
                <a:cs typeface="A Jannat LT" pitchFamily="2" charset="-78"/>
              </a:rPr>
            </a:br>
            <a:r>
              <a:rPr lang="ar-DZ" sz="3600" b="1" dirty="0" smtClean="0">
                <a:latin typeface="A Jannat LT" pitchFamily="2" charset="-78"/>
                <a:cs typeface="A Jannat LT" pitchFamily="2" charset="-78"/>
              </a:rPr>
              <a:t/>
            </a:r>
            <a:br>
              <a:rPr lang="ar-DZ" sz="3600" b="1" dirty="0" smtClean="0">
                <a:latin typeface="A Jannat LT" pitchFamily="2" charset="-78"/>
                <a:cs typeface="A Jannat LT" pitchFamily="2" charset="-78"/>
              </a:rPr>
            </a:br>
            <a:endParaRPr lang="vi-VN" sz="3600" b="1" dirty="0" smtClean="0">
              <a:cs typeface="A Jannat LT" pitchFamily="2" charset="-78"/>
            </a:endParaRPr>
          </a:p>
        </p:txBody>
      </p:sp>
      <p:sp>
        <p:nvSpPr>
          <p:cNvPr id="12292" name="Oval 4"/>
          <p:cNvSpPr>
            <a:spLocks noChangeArrowheads="1"/>
          </p:cNvSpPr>
          <p:nvPr/>
        </p:nvSpPr>
        <p:spPr bwMode="auto">
          <a:xfrm>
            <a:off x="107504" y="1628800"/>
            <a:ext cx="8964488" cy="4896544"/>
          </a:xfrm>
          <a:prstGeom prst="ellipse">
            <a:avLst/>
          </a:prstGeom>
          <a:solidFill>
            <a:srgbClr val="D9ECFF"/>
          </a:solidFill>
          <a:ln w="9525">
            <a:solidFill>
              <a:schemeClr val="bg1"/>
            </a:solidFill>
            <a:round/>
            <a:headEnd/>
            <a:tailEnd/>
          </a:ln>
        </p:spPr>
        <p:txBody>
          <a:bodyPr wrap="none" anchor="ctr"/>
          <a:lstStyle/>
          <a:p>
            <a:endParaRPr lang="ar-JO">
              <a:solidFill>
                <a:prstClr val="black"/>
              </a:solidFill>
            </a:endParaRPr>
          </a:p>
        </p:txBody>
      </p:sp>
      <p:sp>
        <p:nvSpPr>
          <p:cNvPr id="12295" name="Rectangle 9"/>
          <p:cNvSpPr>
            <a:spLocks noChangeArrowheads="1"/>
          </p:cNvSpPr>
          <p:nvPr/>
        </p:nvSpPr>
        <p:spPr bwMode="auto">
          <a:xfrm>
            <a:off x="1360758" y="2138987"/>
            <a:ext cx="2664297" cy="400110"/>
          </a:xfrm>
          <a:prstGeom prst="rect">
            <a:avLst/>
          </a:prstGeom>
          <a:solidFill>
            <a:srgbClr val="99CCFF"/>
          </a:solidFill>
          <a:ln w="9525">
            <a:noFill/>
            <a:miter lim="800000"/>
            <a:headEnd/>
            <a:tailEnd/>
          </a:ln>
        </p:spPr>
        <p:txBody>
          <a:bodyPr wrap="square">
            <a:spAutoFit/>
          </a:bodyPr>
          <a:lstStyle/>
          <a:p>
            <a:pPr algn="ctr"/>
            <a:r>
              <a:rPr kumimoji="1" lang="ar-DZ" sz="2000" b="1" u="sng" dirty="0" smtClean="0">
                <a:solidFill>
                  <a:srgbClr val="000099"/>
                </a:solidFill>
                <a:latin typeface="Tahoma" pitchFamily="34" charset="0"/>
              </a:rPr>
              <a:t>تكييف طبيعة العقد</a:t>
            </a:r>
            <a:endParaRPr kumimoji="1" lang="vi-VN" sz="2000" b="1" u="sng" dirty="0">
              <a:solidFill>
                <a:srgbClr val="000099"/>
              </a:solidFill>
              <a:latin typeface="Tahoma" pitchFamily="34" charset="0"/>
            </a:endParaRPr>
          </a:p>
        </p:txBody>
      </p:sp>
      <p:sp>
        <p:nvSpPr>
          <p:cNvPr id="12296" name="Rectangle 10"/>
          <p:cNvSpPr>
            <a:spLocks noChangeArrowheads="1"/>
          </p:cNvSpPr>
          <p:nvPr/>
        </p:nvSpPr>
        <p:spPr bwMode="auto">
          <a:xfrm>
            <a:off x="4375647" y="2757044"/>
            <a:ext cx="3580729" cy="3600986"/>
          </a:xfrm>
          <a:prstGeom prst="rect">
            <a:avLst/>
          </a:prstGeom>
          <a:noFill/>
          <a:ln w="9525">
            <a:noFill/>
            <a:miter lim="800000"/>
            <a:headEnd/>
            <a:tailEnd/>
          </a:ln>
        </p:spPr>
        <p:txBody>
          <a:bodyPr wrap="square">
            <a:spAutoFit/>
          </a:bodyPr>
          <a:lstStyle/>
          <a:p>
            <a:pPr lvl="0" algn="just" rtl="1" eaLnBrk="0" hangingPunct="0"/>
            <a:r>
              <a:rPr lang="ar-DZ" sz="2400" dirty="0" smtClean="0">
                <a:solidFill>
                  <a:srgbClr val="000066"/>
                </a:solidFill>
                <a:latin typeface="Traditional Arabic" pitchFamily="18" charset="-78"/>
                <a:cs typeface="Traditional Arabic" pitchFamily="18" charset="-78"/>
              </a:rPr>
              <a:t>تنطلق </a:t>
            </a:r>
            <a:r>
              <a:rPr lang="ar-DZ" sz="2400" dirty="0">
                <a:solidFill>
                  <a:srgbClr val="000066"/>
                </a:solidFill>
                <a:latin typeface="Traditional Arabic" pitchFamily="18" charset="-78"/>
                <a:cs typeface="Traditional Arabic" pitchFamily="18" charset="-78"/>
              </a:rPr>
              <a:t>هذه النظرية من فكرة العقد </a:t>
            </a:r>
            <a:r>
              <a:rPr lang="ar-DZ" sz="2400" dirty="0" smtClean="0">
                <a:solidFill>
                  <a:srgbClr val="000066"/>
                </a:solidFill>
                <a:latin typeface="Traditional Arabic" pitchFamily="18" charset="-78"/>
                <a:cs typeface="Traditional Arabic" pitchFamily="18" charset="-78"/>
              </a:rPr>
              <a:t>الاجتماعي. وهو </a:t>
            </a:r>
            <a:r>
              <a:rPr lang="ar-DZ" sz="2400" dirty="0">
                <a:solidFill>
                  <a:srgbClr val="000066"/>
                </a:solidFill>
                <a:latin typeface="Traditional Arabic" pitchFamily="18" charset="-78"/>
                <a:cs typeface="Traditional Arabic" pitchFamily="18" charset="-78"/>
              </a:rPr>
              <a:t>الاساس الذي تستند اليه السلطة في فرضها للضرائب </a:t>
            </a:r>
            <a:r>
              <a:rPr lang="ar-DZ" sz="2400" dirty="0" smtClean="0">
                <a:solidFill>
                  <a:srgbClr val="000066"/>
                </a:solidFill>
                <a:latin typeface="Traditional Arabic" pitchFamily="18" charset="-78"/>
                <a:cs typeface="Traditional Arabic" pitchFamily="18" charset="-78"/>
              </a:rPr>
              <a:t>وهو وجود </a:t>
            </a:r>
            <a:r>
              <a:rPr lang="ar-DZ" sz="2400" dirty="0">
                <a:solidFill>
                  <a:srgbClr val="FF0000"/>
                </a:solidFill>
                <a:latin typeface="Traditional Arabic" pitchFamily="18" charset="-78"/>
                <a:cs typeface="Traditional Arabic" pitchFamily="18" charset="-78"/>
              </a:rPr>
              <a:t>عقد</a:t>
            </a:r>
            <a:r>
              <a:rPr lang="ar-DZ" sz="2400" dirty="0">
                <a:solidFill>
                  <a:srgbClr val="000066"/>
                </a:solidFill>
                <a:latin typeface="Traditional Arabic" pitchFamily="18" charset="-78"/>
                <a:cs typeface="Traditional Arabic" pitchFamily="18" charset="-78"/>
              </a:rPr>
              <a:t> اجتماعي يبرم بين </a:t>
            </a:r>
            <a:r>
              <a:rPr lang="ar-DZ" sz="2400" dirty="0">
                <a:solidFill>
                  <a:srgbClr val="FF0000"/>
                </a:solidFill>
                <a:latin typeface="Traditional Arabic" pitchFamily="18" charset="-78"/>
                <a:cs typeface="Traditional Arabic" pitchFamily="18" charset="-78"/>
              </a:rPr>
              <a:t>السلطة العامة </a:t>
            </a:r>
            <a:r>
              <a:rPr lang="ar-DZ" sz="2400" dirty="0" smtClean="0">
                <a:solidFill>
                  <a:srgbClr val="000066"/>
                </a:solidFill>
                <a:latin typeface="Traditional Arabic" pitchFamily="18" charset="-78"/>
                <a:cs typeface="Traditional Arabic" pitchFamily="18" charset="-78"/>
              </a:rPr>
              <a:t>و</a:t>
            </a:r>
            <a:r>
              <a:rPr lang="ar-DZ" sz="2400" dirty="0" smtClean="0">
                <a:solidFill>
                  <a:srgbClr val="FF0000"/>
                </a:solidFill>
                <a:latin typeface="Traditional Arabic" pitchFamily="18" charset="-78"/>
                <a:cs typeface="Traditional Arabic" pitchFamily="18" charset="-78"/>
              </a:rPr>
              <a:t>الافراد</a:t>
            </a:r>
          </a:p>
          <a:p>
            <a:pPr lvl="0" algn="just" rtl="1" eaLnBrk="0" hangingPunct="0"/>
            <a:r>
              <a:rPr lang="ar-SA" sz="2400" dirty="0" smtClean="0">
                <a:solidFill>
                  <a:srgbClr val="000066"/>
                </a:solidFill>
                <a:latin typeface="Traditional Arabic" pitchFamily="18" charset="-78"/>
                <a:cs typeface="Traditional Arabic" pitchFamily="18" charset="-78"/>
              </a:rPr>
              <a:t>عقد </a:t>
            </a:r>
            <a:r>
              <a:rPr lang="ar-SA" sz="2400" dirty="0">
                <a:solidFill>
                  <a:srgbClr val="000066"/>
                </a:solidFill>
                <a:latin typeface="Traditional Arabic" pitchFamily="18" charset="-78"/>
                <a:cs typeface="Traditional Arabic" pitchFamily="18" charset="-78"/>
              </a:rPr>
              <a:t>مالي يلتزم الافراد بموجبه ان يدفعوا الضريبة للدولة في مقابل المنافع التي </a:t>
            </a:r>
            <a:r>
              <a:rPr lang="ar-DZ" sz="2400" dirty="0" smtClean="0">
                <a:solidFill>
                  <a:srgbClr val="000066"/>
                </a:solidFill>
                <a:latin typeface="Traditional Arabic" pitchFamily="18" charset="-78"/>
                <a:cs typeface="Traditional Arabic" pitchFamily="18" charset="-78"/>
              </a:rPr>
              <a:t>تعود عليهم من نشاط الدولة.</a:t>
            </a:r>
          </a:p>
          <a:p>
            <a:pPr lvl="0" algn="just" rtl="1" eaLnBrk="0" hangingPunct="0"/>
            <a:endParaRPr lang="ar-DZ" sz="2000" dirty="0">
              <a:solidFill>
                <a:srgbClr val="000066"/>
              </a:solidFill>
              <a:latin typeface="Traditional Arabic" pitchFamily="18" charset="-78"/>
              <a:cs typeface="Traditional Arabic" pitchFamily="18" charset="-78"/>
            </a:endParaRPr>
          </a:p>
          <a:p>
            <a:pPr lvl="0" algn="just" rtl="1" eaLnBrk="0" hangingPunct="0"/>
            <a:endParaRPr lang="ar-DZ" sz="2000" dirty="0" smtClean="0">
              <a:solidFill>
                <a:srgbClr val="000066"/>
              </a:solidFill>
              <a:latin typeface="Traditional Arabic" pitchFamily="18" charset="-78"/>
              <a:cs typeface="Traditional Arabic" pitchFamily="18" charset="-78"/>
            </a:endParaRPr>
          </a:p>
          <a:p>
            <a:pPr lvl="0" algn="just" rtl="1" eaLnBrk="0" hangingPunct="0"/>
            <a:endParaRPr lang="fr-FR" sz="2000" dirty="0">
              <a:solidFill>
                <a:srgbClr val="000066"/>
              </a:solidFill>
              <a:latin typeface="Traditional Arabic" pitchFamily="18" charset="-78"/>
              <a:cs typeface="Traditional Arabic" pitchFamily="18" charset="-78"/>
            </a:endParaRPr>
          </a:p>
        </p:txBody>
      </p:sp>
      <p:sp>
        <p:nvSpPr>
          <p:cNvPr id="12297" name="Line 11"/>
          <p:cNvSpPr>
            <a:spLocks noChangeShapeType="1"/>
          </p:cNvSpPr>
          <p:nvPr/>
        </p:nvSpPr>
        <p:spPr bwMode="auto">
          <a:xfrm>
            <a:off x="4283968" y="2121886"/>
            <a:ext cx="0" cy="3744913"/>
          </a:xfrm>
          <a:prstGeom prst="line">
            <a:avLst/>
          </a:prstGeom>
          <a:noFill/>
          <a:ln w="9525">
            <a:solidFill>
              <a:schemeClr val="bg1"/>
            </a:solidFill>
            <a:round/>
            <a:headEnd/>
            <a:tailEnd/>
          </a:ln>
        </p:spPr>
        <p:txBody>
          <a:bodyPr/>
          <a:lstStyle/>
          <a:p>
            <a:endParaRPr lang="fr-FR">
              <a:solidFill>
                <a:prstClr val="black"/>
              </a:solidFill>
            </a:endParaRPr>
          </a:p>
        </p:txBody>
      </p:sp>
      <p:sp>
        <p:nvSpPr>
          <p:cNvPr id="9" name="Rectangle 9"/>
          <p:cNvSpPr>
            <a:spLocks noChangeArrowheads="1"/>
          </p:cNvSpPr>
          <p:nvPr/>
        </p:nvSpPr>
        <p:spPr bwMode="auto">
          <a:xfrm>
            <a:off x="5004048" y="2259263"/>
            <a:ext cx="2068561" cy="400110"/>
          </a:xfrm>
          <a:prstGeom prst="rect">
            <a:avLst/>
          </a:prstGeom>
          <a:solidFill>
            <a:srgbClr val="99CCFF"/>
          </a:solidFill>
          <a:ln w="9525">
            <a:noFill/>
            <a:miter lim="800000"/>
            <a:headEnd/>
            <a:tailEnd/>
          </a:ln>
        </p:spPr>
        <p:txBody>
          <a:bodyPr wrap="square">
            <a:spAutoFit/>
          </a:bodyPr>
          <a:lstStyle/>
          <a:p>
            <a:r>
              <a:rPr kumimoji="1" lang="ar-DZ" sz="2000" b="1" u="sng" dirty="0" smtClean="0">
                <a:solidFill>
                  <a:srgbClr val="000099"/>
                </a:solidFill>
                <a:latin typeface="Tahoma" pitchFamily="34" charset="0"/>
              </a:rPr>
              <a:t>نظرية </a:t>
            </a:r>
            <a:r>
              <a:rPr kumimoji="1" lang="ar-DZ" sz="2000" b="1" u="sng" dirty="0">
                <a:solidFill>
                  <a:srgbClr val="000099"/>
                </a:solidFill>
                <a:latin typeface="Tahoma" pitchFamily="34" charset="0"/>
              </a:rPr>
              <a:t>العقد </a:t>
            </a:r>
            <a:r>
              <a:rPr kumimoji="1" lang="ar-DZ" sz="2000" b="1" u="sng" dirty="0" smtClean="0">
                <a:solidFill>
                  <a:srgbClr val="000099"/>
                </a:solidFill>
                <a:latin typeface="Tahoma" pitchFamily="34" charset="0"/>
              </a:rPr>
              <a:t>الاجتماعي</a:t>
            </a:r>
            <a:endParaRPr kumimoji="1" lang="vi-VN" sz="2000" b="1" u="sng" dirty="0">
              <a:solidFill>
                <a:srgbClr val="000099"/>
              </a:solidFill>
              <a:latin typeface="Tahoma" pitchFamily="34" charset="0"/>
            </a:endParaRPr>
          </a:p>
        </p:txBody>
      </p:sp>
      <p:sp>
        <p:nvSpPr>
          <p:cNvPr id="11" name="Rectangle 10"/>
          <p:cNvSpPr>
            <a:spLocks noChangeArrowheads="1"/>
          </p:cNvSpPr>
          <p:nvPr/>
        </p:nvSpPr>
        <p:spPr bwMode="auto">
          <a:xfrm>
            <a:off x="251520" y="2695488"/>
            <a:ext cx="4023211" cy="707886"/>
          </a:xfrm>
          <a:prstGeom prst="rect">
            <a:avLst/>
          </a:prstGeom>
          <a:noFill/>
          <a:ln w="9525">
            <a:noFill/>
            <a:miter lim="800000"/>
            <a:headEnd/>
            <a:tailEnd/>
          </a:ln>
        </p:spPr>
        <p:txBody>
          <a:bodyPr wrap="square">
            <a:spAutoFit/>
          </a:bodyPr>
          <a:lstStyle/>
          <a:p>
            <a:pPr lvl="0" algn="just" rtl="1" eaLnBrk="0" hangingPunct="0"/>
            <a:r>
              <a:rPr lang="ar-DZ" sz="2000" b="1" dirty="0" smtClean="0">
                <a:solidFill>
                  <a:srgbClr val="FF0000"/>
                </a:solidFill>
                <a:latin typeface="Traditional Arabic" pitchFamily="18" charset="-78"/>
                <a:cs typeface="Traditional Arabic" pitchFamily="18" charset="-78"/>
              </a:rPr>
              <a:t>عقد </a:t>
            </a:r>
            <a:r>
              <a:rPr lang="ar-DZ" sz="2000" b="1" dirty="0">
                <a:solidFill>
                  <a:srgbClr val="FF0000"/>
                </a:solidFill>
                <a:latin typeface="Traditional Arabic" pitchFamily="18" charset="-78"/>
                <a:cs typeface="Traditional Arabic" pitchFamily="18" charset="-78"/>
              </a:rPr>
              <a:t>بيع </a:t>
            </a:r>
            <a:r>
              <a:rPr lang="ar-DZ" sz="2000" b="1" dirty="0" smtClean="0">
                <a:solidFill>
                  <a:srgbClr val="FF0000"/>
                </a:solidFill>
                <a:latin typeface="Traditional Arabic" pitchFamily="18" charset="-78"/>
                <a:cs typeface="Traditional Arabic" pitchFamily="18" charset="-78"/>
              </a:rPr>
              <a:t>خدمات: </a:t>
            </a:r>
            <a:r>
              <a:rPr lang="ar-DZ" sz="2000" dirty="0" smtClean="0">
                <a:solidFill>
                  <a:srgbClr val="000066"/>
                </a:solidFill>
                <a:latin typeface="Traditional Arabic" pitchFamily="18" charset="-78"/>
                <a:cs typeface="Traditional Arabic" pitchFamily="18" charset="-78"/>
              </a:rPr>
              <a:t>فالدولة </a:t>
            </a:r>
            <a:r>
              <a:rPr lang="ar-DZ" sz="2000" dirty="0">
                <a:solidFill>
                  <a:srgbClr val="000066"/>
                </a:solidFill>
                <a:latin typeface="Traditional Arabic" pitchFamily="18" charset="-78"/>
                <a:cs typeface="Traditional Arabic" pitchFamily="18" charset="-78"/>
              </a:rPr>
              <a:t>تبيع خدماتها للأفراد </a:t>
            </a:r>
            <a:endParaRPr lang="ar-DZ" sz="2000" dirty="0" smtClean="0">
              <a:solidFill>
                <a:srgbClr val="000066"/>
              </a:solidFill>
              <a:latin typeface="Traditional Arabic" pitchFamily="18" charset="-78"/>
              <a:cs typeface="Traditional Arabic" pitchFamily="18" charset="-78"/>
            </a:endParaRPr>
          </a:p>
          <a:p>
            <a:pPr lvl="0" algn="just" rtl="1" eaLnBrk="0" hangingPunct="0"/>
            <a:r>
              <a:rPr lang="ar-DZ" sz="2000" dirty="0" smtClean="0">
                <a:solidFill>
                  <a:srgbClr val="000066"/>
                </a:solidFill>
                <a:latin typeface="Traditional Arabic" pitchFamily="18" charset="-78"/>
                <a:cs typeface="Traditional Arabic" pitchFamily="18" charset="-78"/>
              </a:rPr>
              <a:t>وتحصل </a:t>
            </a:r>
            <a:r>
              <a:rPr lang="ar-DZ" sz="2000" dirty="0">
                <a:solidFill>
                  <a:srgbClr val="000066"/>
                </a:solidFill>
                <a:latin typeface="Traditional Arabic" pitchFamily="18" charset="-78"/>
                <a:cs typeface="Traditional Arabic" pitchFamily="18" charset="-78"/>
              </a:rPr>
              <a:t>على مقابل يتمثل بثمن هذه الخدمات </a:t>
            </a:r>
          </a:p>
        </p:txBody>
      </p:sp>
      <p:sp>
        <p:nvSpPr>
          <p:cNvPr id="12" name="Rectangle 11"/>
          <p:cNvSpPr>
            <a:spLocks noChangeArrowheads="1"/>
          </p:cNvSpPr>
          <p:nvPr/>
        </p:nvSpPr>
        <p:spPr bwMode="auto">
          <a:xfrm>
            <a:off x="317995" y="4557537"/>
            <a:ext cx="4023211" cy="707886"/>
          </a:xfrm>
          <a:prstGeom prst="rect">
            <a:avLst/>
          </a:prstGeom>
          <a:noFill/>
          <a:ln w="9525">
            <a:noFill/>
            <a:miter lim="800000"/>
            <a:headEnd/>
            <a:tailEnd/>
          </a:ln>
        </p:spPr>
        <p:txBody>
          <a:bodyPr wrap="square">
            <a:spAutoFit/>
          </a:bodyPr>
          <a:lstStyle/>
          <a:p>
            <a:pPr lvl="0" algn="just" rtl="1" eaLnBrk="0" hangingPunct="0"/>
            <a:r>
              <a:rPr lang="ar-DZ" sz="2000" b="1" dirty="0">
                <a:solidFill>
                  <a:srgbClr val="FF0000"/>
                </a:solidFill>
                <a:latin typeface="Traditional Arabic" pitchFamily="18" charset="-78"/>
                <a:cs typeface="Traditional Arabic" pitchFamily="18" charset="-78"/>
              </a:rPr>
              <a:t>عقد </a:t>
            </a:r>
            <a:r>
              <a:rPr lang="ar-DZ" sz="2000" b="1" dirty="0" smtClean="0">
                <a:solidFill>
                  <a:srgbClr val="FF0000"/>
                </a:solidFill>
                <a:latin typeface="Traditional Arabic" pitchFamily="18" charset="-78"/>
                <a:cs typeface="Traditional Arabic" pitchFamily="18" charset="-78"/>
              </a:rPr>
              <a:t>تأمين</a:t>
            </a:r>
            <a:r>
              <a:rPr lang="ar-DZ" sz="2000" dirty="0" smtClean="0">
                <a:solidFill>
                  <a:srgbClr val="000066"/>
                </a:solidFill>
                <a:latin typeface="Traditional Arabic" pitchFamily="18" charset="-78"/>
                <a:cs typeface="Traditional Arabic" pitchFamily="18" charset="-78"/>
              </a:rPr>
              <a:t>: يقوم </a:t>
            </a:r>
            <a:r>
              <a:rPr lang="ar-DZ" sz="2000" dirty="0">
                <a:solidFill>
                  <a:srgbClr val="000066"/>
                </a:solidFill>
                <a:latin typeface="Traditional Arabic" pitchFamily="18" charset="-78"/>
                <a:cs typeface="Traditional Arabic" pitchFamily="18" charset="-78"/>
              </a:rPr>
              <a:t>المواطنين بدفع الضرائب للدولة من أجل توفير الحماية لهم  من </a:t>
            </a:r>
            <a:r>
              <a:rPr lang="ar-DZ" sz="2000" dirty="0" smtClean="0">
                <a:solidFill>
                  <a:srgbClr val="000066"/>
                </a:solidFill>
                <a:latin typeface="Traditional Arabic" pitchFamily="18" charset="-78"/>
                <a:cs typeface="Traditional Arabic" pitchFamily="18" charset="-78"/>
              </a:rPr>
              <a:t>الاخطار التي تحل بأموالهم وأرواحهم</a:t>
            </a:r>
            <a:endParaRPr lang="ar-DZ" sz="2000" dirty="0">
              <a:solidFill>
                <a:srgbClr val="000066"/>
              </a:solidFill>
              <a:latin typeface="Traditional Arabic" pitchFamily="18" charset="-78"/>
              <a:cs typeface="Traditional Arabic" pitchFamily="18" charset="-78"/>
            </a:endParaRPr>
          </a:p>
        </p:txBody>
      </p:sp>
      <p:sp>
        <p:nvSpPr>
          <p:cNvPr id="13" name="Rectangle 12"/>
          <p:cNvSpPr>
            <a:spLocks noChangeArrowheads="1"/>
          </p:cNvSpPr>
          <p:nvPr/>
        </p:nvSpPr>
        <p:spPr bwMode="auto">
          <a:xfrm>
            <a:off x="260757" y="3594498"/>
            <a:ext cx="4023211" cy="1015663"/>
          </a:xfrm>
          <a:prstGeom prst="rect">
            <a:avLst/>
          </a:prstGeom>
          <a:noFill/>
          <a:ln w="9525">
            <a:noFill/>
            <a:miter lim="800000"/>
            <a:headEnd/>
            <a:tailEnd/>
          </a:ln>
        </p:spPr>
        <p:txBody>
          <a:bodyPr wrap="square">
            <a:spAutoFit/>
          </a:bodyPr>
          <a:lstStyle/>
          <a:p>
            <a:pPr lvl="0" algn="just" rtl="1" eaLnBrk="0" hangingPunct="0"/>
            <a:r>
              <a:rPr lang="ar-DZ" sz="2000" b="1" dirty="0">
                <a:solidFill>
                  <a:srgbClr val="FF0000"/>
                </a:solidFill>
                <a:latin typeface="Traditional Arabic" pitchFamily="18" charset="-78"/>
                <a:cs typeface="Traditional Arabic" pitchFamily="18" charset="-78"/>
              </a:rPr>
              <a:t>عقد </a:t>
            </a:r>
            <a:r>
              <a:rPr lang="ar-DZ" sz="2000" b="1" dirty="0" smtClean="0">
                <a:solidFill>
                  <a:srgbClr val="FF0000"/>
                </a:solidFill>
                <a:latin typeface="Traditional Arabic" pitchFamily="18" charset="-78"/>
                <a:cs typeface="Traditional Arabic" pitchFamily="18" charset="-78"/>
              </a:rPr>
              <a:t>شركة</a:t>
            </a:r>
            <a:r>
              <a:rPr lang="ar-DZ" sz="2000" dirty="0" smtClean="0">
                <a:solidFill>
                  <a:srgbClr val="000066"/>
                </a:solidFill>
                <a:latin typeface="Traditional Arabic" pitchFamily="18" charset="-78"/>
                <a:cs typeface="Traditional Arabic" pitchFamily="18" charset="-78"/>
              </a:rPr>
              <a:t>: شبه </a:t>
            </a:r>
            <a:r>
              <a:rPr lang="ar-DZ" sz="2000" dirty="0">
                <a:solidFill>
                  <a:srgbClr val="000066"/>
                </a:solidFill>
                <a:latin typeface="Traditional Arabic" pitchFamily="18" charset="-78"/>
                <a:cs typeface="Traditional Arabic" pitchFamily="18" charset="-78"/>
              </a:rPr>
              <a:t>الدولة بانها شركة انتاج والشركاء فيها هم الافراد الذين يؤدون عمل معين ويتحملون في سبيله نفقات خاصة </a:t>
            </a:r>
          </a:p>
        </p:txBody>
      </p:sp>
    </p:spTree>
    <p:extLst>
      <p:ext uri="{BB962C8B-B14F-4D97-AF65-F5344CB8AC3E}">
        <p14:creationId xmlns:p14="http://schemas.microsoft.com/office/powerpoint/2010/main" val="3487051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checkerboard(across)">
                                      <p:cBhvr>
                                        <p:cTn id="7" dur="500"/>
                                        <p:tgtEl>
                                          <p:spTgt spid="1229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2295"/>
                                        </p:tgtEl>
                                        <p:attrNameLst>
                                          <p:attrName>style.visibility</p:attrName>
                                        </p:attrNameLst>
                                      </p:cBhvr>
                                      <p:to>
                                        <p:strVal val="visible"/>
                                      </p:to>
                                    </p:set>
                                    <p:animEffect transition="in" filter="checkerboard(across)">
                                      <p:cBhvr>
                                        <p:cTn id="10" dur="500"/>
                                        <p:tgtEl>
                                          <p:spTgt spid="12295"/>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2296"/>
                                        </p:tgtEl>
                                        <p:attrNameLst>
                                          <p:attrName>style.visibility</p:attrName>
                                        </p:attrNameLst>
                                      </p:cBhvr>
                                      <p:to>
                                        <p:strVal val="visible"/>
                                      </p:to>
                                    </p:set>
                                    <p:animEffect transition="in" filter="checkerboard(across)">
                                      <p:cBhvr>
                                        <p:cTn id="13" dur="500"/>
                                        <p:tgtEl>
                                          <p:spTgt spid="12296"/>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checkerboard(across)">
                                      <p:cBhvr>
                                        <p:cTn id="16" dur="500"/>
                                        <p:tgtEl>
                                          <p:spTgt spid="9"/>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checkerboard(across)">
                                      <p:cBhvr>
                                        <p:cTn id="19" dur="500"/>
                                        <p:tgtEl>
                                          <p:spTgt spid="11"/>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heckerboard(across)">
                                      <p:cBhvr>
                                        <p:cTn id="22" dur="500"/>
                                        <p:tgtEl>
                                          <p:spTgt spid="12"/>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checkerboard(across)">
                                      <p:cBhvr>
                                        <p:cTn id="2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p:bldP spid="12295" grpId="0" animBg="1"/>
      <p:bldP spid="12296" grpId="0"/>
      <p:bldP spid="9" grpId="0" animBg="1"/>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92"/>
          <p:cNvSpPr>
            <a:spLocks noChangeArrowheads="1"/>
          </p:cNvSpPr>
          <p:nvPr/>
        </p:nvSpPr>
        <p:spPr bwMode="auto">
          <a:xfrm>
            <a:off x="8153400" y="152400"/>
            <a:ext cx="228600" cy="228600"/>
          </a:xfrm>
          <a:prstGeom prst="rect">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fontAlgn="auto">
              <a:spcBef>
                <a:spcPts val="0"/>
              </a:spcBef>
              <a:spcAft>
                <a:spcPts val="0"/>
              </a:spcAft>
              <a:defRPr/>
            </a:pPr>
            <a:endParaRPr lang="fr-FR" dirty="0">
              <a:solidFill>
                <a:prstClr val="white"/>
              </a:solidFill>
            </a:endParaRPr>
          </a:p>
        </p:txBody>
      </p:sp>
      <p:sp>
        <p:nvSpPr>
          <p:cNvPr id="16" name="Rectangle 93"/>
          <p:cNvSpPr>
            <a:spLocks noChangeArrowheads="1"/>
          </p:cNvSpPr>
          <p:nvPr/>
        </p:nvSpPr>
        <p:spPr bwMode="auto">
          <a:xfrm>
            <a:off x="8610600" y="152400"/>
            <a:ext cx="228600" cy="22860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fontAlgn="auto">
              <a:spcBef>
                <a:spcPts val="0"/>
              </a:spcBef>
              <a:spcAft>
                <a:spcPts val="0"/>
              </a:spcAft>
              <a:defRPr/>
            </a:pPr>
            <a:endParaRPr lang="fr-FR" dirty="0">
              <a:solidFill>
                <a:prstClr val="white"/>
              </a:solidFill>
            </a:endParaRPr>
          </a:p>
        </p:txBody>
      </p:sp>
      <p:sp>
        <p:nvSpPr>
          <p:cNvPr id="17" name="Rectangle 94"/>
          <p:cNvSpPr>
            <a:spLocks noChangeArrowheads="1"/>
          </p:cNvSpPr>
          <p:nvPr/>
        </p:nvSpPr>
        <p:spPr bwMode="auto">
          <a:xfrm>
            <a:off x="8610600" y="533400"/>
            <a:ext cx="228600" cy="228600"/>
          </a:xfrm>
          <a:prstGeom prst="rect">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fontAlgn="auto">
              <a:spcBef>
                <a:spcPts val="0"/>
              </a:spcBef>
              <a:spcAft>
                <a:spcPts val="0"/>
              </a:spcAft>
              <a:defRPr/>
            </a:pPr>
            <a:endParaRPr lang="fr-FR" dirty="0">
              <a:solidFill>
                <a:prstClr val="white"/>
              </a:solidFill>
            </a:endParaRPr>
          </a:p>
        </p:txBody>
      </p:sp>
      <p:sp>
        <p:nvSpPr>
          <p:cNvPr id="22" name="Rectangle 21"/>
          <p:cNvSpPr/>
          <p:nvPr/>
        </p:nvSpPr>
        <p:spPr>
          <a:xfrm>
            <a:off x="1187624" y="99789"/>
            <a:ext cx="5976664" cy="523220"/>
          </a:xfrm>
          <a:prstGeom prst="rect">
            <a:avLst/>
          </a:prstGeom>
        </p:spPr>
        <p:txBody>
          <a:bodyPr wrap="square">
            <a:spAutoFit/>
          </a:bodyPr>
          <a:lstStyle/>
          <a:p>
            <a:pPr algn="ctr"/>
            <a:endParaRPr lang="ar-DZ" sz="2800" b="1" dirty="0" smtClean="0">
              <a:solidFill>
                <a:prstClr val="black"/>
              </a:solidFill>
            </a:endParaRPr>
          </a:p>
        </p:txBody>
      </p:sp>
      <p:sp>
        <p:nvSpPr>
          <p:cNvPr id="37" name="Rectangle 36">
            <a:hlinkClick r:id="" action="ppaction://noaction"/>
          </p:cNvPr>
          <p:cNvSpPr/>
          <p:nvPr/>
        </p:nvSpPr>
        <p:spPr>
          <a:xfrm>
            <a:off x="96986" y="764704"/>
            <a:ext cx="8928992" cy="5201424"/>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lvl="0" algn="just" rtl="1" eaLnBrk="0" hangingPunct="0"/>
            <a:r>
              <a:rPr lang="ar-SA" sz="2800" dirty="0" smtClean="0">
                <a:solidFill>
                  <a:srgbClr val="000066"/>
                </a:solidFill>
                <a:latin typeface="Traditional Arabic" pitchFamily="18" charset="-78"/>
                <a:cs typeface="Traditional Arabic" pitchFamily="18" charset="-78"/>
              </a:rPr>
              <a:t>هذه النظرية تجعل من الضريبة اشبه بالرسم الذي يدفع مقابل الحصول على خدمة معينة . </a:t>
            </a:r>
            <a:endParaRPr lang="fr-FR" sz="2800" dirty="0" smtClean="0">
              <a:solidFill>
                <a:srgbClr val="000066"/>
              </a:solidFill>
              <a:latin typeface="Traditional Arabic" pitchFamily="18" charset="-78"/>
              <a:cs typeface="Traditional Arabic" pitchFamily="18" charset="-78"/>
            </a:endParaRPr>
          </a:p>
          <a:p>
            <a:pPr lvl="0" algn="just" rtl="1" eaLnBrk="0" hangingPunct="0"/>
            <a:r>
              <a:rPr lang="ar-DZ" sz="2800" dirty="0" smtClean="0">
                <a:solidFill>
                  <a:srgbClr val="000066"/>
                </a:solidFill>
                <a:latin typeface="Traditional Arabic" pitchFamily="18" charset="-78"/>
                <a:cs typeface="Traditional Arabic" pitchFamily="18" charset="-78"/>
              </a:rPr>
              <a:t>-</a:t>
            </a:r>
            <a:r>
              <a:rPr lang="ar-SA" sz="2800" dirty="0" smtClean="0">
                <a:solidFill>
                  <a:srgbClr val="000066"/>
                </a:solidFill>
                <a:latin typeface="Traditional Arabic" pitchFamily="18" charset="-78"/>
                <a:cs typeface="Traditional Arabic" pitchFamily="18" charset="-78"/>
              </a:rPr>
              <a:t>الاخذ بنظرية </a:t>
            </a:r>
            <a:r>
              <a:rPr lang="ar-DZ" sz="2800" dirty="0" smtClean="0">
                <a:solidFill>
                  <a:srgbClr val="000066"/>
                </a:solidFill>
                <a:latin typeface="Traditional Arabic" pitchFamily="18" charset="-78"/>
                <a:cs typeface="Traditional Arabic" pitchFamily="18" charset="-78"/>
              </a:rPr>
              <a:t>العقد </a:t>
            </a:r>
            <a:r>
              <a:rPr lang="ar-SA" sz="2800" dirty="0" smtClean="0">
                <a:solidFill>
                  <a:srgbClr val="000066"/>
                </a:solidFill>
                <a:latin typeface="Traditional Arabic" pitchFamily="18" charset="-78"/>
                <a:cs typeface="Traditional Arabic" pitchFamily="18" charset="-78"/>
              </a:rPr>
              <a:t>يعني تجزئة المنفعة التي تعود على الافراد من جراء الخدمات العامة التي تقوم بها السلطة العامة حتى يتسنى لهذه الاخيرة مطالبتهم بمقابل هذه المنفعة وهذا غير ممكن لان الخدمات التي تقوم بها السلطة العامة تعود بالنفع العام على الكل</a:t>
            </a:r>
            <a:endParaRPr lang="ar-DZ" sz="2800" dirty="0" smtClean="0">
              <a:solidFill>
                <a:srgbClr val="000066"/>
              </a:solidFill>
              <a:latin typeface="Traditional Arabic" pitchFamily="18" charset="-78"/>
              <a:cs typeface="Traditional Arabic" pitchFamily="18" charset="-78"/>
            </a:endParaRPr>
          </a:p>
          <a:p>
            <a:pPr lvl="0" algn="just" rtl="1" eaLnBrk="0" hangingPunct="0"/>
            <a:r>
              <a:rPr lang="ar-DZ" sz="2800" dirty="0" smtClean="0">
                <a:solidFill>
                  <a:srgbClr val="000066"/>
                </a:solidFill>
                <a:latin typeface="Traditional Arabic" pitchFamily="18" charset="-78"/>
                <a:cs typeface="Traditional Arabic" pitchFamily="18" charset="-78"/>
              </a:rPr>
              <a:t>-نظرية </a:t>
            </a:r>
            <a:r>
              <a:rPr lang="ar-DZ" sz="2800" dirty="0">
                <a:solidFill>
                  <a:srgbClr val="000066"/>
                </a:solidFill>
                <a:latin typeface="Traditional Arabic" pitchFamily="18" charset="-78"/>
                <a:cs typeface="Traditional Arabic" pitchFamily="18" charset="-78"/>
              </a:rPr>
              <a:t>العقد اذا ما تم اعتمادها كأساس لفرض الضريبة فهي لا توفر حصيلة ضريبية كافية للدولة لتقوم بالإنفاق على الاعباء العامة الملقاة على عاتقها ذلك لان الفرد يمكن ان يتذرع بحجة عدم انتفاعه بالخدمات العامة </a:t>
            </a:r>
            <a:r>
              <a:rPr lang="ar-DZ" sz="2800" dirty="0" smtClean="0">
                <a:solidFill>
                  <a:srgbClr val="000066"/>
                </a:solidFill>
                <a:latin typeface="Traditional Arabic" pitchFamily="18" charset="-78"/>
                <a:cs typeface="Traditional Arabic" pitchFamily="18" charset="-78"/>
              </a:rPr>
              <a:t>ومن المستحيل تحقيق التوازن بين الخدمة والفائدة.</a:t>
            </a:r>
          </a:p>
          <a:p>
            <a:pPr lvl="0" algn="just" rtl="1" eaLnBrk="0" hangingPunct="0"/>
            <a:r>
              <a:rPr lang="ar-DZ" sz="2800" dirty="0" smtClean="0">
                <a:solidFill>
                  <a:srgbClr val="000066"/>
                </a:solidFill>
                <a:latin typeface="Traditional Arabic" pitchFamily="18" charset="-78"/>
                <a:cs typeface="Traditional Arabic" pitchFamily="18" charset="-78"/>
              </a:rPr>
              <a:t>-الدولة لا تقتصر خدماتها على المحافظة على الأموال والأرواح (التأمين)</a:t>
            </a:r>
          </a:p>
          <a:p>
            <a:pPr lvl="0" algn="just" rtl="1" eaLnBrk="0" hangingPunct="0"/>
            <a:r>
              <a:rPr lang="ar-DZ" sz="2800" dirty="0" smtClean="0">
                <a:solidFill>
                  <a:srgbClr val="000066"/>
                </a:solidFill>
                <a:latin typeface="Traditional Arabic" pitchFamily="18" charset="-78"/>
                <a:cs typeface="Traditional Arabic" pitchFamily="18" charset="-78"/>
              </a:rPr>
              <a:t>-النظريات العقدية لا تستطيع ان تفسر التزام الجيل الماضي بالالتزامات تستفيد منها الاجيال اللاحقة </a:t>
            </a:r>
          </a:p>
          <a:p>
            <a:pPr lvl="0" algn="just" rtl="1" eaLnBrk="0" hangingPunct="0"/>
            <a:endParaRPr lang="ar-DZ" sz="2800" dirty="0" smtClean="0">
              <a:solidFill>
                <a:srgbClr val="000066"/>
              </a:solidFill>
              <a:latin typeface="Traditional Arabic" pitchFamily="18" charset="-78"/>
              <a:cs typeface="Traditional Arabic" pitchFamily="18" charset="-78"/>
            </a:endParaRPr>
          </a:p>
          <a:p>
            <a:pPr lvl="0" algn="just" rtl="1" eaLnBrk="0" hangingPunct="0"/>
            <a:endParaRPr lang="fr-FR" sz="2400" b="1" dirty="0">
              <a:solidFill>
                <a:srgbClr val="C00000"/>
              </a:solidFill>
            </a:endParaRPr>
          </a:p>
        </p:txBody>
      </p:sp>
    </p:spTree>
    <p:extLst>
      <p:ext uri="{BB962C8B-B14F-4D97-AF65-F5344CB8AC3E}">
        <p14:creationId xmlns:p14="http://schemas.microsoft.com/office/powerpoint/2010/main" val="212098291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Oval 4"/>
          <p:cNvSpPr>
            <a:spLocks noChangeArrowheads="1"/>
          </p:cNvSpPr>
          <p:nvPr/>
        </p:nvSpPr>
        <p:spPr bwMode="auto">
          <a:xfrm>
            <a:off x="395536" y="1628800"/>
            <a:ext cx="8064896" cy="4896544"/>
          </a:xfrm>
          <a:prstGeom prst="ellipse">
            <a:avLst/>
          </a:prstGeom>
          <a:solidFill>
            <a:srgbClr val="D9ECFF"/>
          </a:solidFill>
          <a:ln w="9525">
            <a:solidFill>
              <a:schemeClr val="bg1"/>
            </a:solidFill>
            <a:round/>
            <a:headEnd/>
            <a:tailEnd/>
          </a:ln>
        </p:spPr>
        <p:txBody>
          <a:bodyPr wrap="none" anchor="ctr"/>
          <a:lstStyle/>
          <a:p>
            <a:endParaRPr lang="ar-JO">
              <a:solidFill>
                <a:prstClr val="black"/>
              </a:solidFill>
            </a:endParaRPr>
          </a:p>
        </p:txBody>
      </p:sp>
      <p:sp>
        <p:nvSpPr>
          <p:cNvPr id="12296" name="Rectangle 10"/>
          <p:cNvSpPr>
            <a:spLocks noChangeArrowheads="1"/>
          </p:cNvSpPr>
          <p:nvPr/>
        </p:nvSpPr>
        <p:spPr bwMode="auto">
          <a:xfrm>
            <a:off x="1187624" y="2743592"/>
            <a:ext cx="6336706" cy="4031873"/>
          </a:xfrm>
          <a:prstGeom prst="rect">
            <a:avLst/>
          </a:prstGeom>
          <a:noFill/>
          <a:ln w="9525">
            <a:noFill/>
            <a:miter lim="800000"/>
            <a:headEnd/>
            <a:tailEnd/>
          </a:ln>
        </p:spPr>
        <p:txBody>
          <a:bodyPr wrap="square">
            <a:spAutoFit/>
          </a:bodyPr>
          <a:lstStyle/>
          <a:p>
            <a:pPr algn="just" rtl="1" eaLnBrk="0" hangingPunct="0"/>
            <a:r>
              <a:rPr lang="ar-DZ" sz="2800" dirty="0" err="1" smtClean="0">
                <a:solidFill>
                  <a:srgbClr val="000066"/>
                </a:solidFill>
                <a:latin typeface="Traditional Arabic" pitchFamily="18" charset="-78"/>
                <a:cs typeface="Traditional Arabic" pitchFamily="18" charset="-78"/>
              </a:rPr>
              <a:t>تنظلق</a:t>
            </a:r>
            <a:r>
              <a:rPr lang="ar-DZ" sz="2800" dirty="0" smtClean="0">
                <a:solidFill>
                  <a:srgbClr val="000066"/>
                </a:solidFill>
                <a:latin typeface="Traditional Arabic" pitchFamily="18" charset="-78"/>
                <a:cs typeface="Traditional Arabic" pitchFamily="18" charset="-78"/>
              </a:rPr>
              <a:t> النظرية من أنّ واجب </a:t>
            </a:r>
            <a:r>
              <a:rPr lang="ar-DZ" sz="2800" dirty="0">
                <a:solidFill>
                  <a:srgbClr val="000066"/>
                </a:solidFill>
                <a:latin typeface="Traditional Arabic" pitchFamily="18" charset="-78"/>
                <a:cs typeface="Traditional Arabic" pitchFamily="18" charset="-78"/>
              </a:rPr>
              <a:t>الدولة هو القيام بإشباع الحاجات العامة </a:t>
            </a:r>
            <a:r>
              <a:rPr lang="ar-DZ" sz="2800" dirty="0" smtClean="0">
                <a:solidFill>
                  <a:srgbClr val="000066"/>
                </a:solidFill>
                <a:latin typeface="Traditional Arabic" pitchFamily="18" charset="-78"/>
                <a:cs typeface="Traditional Arabic" pitchFamily="18" charset="-78"/>
              </a:rPr>
              <a:t>للأفراد والمحافظة على الأمن.</a:t>
            </a:r>
          </a:p>
          <a:p>
            <a:pPr algn="just" rtl="1" eaLnBrk="0" hangingPunct="0"/>
            <a:r>
              <a:rPr lang="ar-DZ" sz="2800" dirty="0" smtClean="0">
                <a:solidFill>
                  <a:srgbClr val="000066"/>
                </a:solidFill>
                <a:latin typeface="Traditional Arabic" pitchFamily="18" charset="-78"/>
                <a:cs typeface="Traditional Arabic" pitchFamily="18" charset="-78"/>
              </a:rPr>
              <a:t>فتتكبد </a:t>
            </a:r>
            <a:r>
              <a:rPr lang="ar-DZ" sz="2800" dirty="0">
                <a:solidFill>
                  <a:srgbClr val="000066"/>
                </a:solidFill>
                <a:latin typeface="Traditional Arabic" pitchFamily="18" charset="-78"/>
                <a:cs typeface="Traditional Arabic" pitchFamily="18" charset="-78"/>
              </a:rPr>
              <a:t>نفقات من اجل القيام بالأعباء العامة الملقاة على عاتقها نتيجة تدخلها في مختلف </a:t>
            </a:r>
            <a:r>
              <a:rPr lang="ar-DZ" sz="2800" dirty="0" smtClean="0">
                <a:solidFill>
                  <a:srgbClr val="000066"/>
                </a:solidFill>
                <a:latin typeface="Traditional Arabic" pitchFamily="18" charset="-78"/>
                <a:cs typeface="Traditional Arabic" pitchFamily="18" charset="-78"/>
              </a:rPr>
              <a:t>الأنشطة الاجتماعية والاقتصادية، </a:t>
            </a:r>
            <a:r>
              <a:rPr lang="ar-DZ" sz="2800" dirty="0">
                <a:solidFill>
                  <a:srgbClr val="000066"/>
                </a:solidFill>
                <a:latin typeface="Traditional Arabic" pitchFamily="18" charset="-78"/>
                <a:cs typeface="Traditional Arabic" pitchFamily="18" charset="-78"/>
              </a:rPr>
              <a:t>ولما كانت هذه الاعباء تحقق الصالح العام  والنفع العام </a:t>
            </a:r>
            <a:r>
              <a:rPr lang="ar-DZ" sz="2800" dirty="0" smtClean="0">
                <a:solidFill>
                  <a:srgbClr val="000066"/>
                </a:solidFill>
                <a:latin typeface="Traditional Arabic" pitchFamily="18" charset="-78"/>
                <a:cs typeface="Traditional Arabic" pitchFamily="18" charset="-78"/>
              </a:rPr>
              <a:t>للأفراد </a:t>
            </a:r>
            <a:r>
              <a:rPr lang="ar-DZ" sz="2800" dirty="0">
                <a:solidFill>
                  <a:srgbClr val="000066"/>
                </a:solidFill>
                <a:latin typeface="Traditional Arabic" pitchFamily="18" charset="-78"/>
                <a:cs typeface="Traditional Arabic" pitchFamily="18" charset="-78"/>
              </a:rPr>
              <a:t>كان لابد من تحمل نفقات هذه الاعباء على اساس التضامن الاجتماعي بين الافراد .</a:t>
            </a:r>
          </a:p>
          <a:p>
            <a:pPr algn="just" rtl="1" eaLnBrk="0" hangingPunct="0"/>
            <a:endParaRPr lang="ar-DZ" sz="2000" dirty="0">
              <a:solidFill>
                <a:srgbClr val="000066"/>
              </a:solidFill>
              <a:latin typeface="Traditional Arabic" pitchFamily="18" charset="-78"/>
              <a:cs typeface="Traditional Arabic" pitchFamily="18" charset="-78"/>
            </a:endParaRPr>
          </a:p>
          <a:p>
            <a:pPr algn="just" rtl="1" eaLnBrk="0" hangingPunct="0"/>
            <a:endParaRPr lang="ar-DZ" sz="2000" dirty="0" smtClean="0">
              <a:solidFill>
                <a:srgbClr val="000066"/>
              </a:solidFill>
              <a:latin typeface="Traditional Arabic" pitchFamily="18" charset="-78"/>
              <a:cs typeface="Traditional Arabic" pitchFamily="18" charset="-78"/>
            </a:endParaRPr>
          </a:p>
          <a:p>
            <a:pPr algn="just" rtl="1" eaLnBrk="0" hangingPunct="0"/>
            <a:endParaRPr lang="fr-FR" sz="2000" dirty="0">
              <a:solidFill>
                <a:srgbClr val="000066"/>
              </a:solidFill>
              <a:latin typeface="Traditional Arabic" pitchFamily="18" charset="-78"/>
              <a:cs typeface="Traditional Arabic" pitchFamily="18" charset="-78"/>
            </a:endParaRPr>
          </a:p>
        </p:txBody>
      </p:sp>
      <p:sp>
        <p:nvSpPr>
          <p:cNvPr id="2" name="Titre 1"/>
          <p:cNvSpPr>
            <a:spLocks noGrp="1"/>
          </p:cNvSpPr>
          <p:nvPr>
            <p:ph type="title"/>
          </p:nvPr>
        </p:nvSpPr>
        <p:spPr/>
        <p:txBody>
          <a:bodyPr/>
          <a:lstStyle/>
          <a:p>
            <a:endParaRPr lang="fr-FR" dirty="0"/>
          </a:p>
        </p:txBody>
      </p:sp>
      <p:sp>
        <p:nvSpPr>
          <p:cNvPr id="5" name="Rectangle 9"/>
          <p:cNvSpPr>
            <a:spLocks noChangeArrowheads="1"/>
          </p:cNvSpPr>
          <p:nvPr/>
        </p:nvSpPr>
        <p:spPr bwMode="auto">
          <a:xfrm>
            <a:off x="3023828" y="1870527"/>
            <a:ext cx="2664297" cy="400110"/>
          </a:xfrm>
          <a:prstGeom prst="rect">
            <a:avLst/>
          </a:prstGeom>
          <a:solidFill>
            <a:srgbClr val="99CCFF"/>
          </a:solidFill>
          <a:ln w="9525">
            <a:noFill/>
            <a:miter lim="800000"/>
            <a:headEnd/>
            <a:tailEnd/>
          </a:ln>
        </p:spPr>
        <p:txBody>
          <a:bodyPr wrap="square">
            <a:spAutoFit/>
          </a:bodyPr>
          <a:lstStyle/>
          <a:p>
            <a:r>
              <a:rPr kumimoji="1" lang="ar-DZ" sz="2000" b="1" u="sng" dirty="0">
                <a:solidFill>
                  <a:srgbClr val="000099"/>
                </a:solidFill>
                <a:latin typeface="Tahoma" pitchFamily="34" charset="0"/>
              </a:rPr>
              <a:t>نظرية التضامن الاجتماعي</a:t>
            </a:r>
            <a:endParaRPr kumimoji="1" lang="vi-VN" sz="2000" b="1" u="sng" dirty="0">
              <a:solidFill>
                <a:srgbClr val="000099"/>
              </a:solidFill>
              <a:latin typeface="Tahoma" pitchFamily="34" charset="0"/>
            </a:endParaRPr>
          </a:p>
        </p:txBody>
      </p:sp>
    </p:spTree>
    <p:extLst>
      <p:ext uri="{BB962C8B-B14F-4D97-AF65-F5344CB8AC3E}">
        <p14:creationId xmlns:p14="http://schemas.microsoft.com/office/powerpoint/2010/main" val="33622313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checkerboard(across)">
                                      <p:cBhvr>
                                        <p:cTn id="7" dur="500"/>
                                        <p:tgtEl>
                                          <p:spTgt spid="1229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2296"/>
                                        </p:tgtEl>
                                        <p:attrNameLst>
                                          <p:attrName>style.visibility</p:attrName>
                                        </p:attrNameLst>
                                      </p:cBhvr>
                                      <p:to>
                                        <p:strVal val="visible"/>
                                      </p:to>
                                    </p:set>
                                    <p:animEffect transition="in" filter="checkerboard(across)">
                                      <p:cBhvr>
                                        <p:cTn id="10" dur="500"/>
                                        <p:tgtEl>
                                          <p:spTgt spid="12296"/>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p:bldP spid="12296" grpId="0"/>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rot="10800000">
            <a:off x="0" y="673585"/>
            <a:ext cx="9144000" cy="5266693"/>
            <a:chOff x="2955329" y="1872265"/>
            <a:chExt cx="4589840" cy="806548"/>
          </a:xfrm>
          <a:scene3d>
            <a:camera prst="orthographicFront"/>
            <a:lightRig rig="threePt" dir="t">
              <a:rot lat="0" lon="0" rev="7500000"/>
            </a:lightRig>
          </a:scene3d>
        </p:grpSpPr>
        <p:sp>
          <p:nvSpPr>
            <p:cNvPr id="6" name="Flèche droite 5"/>
            <p:cNvSpPr/>
            <p:nvPr/>
          </p:nvSpPr>
          <p:spPr>
            <a:xfrm>
              <a:off x="3112175" y="1873813"/>
              <a:ext cx="4432994" cy="805000"/>
            </a:xfrm>
            <a:prstGeom prst="rightArrow">
              <a:avLst>
                <a:gd name="adj1" fmla="val 75000"/>
                <a:gd name="adj2" fmla="val 50000"/>
              </a:avLst>
            </a:prstGeom>
            <a:sp3d z="-152400" extrusionH="63500" prstMaterial="dkEdge">
              <a:bevelT w="144450" h="36350" prst="relaxedInset"/>
              <a:contourClr>
                <a:schemeClr val="bg1"/>
              </a:contourClr>
            </a:sp3d>
          </p:spPr>
          <p:style>
            <a:lnRef idx="1">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2">
              <a:schemeClr val="accent4">
                <a:tint val="40000"/>
                <a:alpha val="90000"/>
                <a:hueOff val="0"/>
                <a:satOff val="0"/>
                <a:lumOff val="0"/>
                <a:alphaOff val="0"/>
              </a:schemeClr>
            </a:effectRef>
            <a:fontRef idx="minor">
              <a:schemeClr val="dk1">
                <a:hueOff val="0"/>
                <a:satOff val="0"/>
                <a:lumOff val="0"/>
                <a:alphaOff val="0"/>
              </a:schemeClr>
            </a:fontRef>
          </p:style>
        </p:sp>
        <p:sp>
          <p:nvSpPr>
            <p:cNvPr id="7" name="Flèche droite 4"/>
            <p:cNvSpPr/>
            <p:nvPr/>
          </p:nvSpPr>
          <p:spPr>
            <a:xfrm>
              <a:off x="2955329" y="1872265"/>
              <a:ext cx="4131119" cy="603750"/>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lIns="11430" tIns="11430" rIns="11430" bIns="11430" spcCol="1270"/>
            <a:lstStyle/>
            <a:p>
              <a:pPr marL="0" lvl="1" algn="r" defTabSz="800100" rtl="1" fontAlgn="auto">
                <a:spcAft>
                  <a:spcPts val="0"/>
                </a:spcAft>
                <a:buFontTx/>
                <a:buChar char="••"/>
                <a:defRPr/>
              </a:pPr>
              <a:endParaRPr lang="fr-FR" b="1" dirty="0">
                <a:solidFill>
                  <a:prstClr val="black"/>
                </a:solidFill>
                <a:latin typeface="Times New Roman" pitchFamily="18" charset="0"/>
                <a:cs typeface="Times New Roman" pitchFamily="18" charset="0"/>
              </a:endParaRPr>
            </a:p>
            <a:p>
              <a:pPr marL="0" lvl="1" algn="r" defTabSz="800100" rtl="1" fontAlgn="auto">
                <a:spcAft>
                  <a:spcPts val="0"/>
                </a:spcAft>
                <a:buFontTx/>
                <a:buChar char="••"/>
                <a:defRPr/>
              </a:pPr>
              <a:endParaRPr lang="fr-FR" b="1" dirty="0">
                <a:solidFill>
                  <a:prstClr val="black"/>
                </a:solidFill>
                <a:latin typeface="Times New Roman" pitchFamily="18" charset="0"/>
                <a:cs typeface="Times New Roman" pitchFamily="18" charset="0"/>
              </a:endParaRPr>
            </a:p>
            <a:p>
              <a:pPr marL="171450" lvl="1" algn="r" defTabSz="800100" rtl="1" fontAlgn="auto">
                <a:spcAft>
                  <a:spcPct val="15000"/>
                </a:spcAft>
                <a:buFontTx/>
                <a:buChar char="••"/>
                <a:defRPr/>
              </a:pPr>
              <a:endParaRPr lang="fr-FR" b="1" dirty="0">
                <a:solidFill>
                  <a:prstClr val="black">
                    <a:hueOff val="0"/>
                    <a:satOff val="0"/>
                    <a:lumOff val="0"/>
                    <a:alphaOff val="0"/>
                  </a:prstClr>
                </a:solidFill>
                <a:latin typeface="Times New Roman" pitchFamily="18" charset="0"/>
                <a:cs typeface="Times New Roman" pitchFamily="18" charset="0"/>
              </a:endParaRPr>
            </a:p>
            <a:p>
              <a:pPr marL="0" lvl="1" algn="r" defTabSz="800100" rtl="1" fontAlgn="auto">
                <a:spcAft>
                  <a:spcPts val="0"/>
                </a:spcAft>
                <a:buFontTx/>
                <a:buChar char="••"/>
                <a:defRPr/>
              </a:pPr>
              <a:endParaRPr lang="fr-FR" b="1" dirty="0">
                <a:solidFill>
                  <a:prstClr val="black">
                    <a:hueOff val="0"/>
                    <a:satOff val="0"/>
                    <a:lumOff val="0"/>
                    <a:alphaOff val="0"/>
                  </a:prstClr>
                </a:solidFill>
                <a:latin typeface="Times New Roman" pitchFamily="18" charset="0"/>
                <a:cs typeface="Times New Roman" pitchFamily="18" charset="0"/>
              </a:endParaRPr>
            </a:p>
          </p:txBody>
        </p:sp>
      </p:grpSp>
      <p:sp>
        <p:nvSpPr>
          <p:cNvPr id="7173" name="Rectangle 5"/>
          <p:cNvSpPr>
            <a:spLocks noChangeArrowheads="1"/>
          </p:cNvSpPr>
          <p:nvPr/>
        </p:nvSpPr>
        <p:spPr bwMode="auto">
          <a:xfrm>
            <a:off x="1043608" y="1608918"/>
            <a:ext cx="7776864"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eaLnBrk="0" hangingPunct="0"/>
            <a:r>
              <a:rPr lang="ar-DZ" sz="2400" b="1" dirty="0">
                <a:solidFill>
                  <a:prstClr val="black"/>
                </a:solidFill>
                <a:latin typeface="A Jannat LT" pitchFamily="2" charset="-78"/>
                <a:ea typeface="Calibri" pitchFamily="34" charset="0"/>
                <a:cs typeface="A Jannat LT" pitchFamily="2" charset="-78"/>
              </a:rPr>
              <a:t>الدولة تفرض الضرائب على الافراد بما لها من حق السيادة عليهم والافراد يلتزمون بدفع الضرائب انطلاقا من مبدأ التضامن الاجتماعي .</a:t>
            </a:r>
          </a:p>
          <a:p>
            <a:pPr algn="just" rtl="1" eaLnBrk="0" hangingPunct="0"/>
            <a:r>
              <a:rPr lang="ar-DZ" sz="2400" b="1" dirty="0">
                <a:solidFill>
                  <a:prstClr val="black"/>
                </a:solidFill>
                <a:latin typeface="A Jannat LT" pitchFamily="2" charset="-78"/>
                <a:ea typeface="Calibri" pitchFamily="34" charset="0"/>
                <a:cs typeface="A Jannat LT" pitchFamily="2" charset="-78"/>
              </a:rPr>
              <a:t>يتضح ان هذه نظرية التضامن الاجتماعي تعطي الحق للدولة في فرض الضريبة ويمكن الاستناد اليها كأساس قانوني لفرض الضريبة.</a:t>
            </a:r>
          </a:p>
          <a:p>
            <a:pPr algn="just" rtl="1" eaLnBrk="0" hangingPunct="0"/>
            <a:endParaRPr lang="ar-DZ" sz="2400" b="1" dirty="0" smtClean="0">
              <a:solidFill>
                <a:prstClr val="black"/>
              </a:solidFill>
              <a:latin typeface="A Jannat LT" pitchFamily="2" charset="-78"/>
              <a:ea typeface="Calibri" pitchFamily="34" charset="0"/>
              <a:cs typeface="A Jannat LT" pitchFamily="2" charset="-78"/>
            </a:endParaRPr>
          </a:p>
          <a:p>
            <a:pPr algn="just" rtl="1" eaLnBrk="0" hangingPunct="0"/>
            <a:r>
              <a:rPr lang="ar-DZ" sz="2400" b="1" dirty="0" smtClean="0">
                <a:solidFill>
                  <a:prstClr val="black"/>
                </a:solidFill>
                <a:latin typeface="A Jannat LT" pitchFamily="2" charset="-78"/>
                <a:ea typeface="Calibri" pitchFamily="34" charset="0"/>
                <a:cs typeface="A Jannat LT" pitchFamily="2" charset="-78"/>
              </a:rPr>
              <a:t>للضريبة </a:t>
            </a:r>
            <a:r>
              <a:rPr lang="ar-DZ" sz="2400" b="1" dirty="0">
                <a:solidFill>
                  <a:prstClr val="black"/>
                </a:solidFill>
                <a:latin typeface="A Jannat LT" pitchFamily="2" charset="-78"/>
                <a:ea typeface="Calibri" pitchFamily="34" charset="0"/>
                <a:cs typeface="A Jannat LT" pitchFamily="2" charset="-78"/>
              </a:rPr>
              <a:t>اهداف اقتصادية واجتماعية وسياسية اذ يتطلب تحقيق هذه الاهداف الاعتماد على محددات تضمن فرض وجباية ضريبة توازن بين مصلحة الافراد ومصلحة الخزينة العامة، فالمصلحة العامة باتت ضرورية من اجل ضمنا حسن تطبيق اي نظام جبائي </a:t>
            </a:r>
          </a:p>
        </p:txBody>
      </p:sp>
      <p:sp>
        <p:nvSpPr>
          <p:cNvPr id="10" name="Rectangle 34"/>
          <p:cNvSpPr>
            <a:spLocks noChangeArrowheads="1"/>
          </p:cNvSpPr>
          <p:nvPr/>
        </p:nvSpPr>
        <p:spPr bwMode="auto">
          <a:xfrm>
            <a:off x="2501827" y="742082"/>
            <a:ext cx="61206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eaLnBrk="0" hangingPunct="0"/>
            <a:endParaRPr lang="ar-SA" sz="2400" dirty="0" smtClean="0">
              <a:solidFill>
                <a:prstClr val="black"/>
              </a:solidFill>
              <a:latin typeface="A Jannat LT" pitchFamily="2" charset="-78"/>
              <a:cs typeface="A Jannat LT" pitchFamily="2" charset="-78"/>
            </a:endParaRPr>
          </a:p>
        </p:txBody>
      </p:sp>
    </p:spTree>
    <p:extLst>
      <p:ext uri="{BB962C8B-B14F-4D97-AF65-F5344CB8AC3E}">
        <p14:creationId xmlns:p14="http://schemas.microsoft.com/office/powerpoint/2010/main" val="1199679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388122" y="5277283"/>
            <a:ext cx="7930902" cy="480131"/>
          </a:xfrm>
          <a:prstGeom prst="rect">
            <a:avLst/>
          </a:prstGeom>
          <a:noFill/>
          <a:ln w="9525">
            <a:noFill/>
            <a:miter lim="800000"/>
            <a:headEnd/>
            <a:tailEnd/>
          </a:ln>
          <a:effectLst>
            <a:outerShdw blurRad="50800" dist="38100" dir="13500000" algn="br" rotWithShape="0">
              <a:prstClr val="black">
                <a:alpha val="40000"/>
              </a:prstClr>
            </a:outerShdw>
          </a:effectLst>
        </p:spPr>
        <p:txBody>
          <a:bodyPr wrap="square">
            <a:spAutoFit/>
          </a:bodyPr>
          <a:lstStyle/>
          <a:p>
            <a:pPr algn="r" defTabSz="1022350">
              <a:lnSpc>
                <a:spcPct val="90000"/>
              </a:lnSpc>
              <a:spcAft>
                <a:spcPct val="35000"/>
              </a:spcAft>
              <a:defRPr/>
            </a:pPr>
            <a:r>
              <a:rPr lang="fr-FR" sz="2500" dirty="0" smtClean="0">
                <a:latin typeface="Arial" pitchFamily="34" charset="0"/>
                <a:cs typeface="Arial" pitchFamily="34" charset="0"/>
                <a:hlinkClick r:id="rId2"/>
              </a:rPr>
              <a:t>ahmadyacine.chaouche@gmail.com</a:t>
            </a:r>
            <a:r>
              <a:rPr lang="fr-FR" sz="2500" dirty="0" smtClean="0">
                <a:latin typeface="Arial" pitchFamily="34" charset="0"/>
                <a:cs typeface="Arial" pitchFamily="34" charset="0"/>
              </a:rPr>
              <a:t> </a:t>
            </a:r>
            <a:r>
              <a:rPr lang="fr-CA" sz="2500" dirty="0" smtClean="0">
                <a:latin typeface="Arial" pitchFamily="34" charset="0"/>
                <a:cs typeface="Arial" pitchFamily="34" charset="0"/>
              </a:rPr>
              <a:t> </a:t>
            </a:r>
            <a:r>
              <a:rPr lang="ar-DZ" sz="2500" dirty="0" smtClean="0">
                <a:latin typeface="Arial" pitchFamily="34" charset="0"/>
                <a:cs typeface="Arial" pitchFamily="34" charset="0"/>
              </a:rPr>
              <a:t>  </a:t>
            </a:r>
            <a:r>
              <a:rPr lang="ar-DZ" sz="2800" b="1" dirty="0" smtClean="0">
                <a:latin typeface="Arial" pitchFamily="34" charset="0"/>
                <a:cs typeface="Arial" pitchFamily="34" charset="0"/>
              </a:rPr>
              <a:t>الاستاذ</a:t>
            </a:r>
            <a:r>
              <a:rPr lang="ar-DZ" sz="2500" dirty="0" smtClean="0">
                <a:latin typeface="Arial" pitchFamily="34" charset="0"/>
                <a:cs typeface="Arial" pitchFamily="34" charset="0"/>
              </a:rPr>
              <a:t>: </a:t>
            </a:r>
            <a:r>
              <a:rPr lang="ar-DZ" sz="2800" b="1" dirty="0" err="1" smtClean="0">
                <a:latin typeface="Arial" pitchFamily="34" charset="0"/>
                <a:cs typeface="Arial" pitchFamily="34" charset="0"/>
              </a:rPr>
              <a:t>شاوش,ح</a:t>
            </a:r>
            <a:endParaRPr lang="ar-DZ" sz="2800" b="1" dirty="0" smtClean="0">
              <a:latin typeface="Arial" pitchFamily="34" charset="0"/>
              <a:cs typeface="Arial" pitchFamily="34" charset="0"/>
            </a:endParaRPr>
          </a:p>
        </p:txBody>
      </p:sp>
      <p:sp>
        <p:nvSpPr>
          <p:cNvPr id="3" name="Espace réservé du pied de page 21"/>
          <p:cNvSpPr>
            <a:spLocks noGrp="1"/>
          </p:cNvSpPr>
          <p:nvPr>
            <p:ph type="ftr" sz="quarter" idx="11"/>
          </p:nvPr>
        </p:nvSpPr>
        <p:spPr/>
        <p:txBody>
          <a:bodyPr/>
          <a:lstStyle/>
          <a:p>
            <a:pPr>
              <a:defRPr/>
            </a:pPr>
            <a:r>
              <a:rPr lang="ar-DZ" sz="1800" b="1" dirty="0" smtClean="0"/>
              <a:t>2020-2021</a:t>
            </a:r>
            <a:endParaRPr lang="fr-BE" sz="1800" b="1" dirty="0"/>
          </a:p>
        </p:txBody>
      </p:sp>
      <p:sp>
        <p:nvSpPr>
          <p:cNvPr id="5" name="ZoneTexte 4"/>
          <p:cNvSpPr txBox="1"/>
          <p:nvPr/>
        </p:nvSpPr>
        <p:spPr>
          <a:xfrm>
            <a:off x="2468606" y="188913"/>
            <a:ext cx="4191626" cy="830997"/>
          </a:xfrm>
          <a:prstGeom prst="rect">
            <a:avLst/>
          </a:prstGeom>
          <a:noFill/>
          <a:effectLst>
            <a:outerShdw blurRad="50800" dist="38100" dir="13500000" algn="br" rotWithShape="0">
              <a:prstClr val="black">
                <a:alpha val="40000"/>
              </a:prstClr>
            </a:outerShdw>
          </a:effectLst>
        </p:spPr>
        <p:txBody>
          <a:bodyPr wrap="square">
            <a:spAutoFit/>
          </a:bodyPr>
          <a:lstStyle/>
          <a:p>
            <a:pPr algn="ctr">
              <a:defRPr/>
            </a:pPr>
            <a:r>
              <a:rPr lang="ar-DZ" sz="2400" b="1" dirty="0" smtClean="0">
                <a:latin typeface="A Jannat LT" pitchFamily="2" charset="-78"/>
                <a:cs typeface="A Jannat LT" pitchFamily="2" charset="-78"/>
              </a:rPr>
              <a:t>وزارة التعليم العالي والبحث العلمي</a:t>
            </a:r>
          </a:p>
          <a:p>
            <a:pPr algn="ctr">
              <a:defRPr/>
            </a:pPr>
            <a:r>
              <a:rPr lang="ar-DZ" sz="2400" b="1" dirty="0" smtClean="0">
                <a:latin typeface="A Jannat LT" pitchFamily="2" charset="-78"/>
                <a:cs typeface="A Jannat LT" pitchFamily="2" charset="-78"/>
              </a:rPr>
              <a:t>المركز الجامعي مرسلي عبد الله</a:t>
            </a:r>
            <a:endParaRPr lang="fr-FR" sz="2400" b="1" dirty="0">
              <a:latin typeface="A Jannat LT" pitchFamily="2" charset="-78"/>
              <a:cs typeface="A Jannat LT" pitchFamily="2" charset="-78"/>
            </a:endParaRPr>
          </a:p>
        </p:txBody>
      </p:sp>
      <p:pic>
        <p:nvPicPr>
          <p:cNvPr id="12" name="Image 11"/>
          <p:cNvPicPr/>
          <p:nvPr/>
        </p:nvPicPr>
        <p:blipFill>
          <a:blip r:embed="rId3" cstate="print"/>
          <a:srcRect/>
          <a:stretch>
            <a:fillRect/>
          </a:stretch>
        </p:blipFill>
        <p:spPr bwMode="auto">
          <a:xfrm>
            <a:off x="179512" y="-23386"/>
            <a:ext cx="1379220" cy="1101090"/>
          </a:xfrm>
          <a:prstGeom prst="rect">
            <a:avLst/>
          </a:prstGeom>
          <a:ln>
            <a:noFill/>
          </a:ln>
          <a:effectLst>
            <a:outerShdw blurRad="292100" dist="139700" dir="2700000" algn="tl" rotWithShape="0">
              <a:srgbClr val="333333">
                <a:alpha val="65000"/>
              </a:srgbClr>
            </a:outerShdw>
          </a:effectLst>
        </p:spPr>
      </p:pic>
      <p:pic>
        <p:nvPicPr>
          <p:cNvPr id="13" name="Image 12"/>
          <p:cNvPicPr/>
          <p:nvPr/>
        </p:nvPicPr>
        <p:blipFill>
          <a:blip r:embed="rId3" cstate="print"/>
          <a:srcRect/>
          <a:stretch>
            <a:fillRect/>
          </a:stretch>
        </p:blipFill>
        <p:spPr bwMode="auto">
          <a:xfrm>
            <a:off x="7636828" y="0"/>
            <a:ext cx="1379220" cy="1101090"/>
          </a:xfrm>
          <a:prstGeom prst="rect">
            <a:avLst/>
          </a:prstGeom>
          <a:ln>
            <a:noFill/>
          </a:ln>
          <a:effectLst>
            <a:outerShdw blurRad="292100" dist="139700" dir="2700000" algn="tl" rotWithShape="0">
              <a:srgbClr val="333333">
                <a:alpha val="65000"/>
              </a:srgbClr>
            </a:outerShdw>
          </a:effectLst>
        </p:spPr>
      </p:pic>
      <p:sp>
        <p:nvSpPr>
          <p:cNvPr id="7" name="Rectangle 6"/>
          <p:cNvSpPr/>
          <p:nvPr/>
        </p:nvSpPr>
        <p:spPr>
          <a:xfrm>
            <a:off x="1691680" y="1268760"/>
            <a:ext cx="5169414" cy="1987082"/>
          </a:xfrm>
          <a:prstGeom prst="rect">
            <a:avLst/>
          </a:prstGeom>
          <a:solidFill>
            <a:schemeClr val="accent2"/>
          </a:solidFill>
          <a:ln>
            <a:solidFill>
              <a:srgbClr val="FF0000"/>
            </a:solidFill>
          </a:ln>
        </p:spPr>
        <p:txBody>
          <a:bodyPr wrap="square">
            <a:spAutoFit/>
          </a:bodyPr>
          <a:lstStyle/>
          <a:p>
            <a:pPr lvl="0" algn="ctr">
              <a:lnSpc>
                <a:spcPct val="114000"/>
              </a:lnSpc>
              <a:defRPr/>
            </a:pPr>
            <a:r>
              <a:rPr lang="ar-DZ" sz="3600" b="1" dirty="0">
                <a:ln w="0"/>
                <a:solidFill>
                  <a:srgbClr val="000066"/>
                </a:solidFill>
                <a:effectLst>
                  <a:outerShdw blurRad="38100" dist="19050" dir="2700000" algn="tl" rotWithShape="0">
                    <a:srgbClr val="000066">
                      <a:alpha val="40000"/>
                    </a:srgbClr>
                  </a:outerShdw>
                </a:effectLst>
                <a:latin typeface="Arabic Typesetting" pitchFamily="66" charset="-78"/>
                <a:ea typeface="Arial Unicode MS" pitchFamily="34" charset="-128"/>
                <a:cs typeface="Arabic Typesetting" pitchFamily="66" charset="-78"/>
              </a:rPr>
              <a:t>مقياس :</a:t>
            </a:r>
          </a:p>
          <a:p>
            <a:pPr lvl="0" algn="ctr">
              <a:lnSpc>
                <a:spcPct val="114000"/>
              </a:lnSpc>
              <a:defRPr/>
            </a:pPr>
            <a:r>
              <a:rPr kumimoji="0" lang="ar-DZ" sz="3600" b="1" i="0" u="none" strike="noStrike" kern="0" cap="none" spc="0" normalizeH="0" baseline="0" noProof="0" dirty="0" smtClean="0">
                <a:ln w="0"/>
                <a:solidFill>
                  <a:srgbClr val="FF0000"/>
                </a:solidFill>
                <a:effectLst>
                  <a:outerShdw blurRad="38100" dist="19050" dir="2700000" algn="tl" rotWithShape="0">
                    <a:srgbClr val="000066">
                      <a:alpha val="40000"/>
                    </a:srgbClr>
                  </a:outerShdw>
                </a:effectLst>
                <a:uLnTx/>
                <a:uFillTx/>
                <a:latin typeface="Arabic Typesetting" pitchFamily="66" charset="-78"/>
                <a:ea typeface="Arial Unicode MS" pitchFamily="34" charset="-128"/>
                <a:cs typeface="Arabic Typesetting" pitchFamily="66" charset="-78"/>
              </a:rPr>
              <a:t>القانون الضريبي</a:t>
            </a:r>
            <a:endParaRPr kumimoji="0" lang="ar-DZ" sz="3600" b="1" i="0" u="none" strike="noStrike" kern="0" cap="none" spc="0" normalizeH="0" baseline="0" noProof="0" dirty="0">
              <a:ln w="0"/>
              <a:solidFill>
                <a:srgbClr val="FF0000"/>
              </a:solidFill>
              <a:effectLst>
                <a:outerShdw blurRad="38100" dist="19050" dir="2700000" algn="tl" rotWithShape="0">
                  <a:srgbClr val="000066">
                    <a:alpha val="40000"/>
                  </a:srgbClr>
                </a:outerShdw>
              </a:effectLst>
              <a:uLnTx/>
              <a:uFillTx/>
              <a:latin typeface="Arabic Typesetting" pitchFamily="66" charset="-78"/>
              <a:ea typeface="Arial Unicode MS" pitchFamily="34" charset="-128"/>
              <a:cs typeface="Arabic Typesetting" pitchFamily="66" charset="-78"/>
            </a:endParaRPr>
          </a:p>
          <a:p>
            <a:pPr lvl="0" algn="ctr">
              <a:lnSpc>
                <a:spcPct val="114000"/>
              </a:lnSpc>
              <a:defRPr/>
            </a:pPr>
            <a:r>
              <a:rPr kumimoji="0" lang="ar-DZ" sz="3600" b="1" i="0" u="none" strike="noStrike" kern="0" cap="none" spc="0" normalizeH="0" baseline="0" noProof="0" dirty="0">
                <a:ln w="0"/>
                <a:solidFill>
                  <a:srgbClr val="FF0000"/>
                </a:solidFill>
                <a:effectLst>
                  <a:outerShdw blurRad="38100" dist="19050" dir="2700000" algn="tl" rotWithShape="0">
                    <a:srgbClr val="000066">
                      <a:alpha val="40000"/>
                    </a:srgbClr>
                  </a:outerShdw>
                </a:effectLst>
                <a:uLnTx/>
                <a:uFillTx/>
                <a:latin typeface="Arabic Typesetting" pitchFamily="66" charset="-78"/>
                <a:ea typeface="Arial Unicode MS" pitchFamily="34" charset="-128"/>
                <a:cs typeface="Arabic Typesetting" pitchFamily="66" charset="-78"/>
              </a:rPr>
              <a:t>السنة </a:t>
            </a:r>
            <a:r>
              <a:rPr kumimoji="0" lang="ar-DZ" sz="3600" b="1" i="0" u="none" strike="noStrike" kern="0" cap="none" spc="0" normalizeH="0" baseline="0" noProof="0" dirty="0" smtClean="0">
                <a:ln w="0"/>
                <a:solidFill>
                  <a:srgbClr val="FF0000"/>
                </a:solidFill>
                <a:effectLst>
                  <a:outerShdw blurRad="38100" dist="19050" dir="2700000" algn="tl" rotWithShape="0">
                    <a:srgbClr val="000066">
                      <a:alpha val="40000"/>
                    </a:srgbClr>
                  </a:outerShdw>
                </a:effectLst>
                <a:uLnTx/>
                <a:uFillTx/>
                <a:latin typeface="Arabic Typesetting" pitchFamily="66" charset="-78"/>
                <a:ea typeface="Arial Unicode MS" pitchFamily="34" charset="-128"/>
                <a:cs typeface="Arabic Typesetting" pitchFamily="66" charset="-78"/>
              </a:rPr>
              <a:t>ثانية ماستر</a:t>
            </a:r>
            <a:endParaRPr kumimoji="0" lang="ar-DZ" sz="3600" b="1" i="0" u="none" strike="noStrike" kern="0" cap="none" spc="0" normalizeH="0" baseline="0" noProof="0" dirty="0">
              <a:ln w="0"/>
              <a:solidFill>
                <a:srgbClr val="FF0000"/>
              </a:solidFill>
              <a:effectLst>
                <a:outerShdw blurRad="38100" dist="19050" dir="2700000" algn="tl" rotWithShape="0">
                  <a:srgbClr val="000066">
                    <a:alpha val="40000"/>
                  </a:srgbClr>
                </a:outerShdw>
              </a:effectLst>
              <a:uLnTx/>
              <a:uFillTx/>
              <a:latin typeface="Arabic Typesetting" pitchFamily="66" charset="-78"/>
              <a:ea typeface="Arial Unicode MS" pitchFamily="34" charset="-128"/>
              <a:cs typeface="Arabic Typesetting" pitchFamily="66" charset="-78"/>
            </a:endParaRPr>
          </a:p>
        </p:txBody>
      </p:sp>
      <p:sp>
        <p:nvSpPr>
          <p:cNvPr id="8" name="Rectangle 10"/>
          <p:cNvSpPr>
            <a:spLocks noChangeArrowheads="1"/>
          </p:cNvSpPr>
          <p:nvPr/>
        </p:nvSpPr>
        <p:spPr bwMode="auto">
          <a:xfrm>
            <a:off x="374992" y="3611232"/>
            <a:ext cx="7930902" cy="646331"/>
          </a:xfrm>
          <a:prstGeom prst="rect">
            <a:avLst/>
          </a:prstGeom>
          <a:noFill/>
          <a:ln w="9525">
            <a:noFill/>
            <a:miter lim="800000"/>
            <a:headEnd/>
            <a:tailEnd/>
          </a:ln>
          <a:effectLst>
            <a:outerShdw blurRad="50800" dist="38100" dir="13500000" algn="br" rotWithShape="0">
              <a:prstClr val="black">
                <a:alpha val="40000"/>
              </a:prstClr>
            </a:outerShdw>
          </a:effectLst>
        </p:spPr>
        <p:txBody>
          <a:bodyPr wrap="square">
            <a:spAutoFit/>
          </a:bodyPr>
          <a:lstStyle/>
          <a:p>
            <a:pPr algn="ctr" defTabSz="1022350" rtl="1">
              <a:lnSpc>
                <a:spcPct val="90000"/>
              </a:lnSpc>
              <a:spcAft>
                <a:spcPct val="35000"/>
              </a:spcAft>
              <a:defRPr/>
            </a:pPr>
            <a:r>
              <a:rPr lang="ar-DZ" sz="4000" b="1" i="1" smtClean="0">
                <a:solidFill>
                  <a:srgbClr val="AAB8FF">
                    <a:lumMod val="50000"/>
                  </a:srgbClr>
                </a:solidFill>
                <a:latin typeface="Verdana"/>
                <a:cs typeface="+mn-cs"/>
              </a:rPr>
              <a:t>القانون الجبائي </a:t>
            </a:r>
            <a:r>
              <a:rPr lang="ar-DZ" sz="4000" b="1" i="1" dirty="0" smtClean="0">
                <a:solidFill>
                  <a:srgbClr val="AAB8FF">
                    <a:lumMod val="50000"/>
                  </a:srgbClr>
                </a:solidFill>
                <a:latin typeface="Verdana"/>
                <a:cs typeface="+mn-cs"/>
              </a:rPr>
              <a:t>بين النظرية والتطبيق</a:t>
            </a:r>
            <a:endParaRPr lang="ar-DZ" altLang="ar-SA" sz="2400" b="1" dirty="0" smtClean="0">
              <a:latin typeface="Constantia" pitchFamily="18"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type="body" idx="1"/>
          </p:nvPr>
        </p:nvSpPr>
        <p:spPr>
          <a:xfrm>
            <a:off x="0" y="1025327"/>
            <a:ext cx="9144000" cy="2979737"/>
          </a:xfrm>
        </p:spPr>
        <p:txBody>
          <a:bodyPr/>
          <a:lstStyle/>
          <a:p>
            <a:pPr algn="just" rtl="1" eaLnBrk="1" hangingPunct="1">
              <a:buFont typeface="Wingdings" pitchFamily="2" charset="2"/>
              <a:buNone/>
              <a:defRPr/>
            </a:pPr>
            <a:endParaRPr lang="vi-VN" sz="2400" dirty="0" smtClean="0">
              <a:solidFill>
                <a:srgbClr val="C00000"/>
              </a:solidFill>
              <a:cs typeface="A Jannat LT" pitchFamily="2" charset="-78"/>
            </a:endParaRPr>
          </a:p>
        </p:txBody>
      </p:sp>
      <p:sp>
        <p:nvSpPr>
          <p:cNvPr id="9220" name="Oval 17"/>
          <p:cNvSpPr>
            <a:spLocks noChangeArrowheads="1"/>
          </p:cNvSpPr>
          <p:nvPr/>
        </p:nvSpPr>
        <p:spPr bwMode="auto">
          <a:xfrm>
            <a:off x="323528" y="764704"/>
            <a:ext cx="8496944" cy="5976664"/>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endParaRPr lang="ar-JO" dirty="0">
              <a:solidFill>
                <a:srgbClr val="CC0000"/>
              </a:solidFill>
            </a:endParaRPr>
          </a:p>
        </p:txBody>
      </p:sp>
      <p:sp>
        <p:nvSpPr>
          <p:cNvPr id="9221" name="Oval 18"/>
          <p:cNvSpPr>
            <a:spLocks noChangeArrowheads="1"/>
          </p:cNvSpPr>
          <p:nvPr/>
        </p:nvSpPr>
        <p:spPr bwMode="auto">
          <a:xfrm>
            <a:off x="1721565" y="4554143"/>
            <a:ext cx="6048672" cy="936650"/>
          </a:xfrm>
          <a:prstGeom prst="ellipse">
            <a:avLst/>
          </a:prstGeom>
          <a:solidFill>
            <a:srgbClr val="000099"/>
          </a:solidFill>
          <a:ln w="9525">
            <a:solidFill>
              <a:srgbClr val="FFFFFF"/>
            </a:solidFill>
            <a:round/>
            <a:headEnd/>
            <a:tailEnd/>
          </a:ln>
        </p:spPr>
        <p:txBody>
          <a:bodyPr wrap="none" anchor="ctr"/>
          <a:lstStyle/>
          <a:p>
            <a:endParaRPr lang="ar-JO">
              <a:solidFill>
                <a:prstClr val="black"/>
              </a:solidFill>
            </a:endParaRPr>
          </a:p>
        </p:txBody>
      </p:sp>
      <p:sp>
        <p:nvSpPr>
          <p:cNvPr id="9231" name="Oval 28"/>
          <p:cNvSpPr>
            <a:spLocks noChangeArrowheads="1"/>
          </p:cNvSpPr>
          <p:nvPr/>
        </p:nvSpPr>
        <p:spPr bwMode="auto">
          <a:xfrm>
            <a:off x="1681976" y="3789765"/>
            <a:ext cx="5775074" cy="710549"/>
          </a:xfrm>
          <a:prstGeom prst="ellipse">
            <a:avLst/>
          </a:prstGeom>
          <a:solidFill>
            <a:srgbClr val="000099"/>
          </a:solidFill>
          <a:ln w="9525">
            <a:solidFill>
              <a:srgbClr val="FFFFFF"/>
            </a:solidFill>
            <a:round/>
            <a:headEnd/>
            <a:tailEnd/>
          </a:ln>
        </p:spPr>
        <p:txBody>
          <a:bodyPr wrap="none" anchor="ctr"/>
          <a:lstStyle/>
          <a:p>
            <a:endParaRPr lang="ar-JO">
              <a:solidFill>
                <a:prstClr val="black"/>
              </a:solidFill>
            </a:endParaRPr>
          </a:p>
        </p:txBody>
      </p:sp>
      <p:sp>
        <p:nvSpPr>
          <p:cNvPr id="9232" name="Rectangle 29"/>
          <p:cNvSpPr>
            <a:spLocks noChangeArrowheads="1"/>
          </p:cNvSpPr>
          <p:nvPr/>
        </p:nvSpPr>
        <p:spPr bwMode="auto">
          <a:xfrm>
            <a:off x="899592" y="2811657"/>
            <a:ext cx="7416824" cy="769441"/>
          </a:xfrm>
          <a:prstGeom prst="rect">
            <a:avLst/>
          </a:prstGeom>
          <a:noFill/>
          <a:ln w="9525">
            <a:noFill/>
            <a:miter lim="800000"/>
            <a:headEnd/>
            <a:tailEnd/>
          </a:ln>
        </p:spPr>
        <p:txBody>
          <a:bodyPr wrap="square">
            <a:spAutoFit/>
          </a:bodyPr>
          <a:lstStyle/>
          <a:p>
            <a:pPr algn="ctr"/>
            <a:r>
              <a:rPr kumimoji="1" lang="ar-SA" sz="2400" b="1" dirty="0" err="1">
                <a:solidFill>
                  <a:srgbClr val="FFFFFF"/>
                </a:solidFill>
                <a:latin typeface="A Jannat LT" pitchFamily="2" charset="-78"/>
                <a:cs typeface="A Jannat LT" pitchFamily="2" charset="-78"/>
              </a:rPr>
              <a:t>االنفقات</a:t>
            </a:r>
            <a:r>
              <a:rPr kumimoji="1" lang="ar-SA" sz="2400" b="1" dirty="0">
                <a:solidFill>
                  <a:srgbClr val="FFFFFF"/>
                </a:solidFill>
                <a:latin typeface="A Jannat LT" pitchFamily="2" charset="-78"/>
                <a:cs typeface="A Jannat LT" pitchFamily="2" charset="-78"/>
              </a:rPr>
              <a:t> العامة: </a:t>
            </a:r>
          </a:p>
          <a:p>
            <a:pPr algn="ctr"/>
            <a:r>
              <a:rPr kumimoji="1" lang="ar-SA" sz="2000" b="1" dirty="0">
                <a:solidFill>
                  <a:srgbClr val="FFFFFF"/>
                </a:solidFill>
                <a:latin typeface="A Jannat LT" pitchFamily="2" charset="-78"/>
                <a:cs typeface="A Jannat LT" pitchFamily="2" charset="-78"/>
              </a:rPr>
              <a:t>هي صرف احدى الهيئات مبلغ معين بغرض سد احدى الحجات العامة</a:t>
            </a:r>
          </a:p>
        </p:txBody>
      </p:sp>
      <p:sp>
        <p:nvSpPr>
          <p:cNvPr id="9233" name="Rectangle 31"/>
          <p:cNvSpPr>
            <a:spLocks noGrp="1" noChangeArrowheads="1"/>
          </p:cNvSpPr>
          <p:nvPr>
            <p:ph type="title"/>
          </p:nvPr>
        </p:nvSpPr>
        <p:spPr>
          <a:xfrm>
            <a:off x="573068" y="121742"/>
            <a:ext cx="7992888" cy="498946"/>
          </a:xfrm>
        </p:spPr>
        <p:txBody>
          <a:bodyPr/>
          <a:lstStyle/>
          <a:p>
            <a:pPr algn="r" rtl="1" eaLnBrk="1" hangingPunct="1"/>
            <a:r>
              <a:rPr lang="ar-DZ" sz="2800" dirty="0">
                <a:latin typeface="A Jannat LT" pitchFamily="2" charset="-78"/>
                <a:cs typeface="A Jannat LT" pitchFamily="2" charset="-78"/>
              </a:rPr>
              <a:t>المفاهيم المرتبطة بالقانون الجبائي</a:t>
            </a:r>
            <a:endParaRPr lang="vi-VN" sz="2800" dirty="0" smtClean="0">
              <a:cs typeface="A Jannat LT" pitchFamily="2" charset="-78"/>
            </a:endParaRPr>
          </a:p>
        </p:txBody>
      </p:sp>
      <p:sp>
        <p:nvSpPr>
          <p:cNvPr id="13" name="Oval 18"/>
          <p:cNvSpPr>
            <a:spLocks noChangeArrowheads="1"/>
          </p:cNvSpPr>
          <p:nvPr/>
        </p:nvSpPr>
        <p:spPr bwMode="auto">
          <a:xfrm>
            <a:off x="1399534" y="1827338"/>
            <a:ext cx="6048672" cy="936650"/>
          </a:xfrm>
          <a:prstGeom prst="ellipse">
            <a:avLst/>
          </a:prstGeom>
          <a:solidFill>
            <a:srgbClr val="000099"/>
          </a:solidFill>
          <a:ln w="9525">
            <a:solidFill>
              <a:srgbClr val="FFFFFF"/>
            </a:solidFill>
            <a:round/>
            <a:headEnd/>
            <a:tailEnd/>
          </a:ln>
        </p:spPr>
        <p:txBody>
          <a:bodyPr wrap="none" anchor="ctr"/>
          <a:lstStyle/>
          <a:p>
            <a:endParaRPr lang="ar-JO">
              <a:solidFill>
                <a:prstClr val="black"/>
              </a:solidFill>
            </a:endParaRPr>
          </a:p>
        </p:txBody>
      </p:sp>
      <p:sp>
        <p:nvSpPr>
          <p:cNvPr id="14" name="Rectangle 20"/>
          <p:cNvSpPr>
            <a:spLocks noChangeArrowheads="1"/>
          </p:cNvSpPr>
          <p:nvPr/>
        </p:nvSpPr>
        <p:spPr bwMode="auto">
          <a:xfrm>
            <a:off x="2385995" y="1941720"/>
            <a:ext cx="4333237" cy="707886"/>
          </a:xfrm>
          <a:prstGeom prst="rect">
            <a:avLst/>
          </a:prstGeom>
          <a:noFill/>
          <a:ln w="9525">
            <a:noFill/>
            <a:miter lim="800000"/>
            <a:headEnd/>
            <a:tailEnd/>
          </a:ln>
        </p:spPr>
        <p:txBody>
          <a:bodyPr wrap="square">
            <a:spAutoFit/>
          </a:bodyPr>
          <a:lstStyle/>
          <a:p>
            <a:pPr algn="ctr"/>
            <a:r>
              <a:rPr kumimoji="1" lang="ar-DZ" sz="2000" b="1" dirty="0" smtClean="0">
                <a:solidFill>
                  <a:prstClr val="white"/>
                </a:solidFill>
                <a:latin typeface="A Jannat LT" pitchFamily="2" charset="-78"/>
                <a:cs typeface="A Jannat LT" pitchFamily="2" charset="-78"/>
              </a:rPr>
              <a:t>ا</a:t>
            </a:r>
            <a:r>
              <a:rPr kumimoji="1" lang="ar-SA" sz="2000" b="1" dirty="0" err="1" smtClean="0">
                <a:solidFill>
                  <a:prstClr val="white"/>
                </a:solidFill>
                <a:latin typeface="A Jannat LT" pitchFamily="2" charset="-78"/>
                <a:cs typeface="A Jannat LT" pitchFamily="2" charset="-78"/>
              </a:rPr>
              <a:t>لايرادات</a:t>
            </a:r>
            <a:r>
              <a:rPr kumimoji="1" lang="ar-SA" sz="2000" b="1" dirty="0" smtClean="0">
                <a:solidFill>
                  <a:prstClr val="white"/>
                </a:solidFill>
                <a:latin typeface="A Jannat LT" pitchFamily="2" charset="-78"/>
                <a:cs typeface="A Jannat LT" pitchFamily="2" charset="-78"/>
              </a:rPr>
              <a:t> </a:t>
            </a:r>
            <a:r>
              <a:rPr kumimoji="1" lang="ar-SA" sz="2000" b="1" dirty="0">
                <a:solidFill>
                  <a:prstClr val="white"/>
                </a:solidFill>
                <a:latin typeface="A Jannat LT" pitchFamily="2" charset="-78"/>
                <a:cs typeface="A Jannat LT" pitchFamily="2" charset="-78"/>
              </a:rPr>
              <a:t>العامة: </a:t>
            </a:r>
          </a:p>
          <a:p>
            <a:pPr algn="ctr"/>
            <a:r>
              <a:rPr kumimoji="1" lang="ar-SA" sz="2000" dirty="0">
                <a:solidFill>
                  <a:prstClr val="white"/>
                </a:solidFill>
                <a:latin typeface="A Jannat LT" pitchFamily="2" charset="-78"/>
                <a:cs typeface="A Jannat LT" pitchFamily="2" charset="-78"/>
              </a:rPr>
              <a:t>مجموعة الدخول التي تحصل عليها الدولة </a:t>
            </a:r>
          </a:p>
        </p:txBody>
      </p:sp>
      <p:sp>
        <p:nvSpPr>
          <p:cNvPr id="16" name="Rectangle 20"/>
          <p:cNvSpPr>
            <a:spLocks noChangeArrowheads="1"/>
          </p:cNvSpPr>
          <p:nvPr/>
        </p:nvSpPr>
        <p:spPr bwMode="auto">
          <a:xfrm>
            <a:off x="2267744" y="3789765"/>
            <a:ext cx="4333237" cy="707886"/>
          </a:xfrm>
          <a:prstGeom prst="rect">
            <a:avLst/>
          </a:prstGeom>
          <a:noFill/>
          <a:ln w="9525">
            <a:noFill/>
            <a:miter lim="800000"/>
            <a:headEnd/>
            <a:tailEnd/>
          </a:ln>
        </p:spPr>
        <p:txBody>
          <a:bodyPr wrap="square">
            <a:spAutoFit/>
          </a:bodyPr>
          <a:lstStyle/>
          <a:p>
            <a:pPr algn="ctr"/>
            <a:r>
              <a:rPr kumimoji="1" lang="ar-SA" sz="2000" dirty="0">
                <a:solidFill>
                  <a:prstClr val="white"/>
                </a:solidFill>
                <a:latin typeface="A Jannat LT" pitchFamily="2" charset="-78"/>
                <a:cs typeface="A Jannat LT" pitchFamily="2" charset="-78"/>
              </a:rPr>
              <a:t>الضرائب:</a:t>
            </a:r>
          </a:p>
          <a:p>
            <a:pPr algn="ctr"/>
            <a:r>
              <a:rPr kumimoji="1" lang="ar-SA" sz="2000" dirty="0">
                <a:solidFill>
                  <a:prstClr val="white"/>
                </a:solidFill>
                <a:latin typeface="A Jannat LT" pitchFamily="2" charset="-78"/>
                <a:cs typeface="A Jannat LT" pitchFamily="2" charset="-78"/>
              </a:rPr>
              <a:t> اقتطاع نقدي جبري مقابل نفع غير مباشر</a:t>
            </a:r>
          </a:p>
        </p:txBody>
      </p:sp>
      <p:sp>
        <p:nvSpPr>
          <p:cNvPr id="17" name="Rectangle 29"/>
          <p:cNvSpPr>
            <a:spLocks noChangeArrowheads="1"/>
          </p:cNvSpPr>
          <p:nvPr/>
        </p:nvSpPr>
        <p:spPr bwMode="auto">
          <a:xfrm>
            <a:off x="1964899" y="4653136"/>
            <a:ext cx="5112568" cy="677108"/>
          </a:xfrm>
          <a:prstGeom prst="rect">
            <a:avLst/>
          </a:prstGeom>
          <a:noFill/>
          <a:ln w="9525">
            <a:noFill/>
            <a:miter lim="800000"/>
            <a:headEnd/>
            <a:tailEnd/>
          </a:ln>
        </p:spPr>
        <p:txBody>
          <a:bodyPr wrap="square">
            <a:spAutoFit/>
          </a:bodyPr>
          <a:lstStyle/>
          <a:p>
            <a:pPr algn="ctr"/>
            <a:r>
              <a:rPr kumimoji="1" lang="ar-SA" sz="2000" b="1" dirty="0">
                <a:solidFill>
                  <a:srgbClr val="FFFFFF"/>
                </a:solidFill>
                <a:latin typeface="A Jannat LT" pitchFamily="2" charset="-78"/>
                <a:cs typeface="A Jannat LT" pitchFamily="2" charset="-78"/>
              </a:rPr>
              <a:t>الرسوم</a:t>
            </a:r>
          </a:p>
          <a:p>
            <a:pPr algn="ctr"/>
            <a:r>
              <a:rPr kumimoji="1" lang="ar-SA" b="1" dirty="0">
                <a:solidFill>
                  <a:srgbClr val="FFFFFF"/>
                </a:solidFill>
                <a:latin typeface="A Jannat LT" pitchFamily="2" charset="-78"/>
                <a:cs typeface="A Jannat LT" pitchFamily="2" charset="-78"/>
              </a:rPr>
              <a:t>اقتطاع نقدي جبري مقابل نفع مباشر</a:t>
            </a:r>
          </a:p>
        </p:txBody>
      </p:sp>
      <p:sp>
        <p:nvSpPr>
          <p:cNvPr id="18" name="Oval 28"/>
          <p:cNvSpPr>
            <a:spLocks noChangeArrowheads="1"/>
          </p:cNvSpPr>
          <p:nvPr/>
        </p:nvSpPr>
        <p:spPr bwMode="auto">
          <a:xfrm>
            <a:off x="1681975" y="5589240"/>
            <a:ext cx="5775074" cy="710549"/>
          </a:xfrm>
          <a:prstGeom prst="ellipse">
            <a:avLst/>
          </a:prstGeom>
          <a:solidFill>
            <a:srgbClr val="000099"/>
          </a:solidFill>
          <a:ln w="9525">
            <a:solidFill>
              <a:srgbClr val="FFFFFF"/>
            </a:solidFill>
            <a:round/>
            <a:headEnd/>
            <a:tailEnd/>
          </a:ln>
        </p:spPr>
        <p:txBody>
          <a:bodyPr wrap="none" anchor="ctr"/>
          <a:lstStyle/>
          <a:p>
            <a:endParaRPr lang="ar-JO">
              <a:solidFill>
                <a:prstClr val="black"/>
              </a:solidFill>
            </a:endParaRPr>
          </a:p>
        </p:txBody>
      </p:sp>
      <p:sp>
        <p:nvSpPr>
          <p:cNvPr id="19" name="Rectangle 20"/>
          <p:cNvSpPr>
            <a:spLocks noChangeArrowheads="1"/>
          </p:cNvSpPr>
          <p:nvPr/>
        </p:nvSpPr>
        <p:spPr bwMode="auto">
          <a:xfrm>
            <a:off x="2051720" y="5733256"/>
            <a:ext cx="4938927" cy="707886"/>
          </a:xfrm>
          <a:prstGeom prst="rect">
            <a:avLst/>
          </a:prstGeom>
          <a:noFill/>
          <a:ln w="9525">
            <a:noFill/>
            <a:miter lim="800000"/>
            <a:headEnd/>
            <a:tailEnd/>
          </a:ln>
        </p:spPr>
        <p:txBody>
          <a:bodyPr wrap="square">
            <a:spAutoFit/>
          </a:bodyPr>
          <a:lstStyle/>
          <a:p>
            <a:pPr algn="ctr"/>
            <a:r>
              <a:rPr kumimoji="1" lang="ar-SA" sz="2000" dirty="0">
                <a:solidFill>
                  <a:prstClr val="white"/>
                </a:solidFill>
                <a:latin typeface="A Jannat LT" pitchFamily="2" charset="-78"/>
                <a:cs typeface="A Jannat LT" pitchFamily="2" charset="-78"/>
              </a:rPr>
              <a:t>القروض : حصول الدولة على الفوائد من الافراد والمؤسسات</a:t>
            </a:r>
          </a:p>
        </p:txBody>
      </p:sp>
      <p:sp>
        <p:nvSpPr>
          <p:cNvPr id="20" name="Rectangle 29"/>
          <p:cNvSpPr>
            <a:spLocks noChangeArrowheads="1"/>
          </p:cNvSpPr>
          <p:nvPr/>
        </p:nvSpPr>
        <p:spPr bwMode="auto">
          <a:xfrm>
            <a:off x="1964899" y="1157457"/>
            <a:ext cx="5025748" cy="646331"/>
          </a:xfrm>
          <a:prstGeom prst="rect">
            <a:avLst/>
          </a:prstGeom>
          <a:noFill/>
          <a:ln w="9525">
            <a:noFill/>
            <a:miter lim="800000"/>
            <a:headEnd/>
            <a:tailEnd/>
          </a:ln>
        </p:spPr>
        <p:txBody>
          <a:bodyPr wrap="square">
            <a:spAutoFit/>
          </a:bodyPr>
          <a:lstStyle/>
          <a:p>
            <a:pPr lvl="0" algn="ctr"/>
            <a:r>
              <a:rPr lang="ar-JO" b="1" dirty="0">
                <a:latin typeface="Calibri"/>
                <a:cs typeface="Arial"/>
              </a:rPr>
              <a:t>الجباية: هي الاقتطاعات التي تقوم بها الدولة على الافراد لتغطية نفقاتها المتنوعة </a:t>
            </a:r>
          </a:p>
        </p:txBody>
      </p:sp>
    </p:spTree>
    <p:extLst>
      <p:ext uri="{BB962C8B-B14F-4D97-AF65-F5344CB8AC3E}">
        <p14:creationId xmlns:p14="http://schemas.microsoft.com/office/powerpoint/2010/main" val="23851718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232"/>
                                        </p:tgtEl>
                                        <p:attrNameLst>
                                          <p:attrName>style.visibility</p:attrName>
                                        </p:attrNameLst>
                                      </p:cBhvr>
                                      <p:to>
                                        <p:strVal val="visible"/>
                                      </p:to>
                                    </p:set>
                                    <p:animEffect transition="in" filter="diamond(in)">
                                      <p:cBhvr>
                                        <p:cTn id="7" dur="500"/>
                                        <p:tgtEl>
                                          <p:spTgt spid="923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diamond(in)">
                                      <p:cBhvr>
                                        <p:cTn id="12" dur="1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diamond(in)">
                                      <p:cBhvr>
                                        <p:cTn id="17" dur="1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diamond(i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diamond(in)">
                                      <p:cBhvr>
                                        <p:cTn id="27" dur="1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diamond(in)">
                                      <p:cBhvr>
                                        <p:cTn id="3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2" grpId="0"/>
      <p:bldP spid="14" grpId="0"/>
      <p:bldP spid="16" grpId="0"/>
      <p:bldP spid="17" grpId="0"/>
      <p:bldP spid="19"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rot="10800000">
            <a:off x="3563888" y="130843"/>
            <a:ext cx="5153074" cy="547642"/>
            <a:chOff x="2952315" y="964724"/>
            <a:chExt cx="4432994" cy="646211"/>
          </a:xfrm>
          <a:scene3d>
            <a:camera prst="orthographicFront"/>
            <a:lightRig rig="threePt" dir="t">
              <a:rot lat="0" lon="0" rev="7500000"/>
            </a:lightRig>
          </a:scene3d>
        </p:grpSpPr>
        <p:sp>
          <p:nvSpPr>
            <p:cNvPr id="6" name="Flèche droite 5"/>
            <p:cNvSpPr/>
            <p:nvPr/>
          </p:nvSpPr>
          <p:spPr>
            <a:xfrm>
              <a:off x="2952315" y="1108800"/>
              <a:ext cx="4432994" cy="502135"/>
            </a:xfrm>
            <a:prstGeom prst="rightArrow">
              <a:avLst>
                <a:gd name="adj1" fmla="val 75000"/>
                <a:gd name="adj2" fmla="val 50000"/>
              </a:avLst>
            </a:prstGeom>
            <a:sp3d z="-152400" extrusionH="63500" prstMaterial="dkEdge">
              <a:bevelT w="144450" h="36350" prst="relaxedInset"/>
              <a:contourClr>
                <a:schemeClr val="bg1"/>
              </a:contourClr>
            </a:sp3d>
          </p:spPr>
          <p:style>
            <a:lnRef idx="1">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2">
              <a:schemeClr val="accent3">
                <a:tint val="40000"/>
                <a:alpha val="90000"/>
                <a:hueOff val="0"/>
                <a:satOff val="0"/>
                <a:lumOff val="0"/>
                <a:alphaOff val="0"/>
              </a:schemeClr>
            </a:effectRef>
            <a:fontRef idx="minor">
              <a:schemeClr val="dk1">
                <a:hueOff val="0"/>
                <a:satOff val="0"/>
                <a:lumOff val="0"/>
                <a:alphaOff val="0"/>
              </a:schemeClr>
            </a:fontRef>
          </p:style>
        </p:sp>
        <p:sp>
          <p:nvSpPr>
            <p:cNvPr id="7" name="Flèche droite 4"/>
            <p:cNvSpPr/>
            <p:nvPr/>
          </p:nvSpPr>
          <p:spPr>
            <a:xfrm>
              <a:off x="2952315" y="964724"/>
              <a:ext cx="4131119" cy="603750"/>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lIns="11430" tIns="11430" rIns="11430" bIns="11430" spcCol="1270"/>
            <a:lstStyle/>
            <a:p>
              <a:pPr marL="171450" lvl="1" algn="r" defTabSz="800100" rtl="1" fontAlgn="auto">
                <a:spcAft>
                  <a:spcPct val="15000"/>
                </a:spcAft>
                <a:buFontTx/>
                <a:buChar char="••"/>
                <a:defRPr/>
              </a:pPr>
              <a:endParaRPr lang="fr-FR" b="1" dirty="0">
                <a:latin typeface="Times New Roman" pitchFamily="18" charset="0"/>
                <a:cs typeface="Times New Roman" pitchFamily="18" charset="0"/>
              </a:endParaRPr>
            </a:p>
          </p:txBody>
        </p:sp>
      </p:grpSp>
      <p:sp>
        <p:nvSpPr>
          <p:cNvPr id="9" name="Rectangle 33"/>
          <p:cNvSpPr>
            <a:spLocks noChangeArrowheads="1"/>
          </p:cNvSpPr>
          <p:nvPr/>
        </p:nvSpPr>
        <p:spPr bwMode="auto">
          <a:xfrm>
            <a:off x="3563888" y="103600"/>
            <a:ext cx="511155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 Jannat LT" pitchFamily="2" charset="-78"/>
                <a:ea typeface="Calibri" pitchFamily="34" charset="0"/>
                <a:cs typeface="A Jannat LT" pitchFamily="2" charset="-78"/>
              </a:rPr>
              <a:t>- </a:t>
            </a:r>
            <a:r>
              <a:rPr lang="ar-DZ" sz="2400" b="1" dirty="0" smtClean="0">
                <a:latin typeface="A Jannat LT" pitchFamily="2" charset="-78"/>
                <a:ea typeface="Calibri" pitchFamily="34" charset="0"/>
                <a:cs typeface="A Jannat LT" pitchFamily="2" charset="-78"/>
              </a:rPr>
              <a:t>تابع</a:t>
            </a:r>
            <a:endParaRPr kumimoji="0" lang="ar-SA" sz="2400" b="0" i="0" u="none" strike="noStrike" cap="none" normalizeH="0" baseline="0" dirty="0" smtClean="0">
              <a:ln>
                <a:noFill/>
              </a:ln>
              <a:solidFill>
                <a:schemeClr val="tx1"/>
              </a:solidFill>
              <a:effectLst/>
              <a:latin typeface="A Jannat LT" pitchFamily="2" charset="-78"/>
              <a:cs typeface="A Jannat LT" pitchFamily="2" charset="-78"/>
            </a:endParaRPr>
          </a:p>
        </p:txBody>
      </p:sp>
      <p:sp>
        <p:nvSpPr>
          <p:cNvPr id="6149" name="Rectangle 5"/>
          <p:cNvSpPr>
            <a:spLocks noChangeArrowheads="1"/>
          </p:cNvSpPr>
          <p:nvPr/>
        </p:nvSpPr>
        <p:spPr bwMode="auto">
          <a:xfrm>
            <a:off x="0" y="1001597"/>
            <a:ext cx="903649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eaLnBrk="0" hangingPunct="0">
              <a:tabLst>
                <a:tab pos="457200" algn="l"/>
              </a:tabLst>
            </a:pPr>
            <a:r>
              <a:rPr lang="ar-DZ" sz="2400" b="1" dirty="0" smtClean="0">
                <a:solidFill>
                  <a:srgbClr val="C00000"/>
                </a:solidFill>
                <a:latin typeface="A Jannat LT" pitchFamily="2" charset="-78"/>
                <a:ea typeface="Calibri" pitchFamily="34" charset="0"/>
                <a:cs typeface="A Jannat LT" pitchFamily="2" charset="-78"/>
              </a:rPr>
              <a:t>القانون </a:t>
            </a:r>
            <a:r>
              <a:rPr lang="ar-DZ" sz="2400" b="1" dirty="0">
                <a:solidFill>
                  <a:srgbClr val="C00000"/>
                </a:solidFill>
                <a:latin typeface="A Jannat LT" pitchFamily="2" charset="-78"/>
                <a:ea typeface="Calibri" pitchFamily="34" charset="0"/>
                <a:cs typeface="A Jannat LT" pitchFamily="2" charset="-78"/>
              </a:rPr>
              <a:t>الجبائي: </a:t>
            </a:r>
            <a:endParaRPr lang="ar-DZ" sz="2400" b="1" dirty="0" smtClean="0">
              <a:solidFill>
                <a:srgbClr val="C00000"/>
              </a:solidFill>
              <a:latin typeface="A Jannat LT" pitchFamily="2" charset="-78"/>
              <a:ea typeface="Calibri" pitchFamily="34" charset="0"/>
              <a:cs typeface="A Jannat LT" pitchFamily="2" charset="-78"/>
            </a:endParaRPr>
          </a:p>
          <a:p>
            <a:pPr lvl="0" algn="r" rtl="1" eaLnBrk="0" hangingPunct="0">
              <a:tabLst>
                <a:tab pos="457200" algn="l"/>
              </a:tabLst>
            </a:pPr>
            <a:r>
              <a:rPr lang="ar-DZ" sz="2400" dirty="0" smtClean="0">
                <a:latin typeface="A Jannat LT" pitchFamily="2" charset="-78"/>
                <a:cs typeface="A Jannat LT" pitchFamily="2" charset="-78"/>
              </a:rPr>
              <a:t>هو </a:t>
            </a:r>
            <a:r>
              <a:rPr lang="ar-DZ" sz="2400" dirty="0">
                <a:latin typeface="A Jannat LT" pitchFamily="2" charset="-78"/>
                <a:cs typeface="A Jannat LT" pitchFamily="2" charset="-78"/>
              </a:rPr>
              <a:t>مجموعة القواعد القانونية التي تنظم العلاقة بين المكلف بالضريبة والادارة الضريبية </a:t>
            </a:r>
            <a:r>
              <a:rPr lang="ar-DZ" sz="2400" dirty="0" smtClean="0">
                <a:solidFill>
                  <a:srgbClr val="FF0000"/>
                </a:solidFill>
                <a:latin typeface="A Jannat LT" pitchFamily="2" charset="-78"/>
                <a:cs typeface="A Jannat LT" pitchFamily="2" charset="-78"/>
              </a:rPr>
              <a:t>(</a:t>
            </a:r>
            <a:r>
              <a:rPr lang="ar-DZ" sz="2400" dirty="0">
                <a:solidFill>
                  <a:srgbClr val="FF0000"/>
                </a:solidFill>
                <a:latin typeface="A Jannat LT" pitchFamily="2" charset="-78"/>
                <a:cs typeface="A Jannat LT" pitchFamily="2" charset="-78"/>
              </a:rPr>
              <a:t>المفهوم الفكري) </a:t>
            </a:r>
          </a:p>
          <a:p>
            <a:pPr lvl="0" algn="r" rtl="1" eaLnBrk="0" hangingPunct="0">
              <a:tabLst>
                <a:tab pos="457200" algn="l"/>
              </a:tabLst>
            </a:pPr>
            <a:endParaRPr kumimoji="0" lang="fr-FR" sz="2400" b="0" i="0" u="none" strike="noStrike" cap="none" normalizeH="0" baseline="0" dirty="0" smtClean="0">
              <a:ln>
                <a:noFill/>
              </a:ln>
              <a:solidFill>
                <a:schemeClr val="tx1"/>
              </a:solidFill>
              <a:effectLst/>
              <a:latin typeface="A Jannat LT" pitchFamily="2" charset="-78"/>
              <a:cs typeface="A Jannat LT" pitchFamily="2" charset="-78"/>
            </a:endParaRPr>
          </a:p>
          <a:p>
            <a:pPr lvl="0" algn="just" rtl="1" eaLnBrk="0" hangingPunct="0">
              <a:tabLst>
                <a:tab pos="457200" algn="l"/>
              </a:tabLst>
            </a:pPr>
            <a:r>
              <a:rPr lang="ar-DZ" sz="2400" b="1" dirty="0" smtClean="0">
                <a:latin typeface="A Jannat LT" pitchFamily="2" charset="-78"/>
                <a:cs typeface="A Jannat LT" pitchFamily="2" charset="-78"/>
              </a:rPr>
              <a:t>أو/ هو القانون الذي يقوم </a:t>
            </a:r>
            <a:r>
              <a:rPr lang="ar-DZ" sz="2400" b="1" dirty="0">
                <a:latin typeface="A Jannat LT" pitchFamily="2" charset="-78"/>
                <a:cs typeface="A Jannat LT" pitchFamily="2" charset="-78"/>
              </a:rPr>
              <a:t>بتحليل القواعد القانونية المفروضة على المكلف بالضريبة </a:t>
            </a:r>
            <a:r>
              <a:rPr lang="ar-DZ" sz="2400" b="1" dirty="0" smtClean="0">
                <a:latin typeface="A Jannat LT" pitchFamily="2" charset="-78"/>
                <a:cs typeface="A Jannat LT" pitchFamily="2" charset="-78"/>
              </a:rPr>
              <a:t>وهو </a:t>
            </a:r>
            <a:r>
              <a:rPr lang="ar-DZ" sz="2400" b="1" dirty="0">
                <a:latin typeface="A Jannat LT" pitchFamily="2" charset="-78"/>
                <a:cs typeface="A Jannat LT" pitchFamily="2" charset="-78"/>
              </a:rPr>
              <a:t>يبحث عن الاساليب المطبقة في الدولة ويتولى توضيحها وكيفية </a:t>
            </a:r>
            <a:r>
              <a:rPr lang="ar-DZ" sz="2400" b="1" dirty="0" smtClean="0">
                <a:latin typeface="A Jannat LT" pitchFamily="2" charset="-78"/>
                <a:cs typeface="A Jannat LT" pitchFamily="2" charset="-78"/>
              </a:rPr>
              <a:t>تنفيذها </a:t>
            </a:r>
            <a:r>
              <a:rPr lang="ar-DZ" sz="2400" b="1" dirty="0">
                <a:latin typeface="A Jannat LT" pitchFamily="2" charset="-78"/>
                <a:cs typeface="A Jannat LT" pitchFamily="2" charset="-78"/>
              </a:rPr>
              <a:t>والطرق المتبعة لتأسيسها وجبايتها. </a:t>
            </a:r>
            <a:r>
              <a:rPr lang="ar-DZ" sz="2400" b="1" dirty="0">
                <a:solidFill>
                  <a:srgbClr val="FF0000"/>
                </a:solidFill>
                <a:latin typeface="A Jannat LT" pitchFamily="2" charset="-78"/>
                <a:cs typeface="A Jannat LT" pitchFamily="2" charset="-78"/>
              </a:rPr>
              <a:t>(المفهوم التقني)</a:t>
            </a:r>
          </a:p>
          <a:p>
            <a:pPr lvl="0" algn="just" rtl="1" eaLnBrk="0" hangingPunct="0">
              <a:tabLst>
                <a:tab pos="457200" algn="l"/>
              </a:tabLst>
            </a:pPr>
            <a:endParaRPr lang="ar-DZ" sz="2400" b="1" dirty="0" smtClean="0">
              <a:latin typeface="A Jannat LT" pitchFamily="2" charset="-78"/>
              <a:cs typeface="A Jannat LT" pitchFamily="2" charset="-78"/>
            </a:endParaRPr>
          </a:p>
          <a:p>
            <a:pPr lvl="0" algn="just" rtl="1" eaLnBrk="0" hangingPunct="0">
              <a:tabLst>
                <a:tab pos="457200" algn="l"/>
              </a:tabLst>
            </a:pPr>
            <a:r>
              <a:rPr lang="ar-SA" sz="2400" b="1" dirty="0">
                <a:solidFill>
                  <a:srgbClr val="C00000"/>
                </a:solidFill>
                <a:latin typeface="A Jannat LT" pitchFamily="2" charset="-78"/>
                <a:ea typeface="Calibri" pitchFamily="34" charset="0"/>
                <a:cs typeface="A Jannat LT" pitchFamily="2" charset="-78"/>
              </a:rPr>
              <a:t>النظام </a:t>
            </a:r>
            <a:r>
              <a:rPr lang="ar-SA" sz="2400" b="1" dirty="0" smtClean="0">
                <a:solidFill>
                  <a:srgbClr val="C00000"/>
                </a:solidFill>
                <a:latin typeface="A Jannat LT" pitchFamily="2" charset="-78"/>
                <a:ea typeface="Calibri" pitchFamily="34" charset="0"/>
                <a:cs typeface="A Jannat LT" pitchFamily="2" charset="-78"/>
              </a:rPr>
              <a:t>الجبائي</a:t>
            </a:r>
            <a:r>
              <a:rPr lang="ar-DZ" sz="2400" b="1" dirty="0" smtClean="0">
                <a:solidFill>
                  <a:srgbClr val="C00000"/>
                </a:solidFill>
                <a:latin typeface="A Jannat LT" pitchFamily="2" charset="-78"/>
                <a:ea typeface="Calibri" pitchFamily="34" charset="0"/>
                <a:cs typeface="A Jannat LT" pitchFamily="2" charset="-78"/>
              </a:rPr>
              <a:t> هو </a:t>
            </a:r>
            <a:r>
              <a:rPr lang="ar-SA" sz="2400" b="1" dirty="0" smtClean="0">
                <a:latin typeface="A Jannat LT" pitchFamily="2" charset="-78"/>
                <a:cs typeface="A Jannat LT" pitchFamily="2" charset="-78"/>
              </a:rPr>
              <a:t>مجموعة </a:t>
            </a:r>
            <a:r>
              <a:rPr lang="ar-SA" sz="2400" b="1" dirty="0">
                <a:latin typeface="A Jannat LT" pitchFamily="2" charset="-78"/>
                <a:cs typeface="A Jannat LT" pitchFamily="2" charset="-78"/>
              </a:rPr>
              <a:t>الضرائب التي يراد اختيارها وتطبيقها في مجتمع معين وزمن محدد لتحقيق أهداف السياسة الضريبية التي يرضها ذلك المجتمع </a:t>
            </a:r>
            <a:endParaRPr lang="ar-DZ" sz="2400" b="1" dirty="0" smtClean="0">
              <a:latin typeface="A Jannat LT" pitchFamily="2" charset="-78"/>
              <a:cs typeface="A Jannat LT" pitchFamily="2" charset="-78"/>
            </a:endParaRPr>
          </a:p>
          <a:p>
            <a:pPr lvl="0" algn="just" rtl="1" eaLnBrk="0" hangingPunct="0">
              <a:tabLst>
                <a:tab pos="457200" algn="l"/>
              </a:tabLst>
            </a:pPr>
            <a:endParaRPr lang="ar-DZ" sz="2400" b="1" dirty="0" smtClean="0">
              <a:latin typeface="A Jannat LT" pitchFamily="2" charset="-78"/>
              <a:cs typeface="A Jannat LT" pitchFamily="2" charset="-78"/>
            </a:endParaRPr>
          </a:p>
          <a:p>
            <a:pPr lvl="0" algn="ctr" rtl="1" eaLnBrk="0" hangingPunct="0"/>
            <a:r>
              <a:rPr lang="ar-DZ" sz="2800" b="1" dirty="0">
                <a:solidFill>
                  <a:srgbClr val="000066"/>
                </a:solidFill>
              </a:rPr>
              <a:t>الرضا  والقبول          الشرعية</a:t>
            </a:r>
          </a:p>
          <a:p>
            <a:pPr lvl="0" algn="just" rtl="1" eaLnBrk="0" hangingPunct="0">
              <a:tabLst>
                <a:tab pos="457200" algn="l"/>
              </a:tabLst>
            </a:pPr>
            <a:endParaRPr lang="ar-SA" sz="2400" b="1" dirty="0">
              <a:latin typeface="A Jannat LT" pitchFamily="2" charset="-78"/>
              <a:cs typeface="A Jannat LT" pitchFamily="2" charset="-78"/>
            </a:endParaRPr>
          </a:p>
          <a:p>
            <a:pPr lvl="0" algn="just" rtl="1" eaLnBrk="0" hangingPunct="0">
              <a:tabLst>
                <a:tab pos="457200" algn="l"/>
              </a:tabLst>
            </a:pPr>
            <a:endParaRPr lang="ar-SA" sz="2400" b="1" dirty="0">
              <a:latin typeface="A Jannat LT" pitchFamily="2" charset="-78"/>
              <a:cs typeface="A Jannat LT" pitchFamily="2" charset="-78"/>
            </a:endParaRPr>
          </a:p>
        </p:txBody>
      </p:sp>
      <p:sp>
        <p:nvSpPr>
          <p:cNvPr id="3" name="Flèche gauche 2"/>
          <p:cNvSpPr/>
          <p:nvPr/>
        </p:nvSpPr>
        <p:spPr>
          <a:xfrm>
            <a:off x="3851920" y="5301208"/>
            <a:ext cx="666328" cy="7200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Arc plein 3"/>
          <p:cNvSpPr/>
          <p:nvPr/>
        </p:nvSpPr>
        <p:spPr>
          <a:xfrm>
            <a:off x="2052398" y="4797152"/>
            <a:ext cx="4662094" cy="540060"/>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544651308"/>
              </p:ext>
            </p:extLst>
          </p:nvPr>
        </p:nvGraphicFramePr>
        <p:xfrm>
          <a:off x="0" y="44624"/>
          <a:ext cx="9144000" cy="3108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e 4"/>
          <p:cNvGrpSpPr/>
          <p:nvPr/>
        </p:nvGrpSpPr>
        <p:grpSpPr>
          <a:xfrm>
            <a:off x="3376589" y="3600531"/>
            <a:ext cx="2821081" cy="665332"/>
            <a:chOff x="348416" y="1008398"/>
            <a:chExt cx="2821081" cy="665332"/>
          </a:xfrm>
        </p:grpSpPr>
        <p:sp>
          <p:nvSpPr>
            <p:cNvPr id="6" name="Rectangle 5"/>
            <p:cNvSpPr/>
            <p:nvPr/>
          </p:nvSpPr>
          <p:spPr>
            <a:xfrm>
              <a:off x="348416" y="1008398"/>
              <a:ext cx="2786062" cy="665332"/>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6"/>
            <p:cNvSpPr/>
            <p:nvPr/>
          </p:nvSpPr>
          <p:spPr>
            <a:xfrm>
              <a:off x="383435" y="1008398"/>
              <a:ext cx="2786062" cy="66533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904" tIns="69088" rIns="120904" bIns="69088" numCol="1" spcCol="1270" anchor="ctr" anchorCtr="0">
              <a:noAutofit/>
            </a:bodyPr>
            <a:lstStyle/>
            <a:p>
              <a:pPr lvl="0" algn="ctr" rtl="1">
                <a:spcBef>
                  <a:spcPct val="0"/>
                </a:spcBef>
              </a:pPr>
              <a:r>
                <a:rPr lang="ar-DZ" sz="2400" b="1" i="0" u="sng" kern="1200" baseline="0" dirty="0" smtClean="0"/>
                <a:t>الشرعية </a:t>
              </a:r>
              <a:r>
                <a:rPr lang="ar-DZ" sz="2400" b="1" i="0" u="sng" kern="1200" baseline="0" dirty="0" err="1" smtClean="0"/>
                <a:t>الجبائية</a:t>
              </a:r>
              <a:r>
                <a:rPr lang="ar-DZ" sz="2400" b="1" i="0" u="sng" kern="1200" baseline="0" dirty="0" smtClean="0"/>
                <a:t>: </a:t>
              </a:r>
              <a:endParaRPr lang="fr-FR" sz="2400" b="1" i="0" u="sng" kern="1200" baseline="0" dirty="0" smtClean="0"/>
            </a:p>
            <a:p>
              <a:pPr marL="0" marR="0" lvl="0" indent="0" algn="ctr" defTabSz="914400" rtl="1" eaLnBrk="1" fontAlgn="auto" latinLnBrk="0" hangingPunct="1">
                <a:lnSpc>
                  <a:spcPct val="100000"/>
                </a:lnSpc>
                <a:spcBef>
                  <a:spcPct val="0"/>
                </a:spcBef>
                <a:spcAft>
                  <a:spcPts val="0"/>
                </a:spcAft>
                <a:buClrTx/>
                <a:buSzTx/>
                <a:buFontTx/>
                <a:buNone/>
                <a:tabLst/>
                <a:defRPr/>
              </a:pPr>
              <a:r>
                <a:rPr lang="ar-DZ" sz="1700" b="1" i="0" u="sng" kern="1200" baseline="0" dirty="0" smtClean="0"/>
                <a:t> </a:t>
              </a:r>
              <a:endParaRPr lang="fr-FR" sz="1700" kern="1200" dirty="0"/>
            </a:p>
          </p:txBody>
        </p:sp>
      </p:grpSp>
      <p:grpSp>
        <p:nvGrpSpPr>
          <p:cNvPr id="8" name="Groupe 7"/>
          <p:cNvGrpSpPr/>
          <p:nvPr/>
        </p:nvGrpSpPr>
        <p:grpSpPr>
          <a:xfrm>
            <a:off x="3376589" y="4349277"/>
            <a:ext cx="2822510" cy="2508723"/>
            <a:chOff x="117724" y="520005"/>
            <a:chExt cx="2822510" cy="2508723"/>
          </a:xfrm>
        </p:grpSpPr>
        <p:sp>
          <p:nvSpPr>
            <p:cNvPr id="9" name="Rectangle 8"/>
            <p:cNvSpPr/>
            <p:nvPr/>
          </p:nvSpPr>
          <p:spPr>
            <a:xfrm>
              <a:off x="117724" y="520005"/>
              <a:ext cx="2786062" cy="2274918"/>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Rectangle 9"/>
            <p:cNvSpPr/>
            <p:nvPr/>
          </p:nvSpPr>
          <p:spPr>
            <a:xfrm>
              <a:off x="154172" y="753810"/>
              <a:ext cx="2786062" cy="227491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678" tIns="90678" rIns="120904" bIns="136017" numCol="1" spcCol="1270" anchor="t" anchorCtr="0">
              <a:noAutofit/>
            </a:bodyPr>
            <a:lstStyle/>
            <a:p>
              <a:pPr marL="171450" lvl="1" indent="-171450" algn="ctr" defTabSz="755650" rtl="1">
                <a:lnSpc>
                  <a:spcPct val="90000"/>
                </a:lnSpc>
                <a:spcBef>
                  <a:spcPct val="0"/>
                </a:spcBef>
                <a:spcAft>
                  <a:spcPct val="15000"/>
                </a:spcAft>
                <a:buChar char="••"/>
              </a:pPr>
              <a:r>
                <a:rPr lang="ar-DZ" sz="2800" b="1" kern="1200" dirty="0" smtClean="0">
                  <a:latin typeface="Traditional Arabic" pitchFamily="18" charset="-78"/>
                  <a:cs typeface="Traditional Arabic" pitchFamily="18" charset="-78"/>
                </a:rPr>
                <a:t>دافع القبول والاعتراف لدى الاطراف ذوي المصلحة في النظام الجبائي والذي تتحقق من خلالها المصلحة العامة.</a:t>
              </a:r>
              <a:endParaRPr lang="fr-FR" sz="2800" b="1" kern="1200" dirty="0"/>
            </a:p>
            <a:p>
              <a:pPr marL="171450" lvl="1" indent="-171450" algn="l" defTabSz="755650">
                <a:lnSpc>
                  <a:spcPct val="90000"/>
                </a:lnSpc>
                <a:spcBef>
                  <a:spcPct val="0"/>
                </a:spcBef>
                <a:spcAft>
                  <a:spcPct val="15000"/>
                </a:spcAft>
                <a:buChar char="••"/>
              </a:pPr>
              <a:endParaRPr lang="fr-FR" sz="1700" kern="1200" dirty="0"/>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86801" y="520202"/>
            <a:ext cx="7799479" cy="461665"/>
          </a:xfrm>
          <a:prstGeom prst="rect">
            <a:avLst/>
          </a:prstGeom>
          <a:ln>
            <a:solidFill>
              <a:schemeClr val="accent1"/>
            </a:solidFill>
          </a:ln>
        </p:spPr>
        <p:txBody>
          <a:bodyPr wrap="square">
            <a:spAutoFit/>
          </a:bodyPr>
          <a:lstStyle/>
          <a:p>
            <a:pPr algn="ctr" rtl="1"/>
            <a:endParaRPr lang="fr-FR" sz="2400" dirty="0">
              <a:latin typeface="A Jannat LT" pitchFamily="2" charset="-78"/>
              <a:cs typeface="A Jannat LT" pitchFamily="2" charset="-78"/>
            </a:endParaRPr>
          </a:p>
        </p:txBody>
      </p:sp>
      <p:sp>
        <p:nvSpPr>
          <p:cNvPr id="4" name="Rectangle 3"/>
          <p:cNvSpPr/>
          <p:nvPr/>
        </p:nvSpPr>
        <p:spPr>
          <a:xfrm>
            <a:off x="386801" y="1412776"/>
            <a:ext cx="8424936" cy="2800767"/>
          </a:xfrm>
          <a:prstGeom prst="rect">
            <a:avLst/>
          </a:prstGeom>
        </p:spPr>
        <p:txBody>
          <a:bodyPr wrap="square">
            <a:spAutoFit/>
          </a:bodyPr>
          <a:lstStyle/>
          <a:p>
            <a:pPr algn="just" rtl="1"/>
            <a:r>
              <a:rPr lang="ar-DZ" sz="3200" b="1" dirty="0" smtClean="0">
                <a:latin typeface="Traditional Arabic" pitchFamily="18" charset="-78"/>
                <a:cs typeface="Traditional Arabic" pitchFamily="18" charset="-78"/>
              </a:rPr>
              <a:t>الشرعية الاسلامية                   خلو بيت المال-المصلحة العامة-المشورة</a:t>
            </a:r>
            <a:endParaRPr lang="ar-DZ" sz="3200" b="1" dirty="0">
              <a:latin typeface="Traditional Arabic" pitchFamily="18" charset="-78"/>
              <a:cs typeface="Traditional Arabic" pitchFamily="18" charset="-78"/>
            </a:endParaRPr>
          </a:p>
          <a:p>
            <a:pPr algn="just" rtl="1"/>
            <a:endParaRPr lang="ar-DZ" sz="3200" dirty="0" smtClean="0">
              <a:latin typeface="Traditional Arabic" pitchFamily="18" charset="-78"/>
              <a:cs typeface="Traditional Arabic" pitchFamily="18" charset="-78"/>
            </a:endParaRPr>
          </a:p>
          <a:p>
            <a:pPr algn="just" rtl="1"/>
            <a:r>
              <a:rPr lang="ar-DZ" sz="3600" b="1" dirty="0" smtClean="0">
                <a:latin typeface="Traditional Arabic" pitchFamily="18" charset="-78"/>
                <a:cs typeface="Traditional Arabic" pitchFamily="18" charset="-78"/>
              </a:rPr>
              <a:t>الشرعية السياسية                    شرعية الاعتماد</a:t>
            </a:r>
          </a:p>
          <a:p>
            <a:pPr algn="just" rtl="1"/>
            <a:endParaRPr lang="ar-DZ" sz="4000" b="1" dirty="0" smtClean="0">
              <a:latin typeface="Traditional Arabic" pitchFamily="18" charset="-78"/>
              <a:cs typeface="Traditional Arabic" pitchFamily="18" charset="-78"/>
            </a:endParaRPr>
          </a:p>
          <a:p>
            <a:pPr algn="just" rtl="1"/>
            <a:r>
              <a:rPr lang="ar-DZ" sz="3600" b="1" dirty="0" smtClean="0">
                <a:latin typeface="Traditional Arabic" pitchFamily="18" charset="-78"/>
                <a:cs typeface="Traditional Arabic" pitchFamily="18" charset="-78"/>
              </a:rPr>
              <a:t>الشرعية المالية                       شرعية حماية المال العام</a:t>
            </a:r>
          </a:p>
        </p:txBody>
      </p:sp>
      <p:sp>
        <p:nvSpPr>
          <p:cNvPr id="2" name="Rectangle 1"/>
          <p:cNvSpPr/>
          <p:nvPr/>
        </p:nvSpPr>
        <p:spPr>
          <a:xfrm>
            <a:off x="1763688" y="397092"/>
            <a:ext cx="4680520" cy="707886"/>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4000" b="1" i="0" u="none" strike="noStrike" kern="0" cap="none" spc="0" normalizeH="0" baseline="0" noProof="0" dirty="0" smtClean="0">
                <a:ln>
                  <a:noFill/>
                </a:ln>
                <a:solidFill>
                  <a:srgbClr val="000066">
                    <a:lumMod val="60000"/>
                    <a:lumOff val="40000"/>
                  </a:srgbClr>
                </a:solidFill>
                <a:effectLst/>
                <a:uLnTx/>
                <a:uFillTx/>
                <a:latin typeface="Traditional Arabic" pitchFamily="18" charset="-78"/>
                <a:ea typeface="+mj-ea"/>
                <a:cs typeface="Traditional Arabic" pitchFamily="18" charset="-78"/>
              </a:rPr>
              <a:t>شرعية النظام الجبائي</a:t>
            </a:r>
            <a:endParaRPr kumimoji="0" lang="fr-FR" sz="1800" b="0" i="0" u="none" strike="noStrike" kern="0" cap="none" spc="0" normalizeH="0" baseline="0" noProof="0" dirty="0" smtClean="0">
              <a:ln>
                <a:noFill/>
              </a:ln>
              <a:solidFill>
                <a:sysClr val="windowText" lastClr="000000"/>
              </a:solidFill>
              <a:effectLst/>
              <a:uLnTx/>
              <a:uFillTx/>
            </a:endParaRPr>
          </a:p>
        </p:txBody>
      </p:sp>
      <p:sp>
        <p:nvSpPr>
          <p:cNvPr id="5" name="Flèche gauche 4"/>
          <p:cNvSpPr/>
          <p:nvPr/>
        </p:nvSpPr>
        <p:spPr>
          <a:xfrm>
            <a:off x="5076056" y="1556792"/>
            <a:ext cx="1368152"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gauche 7"/>
          <p:cNvSpPr/>
          <p:nvPr/>
        </p:nvSpPr>
        <p:spPr>
          <a:xfrm>
            <a:off x="5022242" y="2522239"/>
            <a:ext cx="1368152"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gauche 8"/>
          <p:cNvSpPr/>
          <p:nvPr/>
        </p:nvSpPr>
        <p:spPr>
          <a:xfrm>
            <a:off x="4932040" y="3789040"/>
            <a:ext cx="1368152"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type="body" idx="1"/>
          </p:nvPr>
        </p:nvSpPr>
        <p:spPr>
          <a:xfrm>
            <a:off x="0" y="1025327"/>
            <a:ext cx="9144000" cy="5211985"/>
          </a:xfrm>
        </p:spPr>
        <p:txBody>
          <a:bodyPr/>
          <a:lstStyle/>
          <a:p>
            <a:pPr algn="just" rtl="1" eaLnBrk="1" hangingPunct="1">
              <a:buFont typeface="Wingdings" pitchFamily="2" charset="2"/>
              <a:buNone/>
              <a:defRPr/>
            </a:pPr>
            <a:endParaRPr lang="vi-VN" sz="2400" dirty="0" smtClean="0">
              <a:solidFill>
                <a:srgbClr val="C00000"/>
              </a:solidFill>
              <a:cs typeface="A Jannat LT" pitchFamily="2" charset="-78"/>
            </a:endParaRPr>
          </a:p>
        </p:txBody>
      </p:sp>
      <p:sp>
        <p:nvSpPr>
          <p:cNvPr id="9222" name="Rectangle 19"/>
          <p:cNvSpPr>
            <a:spLocks noChangeArrowheads="1"/>
          </p:cNvSpPr>
          <p:nvPr/>
        </p:nvSpPr>
        <p:spPr bwMode="auto">
          <a:xfrm>
            <a:off x="2571765" y="4834883"/>
            <a:ext cx="4606957" cy="630942"/>
          </a:xfrm>
          <a:prstGeom prst="rect">
            <a:avLst/>
          </a:prstGeom>
          <a:noFill/>
          <a:ln w="9525">
            <a:noFill/>
            <a:miter lim="800000"/>
            <a:headEnd/>
            <a:tailEnd/>
          </a:ln>
        </p:spPr>
        <p:txBody>
          <a:bodyPr wrap="square">
            <a:spAutoFit/>
          </a:bodyPr>
          <a:lstStyle/>
          <a:p>
            <a:pPr algn="ctr"/>
            <a:endParaRPr kumimoji="1" lang="ar-DZ" sz="1500" b="1" dirty="0" smtClean="0">
              <a:solidFill>
                <a:schemeClr val="bg1"/>
              </a:solidFill>
              <a:latin typeface="A Jannat LT" pitchFamily="2" charset="-78"/>
              <a:cs typeface="A Jannat LT" pitchFamily="2" charset="-78"/>
            </a:endParaRPr>
          </a:p>
          <a:p>
            <a:r>
              <a:rPr kumimoji="1" lang="ar-SA" sz="1600" b="1" dirty="0" smtClean="0">
                <a:solidFill>
                  <a:schemeClr val="bg1"/>
                </a:solidFill>
                <a:latin typeface="A Jannat LT" pitchFamily="2" charset="-78"/>
                <a:cs typeface="A Jannat LT" pitchFamily="2" charset="-78"/>
              </a:rPr>
              <a:t>استغلال الغير صحيحة الأنترنت او المراجع </a:t>
            </a:r>
            <a:r>
              <a:rPr kumimoji="1" lang="ar-SA" sz="2000" b="1" dirty="0" smtClean="0">
                <a:solidFill>
                  <a:schemeClr val="bg1"/>
                </a:solidFill>
                <a:latin typeface="A Jannat LT" pitchFamily="2" charset="-78"/>
                <a:cs typeface="A Jannat LT" pitchFamily="2" charset="-78"/>
              </a:rPr>
              <a:t>المستعمل</a:t>
            </a:r>
            <a:r>
              <a:rPr kumimoji="1" lang="ar-DZ" sz="2000" b="1" dirty="0" smtClean="0">
                <a:solidFill>
                  <a:schemeClr val="bg1"/>
                </a:solidFill>
                <a:latin typeface="A Jannat LT" pitchFamily="2" charset="-78"/>
                <a:cs typeface="A Jannat LT" pitchFamily="2" charset="-78"/>
              </a:rPr>
              <a:t>ة</a:t>
            </a:r>
            <a:endParaRPr kumimoji="1" lang="vi-VN" sz="1500" b="1" dirty="0">
              <a:solidFill>
                <a:schemeClr val="bg1"/>
              </a:solidFill>
              <a:latin typeface="Tahoma" pitchFamily="34" charset="0"/>
              <a:cs typeface="A Jannat LT" pitchFamily="2" charset="-78"/>
            </a:endParaRPr>
          </a:p>
        </p:txBody>
      </p:sp>
      <p:pic>
        <p:nvPicPr>
          <p:cNvPr id="11" name="Picture 2" descr="C:\Users\Ch\Pictures\Screenshots\Capture d’écran (358).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5" y="1091061"/>
            <a:ext cx="7704857" cy="4836892"/>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p:cNvSpPr txBox="1"/>
          <p:nvPr/>
        </p:nvSpPr>
        <p:spPr>
          <a:xfrm>
            <a:off x="1117831" y="260647"/>
            <a:ext cx="6965776"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rtl="1"/>
            <a:r>
              <a:rPr lang="ar-DZ" sz="2400" b="1" dirty="0" smtClean="0"/>
              <a:t>النموذج </a:t>
            </a:r>
            <a:r>
              <a:rPr lang="ar-DZ" sz="2400" b="1" dirty="0"/>
              <a:t>الفعال للنظم </a:t>
            </a:r>
            <a:r>
              <a:rPr lang="ar-DZ" sz="2400" b="1" dirty="0" err="1"/>
              <a:t>الجبائية</a:t>
            </a:r>
            <a:endParaRPr lang="fr-FR" sz="24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222"/>
                                        </p:tgtEl>
                                        <p:attrNameLst>
                                          <p:attrName>style.visibility</p:attrName>
                                        </p:attrNameLst>
                                      </p:cBhvr>
                                      <p:to>
                                        <p:strVal val="visible"/>
                                      </p:to>
                                    </p:set>
                                    <p:animEffect transition="in" filter="diamond(in)">
                                      <p:cBhvr>
                                        <p:cTn id="7" dur="5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07504" y="138698"/>
            <a:ext cx="892899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a:tabLst>
                <a:tab pos="2141538" algn="l"/>
              </a:tabLst>
            </a:pPr>
            <a:r>
              <a:rPr lang="ar-SA" sz="2400" b="1" u="sng" dirty="0">
                <a:solidFill>
                  <a:srgbClr val="C00000"/>
                </a:solidFill>
                <a:latin typeface="A Jannat LT" pitchFamily="2" charset="-78"/>
                <a:ea typeface="Calibri" pitchFamily="34" charset="0"/>
                <a:cs typeface="A Jannat LT" pitchFamily="2" charset="-78"/>
              </a:rPr>
              <a:t/>
            </a:r>
            <a:br>
              <a:rPr lang="ar-SA" sz="2400" b="1" u="sng" dirty="0">
                <a:solidFill>
                  <a:srgbClr val="C00000"/>
                </a:solidFill>
                <a:latin typeface="A Jannat LT" pitchFamily="2" charset="-78"/>
                <a:ea typeface="Calibri" pitchFamily="34" charset="0"/>
                <a:cs typeface="A Jannat LT" pitchFamily="2" charset="-78"/>
              </a:rPr>
            </a:br>
            <a:r>
              <a:rPr lang="ar-SA" sz="2400" b="1" u="sng" dirty="0">
                <a:solidFill>
                  <a:srgbClr val="C00000"/>
                </a:solidFill>
                <a:latin typeface="A Jannat LT" pitchFamily="2" charset="-78"/>
                <a:ea typeface="Calibri" pitchFamily="34" charset="0"/>
                <a:cs typeface="A Jannat LT" pitchFamily="2" charset="-78"/>
              </a:rPr>
              <a:t>شرعية النظام الجبائي</a:t>
            </a:r>
            <a:br>
              <a:rPr lang="ar-SA" sz="2400" b="1" u="sng" dirty="0">
                <a:solidFill>
                  <a:srgbClr val="C00000"/>
                </a:solidFill>
                <a:latin typeface="A Jannat LT" pitchFamily="2" charset="-78"/>
                <a:ea typeface="Calibri" pitchFamily="34" charset="0"/>
                <a:cs typeface="A Jannat LT" pitchFamily="2" charset="-78"/>
              </a:rPr>
            </a:br>
            <a:endParaRPr lang="ar-DZ" sz="2400" b="1" u="sng" dirty="0" smtClean="0">
              <a:solidFill>
                <a:srgbClr val="C00000"/>
              </a:solidFill>
              <a:latin typeface="A Jannat LT" pitchFamily="2" charset="-78"/>
              <a:ea typeface="Calibri" pitchFamily="34" charset="0"/>
              <a:cs typeface="A Jannat LT" pitchFamily="2" charset="-78"/>
            </a:endParaRPr>
          </a:p>
          <a:p>
            <a:pPr algn="ctr" rtl="1">
              <a:tabLst>
                <a:tab pos="2141538" algn="l"/>
              </a:tabLst>
            </a:pPr>
            <a:endParaRPr lang="fr-FR" sz="2400" dirty="0" smtClean="0">
              <a:solidFill>
                <a:srgbClr val="C00000"/>
              </a:solidFill>
              <a:latin typeface="A Jannat LT" pitchFamily="2" charset="-78"/>
              <a:cs typeface="A Jannat LT" pitchFamily="2" charset="-78"/>
            </a:endParaRPr>
          </a:p>
          <a:p>
            <a:pPr algn="just" rtl="1" eaLnBrk="0" hangingPunct="0">
              <a:tabLst>
                <a:tab pos="2141538" algn="l"/>
              </a:tabLst>
            </a:pPr>
            <a:r>
              <a:rPr lang="ar-SA" sz="2400" b="1" dirty="0" smtClean="0">
                <a:solidFill>
                  <a:prstClr val="black"/>
                </a:solidFill>
                <a:latin typeface="A Jannat LT" pitchFamily="2" charset="-78"/>
                <a:ea typeface="Calibri" pitchFamily="34" charset="0"/>
                <a:cs typeface="A Jannat LT" pitchFamily="2" charset="-78"/>
              </a:rPr>
              <a:t>يوضح </a:t>
            </a:r>
            <a:r>
              <a:rPr lang="ar-SA" sz="2400" b="1" dirty="0">
                <a:solidFill>
                  <a:prstClr val="black"/>
                </a:solidFill>
                <a:latin typeface="A Jannat LT" pitchFamily="2" charset="-78"/>
                <a:ea typeface="Calibri" pitchFamily="34" charset="0"/>
                <a:cs typeface="A Jannat LT" pitchFamily="2" charset="-78"/>
              </a:rPr>
              <a:t>النموذج المقدم الفجوة بين التنظيم الجبائي والمكلفين في بيئة الاعمال وأهم المتغيرات والمعطيات التي من شأنها أن تزيد في الهوة بين الاطراف ذوي المصلحة</a:t>
            </a:r>
          </a:p>
          <a:p>
            <a:pPr algn="just" rtl="1" eaLnBrk="0" hangingPunct="0">
              <a:buFontTx/>
              <a:buChar char="•"/>
              <a:tabLst>
                <a:tab pos="2141538" algn="l"/>
              </a:tabLst>
            </a:pPr>
            <a:endParaRPr lang="ar-SA" sz="2400" b="1" dirty="0">
              <a:solidFill>
                <a:prstClr val="black"/>
              </a:solidFill>
              <a:latin typeface="A Jannat LT" pitchFamily="2" charset="-78"/>
              <a:ea typeface="Calibri" pitchFamily="34" charset="0"/>
              <a:cs typeface="A Jannat LT" pitchFamily="2" charset="-78"/>
            </a:endParaRPr>
          </a:p>
          <a:p>
            <a:pPr algn="just" rtl="1" eaLnBrk="0" hangingPunct="0">
              <a:buFontTx/>
              <a:buChar char="•"/>
              <a:tabLst>
                <a:tab pos="2141538" algn="l"/>
              </a:tabLst>
            </a:pPr>
            <a:r>
              <a:rPr lang="ar-SA" sz="2400" b="1" dirty="0">
                <a:solidFill>
                  <a:prstClr val="black"/>
                </a:solidFill>
                <a:latin typeface="A Jannat LT" pitchFamily="2" charset="-78"/>
                <a:ea typeface="Calibri" pitchFamily="34" charset="0"/>
                <a:cs typeface="A Jannat LT" pitchFamily="2" charset="-78"/>
              </a:rPr>
              <a:t>تمثل زاوية التقاطع بين المكلفين والجهات الناظمة للتشريع المنطقة التي تحقق </a:t>
            </a:r>
            <a:r>
              <a:rPr lang="ar-DZ" sz="2400" b="1" dirty="0" smtClean="0">
                <a:solidFill>
                  <a:prstClr val="black"/>
                </a:solidFill>
                <a:latin typeface="A Jannat LT" pitchFamily="2" charset="-78"/>
                <a:ea typeface="Calibri" pitchFamily="34" charset="0"/>
                <a:cs typeface="A Jannat LT" pitchFamily="2" charset="-78"/>
              </a:rPr>
              <a:t>ال</a:t>
            </a:r>
            <a:r>
              <a:rPr lang="ar-SA" sz="2400" b="1" dirty="0" smtClean="0">
                <a:solidFill>
                  <a:prstClr val="black"/>
                </a:solidFill>
                <a:latin typeface="A Jannat LT" pitchFamily="2" charset="-78"/>
                <a:ea typeface="Calibri" pitchFamily="34" charset="0"/>
                <a:cs typeface="A Jannat LT" pitchFamily="2" charset="-78"/>
              </a:rPr>
              <a:t>شرعية </a:t>
            </a:r>
            <a:r>
              <a:rPr lang="ar-DZ" sz="2400" b="1" dirty="0" smtClean="0">
                <a:solidFill>
                  <a:prstClr val="black"/>
                </a:solidFill>
                <a:latin typeface="A Jannat LT" pitchFamily="2" charset="-78"/>
                <a:ea typeface="Calibri" pitchFamily="34" charset="0"/>
                <a:cs typeface="A Jannat LT" pitchFamily="2" charset="-78"/>
              </a:rPr>
              <a:t>و</a:t>
            </a:r>
            <a:r>
              <a:rPr lang="ar-SA" sz="2400" b="1" dirty="0" smtClean="0">
                <a:solidFill>
                  <a:prstClr val="black"/>
                </a:solidFill>
                <a:latin typeface="A Jannat LT" pitchFamily="2" charset="-78"/>
                <a:ea typeface="Calibri" pitchFamily="34" charset="0"/>
                <a:cs typeface="A Jannat LT" pitchFamily="2" charset="-78"/>
              </a:rPr>
              <a:t>النموذج </a:t>
            </a:r>
            <a:r>
              <a:rPr lang="ar-SA" sz="2400" b="1" dirty="0">
                <a:solidFill>
                  <a:prstClr val="black"/>
                </a:solidFill>
                <a:latin typeface="A Jannat LT" pitchFamily="2" charset="-78"/>
                <a:ea typeface="Calibri" pitchFamily="34" charset="0"/>
                <a:cs typeface="A Jannat LT" pitchFamily="2" charset="-78"/>
              </a:rPr>
              <a:t>الفعال الذي يحقق مصالح مختلف الأطراف</a:t>
            </a:r>
            <a:r>
              <a:rPr lang="ar-SA" sz="2400" b="1" dirty="0" smtClean="0">
                <a:solidFill>
                  <a:prstClr val="black"/>
                </a:solidFill>
                <a:latin typeface="A Jannat LT" pitchFamily="2" charset="-78"/>
                <a:ea typeface="Calibri" pitchFamily="34" charset="0"/>
                <a:cs typeface="A Jannat LT" pitchFamily="2" charset="-78"/>
              </a:rPr>
              <a:t>،</a:t>
            </a:r>
            <a:endParaRPr lang="ar-DZ" sz="2400" b="1" dirty="0" smtClean="0">
              <a:solidFill>
                <a:prstClr val="black"/>
              </a:solidFill>
              <a:latin typeface="A Jannat LT" pitchFamily="2" charset="-78"/>
              <a:ea typeface="Calibri" pitchFamily="34" charset="0"/>
              <a:cs typeface="A Jannat LT" pitchFamily="2" charset="-78"/>
            </a:endParaRPr>
          </a:p>
          <a:p>
            <a:pPr algn="just" rtl="1" eaLnBrk="0" hangingPunct="0">
              <a:buFontTx/>
              <a:buChar char="•"/>
              <a:tabLst>
                <a:tab pos="2141538" algn="l"/>
              </a:tabLst>
            </a:pPr>
            <a:endParaRPr lang="ar-SA" sz="2400" b="1" dirty="0">
              <a:solidFill>
                <a:prstClr val="black"/>
              </a:solidFill>
              <a:latin typeface="A Jannat LT" pitchFamily="2" charset="-78"/>
              <a:ea typeface="Calibri" pitchFamily="34" charset="0"/>
              <a:cs typeface="A Jannat LT" pitchFamily="2" charset="-78"/>
            </a:endParaRPr>
          </a:p>
          <a:p>
            <a:pPr algn="just" rtl="1" eaLnBrk="0" hangingPunct="0">
              <a:buFontTx/>
              <a:buChar char="•"/>
              <a:tabLst>
                <a:tab pos="2141538" algn="l"/>
              </a:tabLst>
            </a:pPr>
            <a:r>
              <a:rPr lang="ar-SA" sz="2400" b="1" dirty="0">
                <a:solidFill>
                  <a:prstClr val="black"/>
                </a:solidFill>
                <a:latin typeface="A Jannat LT" pitchFamily="2" charset="-78"/>
                <a:ea typeface="Calibri" pitchFamily="34" charset="0"/>
                <a:cs typeface="A Jannat LT" pitchFamily="2" charset="-78"/>
              </a:rPr>
              <a:t>فالفاعلية </a:t>
            </a:r>
            <a:r>
              <a:rPr lang="ar-SA" sz="2400" b="1" dirty="0" err="1">
                <a:solidFill>
                  <a:prstClr val="black"/>
                </a:solidFill>
                <a:latin typeface="A Jannat LT" pitchFamily="2" charset="-78"/>
                <a:ea typeface="Calibri" pitchFamily="34" charset="0"/>
                <a:cs typeface="A Jannat LT" pitchFamily="2" charset="-78"/>
              </a:rPr>
              <a:t>الجبائية</a:t>
            </a:r>
            <a:r>
              <a:rPr lang="ar-SA" sz="2400" b="1" dirty="0">
                <a:solidFill>
                  <a:prstClr val="black"/>
                </a:solidFill>
                <a:latin typeface="A Jannat LT" pitchFamily="2" charset="-78"/>
                <a:ea typeface="Calibri" pitchFamily="34" charset="0"/>
                <a:cs typeface="A Jannat LT" pitchFamily="2" charset="-78"/>
              </a:rPr>
              <a:t> تتحقق وفق مبدأ ت التوازن بين احتياجات الدولة (الجهات الناظمة) تبعا لنموذج اعمالها ومنطق نموها وتمويلها المقرون بالمصلحة الوطنية، مع تسهيل الانخراط للمكلفين في التشريع الضريبي تبعا لقدراتهم وتضامنهم مع الدولة</a:t>
            </a:r>
          </a:p>
          <a:p>
            <a:pPr algn="just" rtl="1" eaLnBrk="0" hangingPunct="0">
              <a:buFontTx/>
              <a:buChar char="•"/>
              <a:tabLst>
                <a:tab pos="2141538" algn="l"/>
              </a:tabLst>
            </a:pPr>
            <a:r>
              <a:rPr lang="ar-SA" sz="2400" b="1" dirty="0" smtClean="0">
                <a:solidFill>
                  <a:prstClr val="black"/>
                </a:solidFill>
                <a:latin typeface="A Jannat LT" pitchFamily="2" charset="-78"/>
                <a:ea typeface="Calibri" pitchFamily="34" charset="0"/>
                <a:cs typeface="A Jannat LT" pitchFamily="2" charset="-78"/>
              </a:rPr>
              <a:t>.</a:t>
            </a:r>
            <a:endParaRPr lang="ar-SA" sz="2400" b="1" dirty="0">
              <a:solidFill>
                <a:prstClr val="black"/>
              </a:solidFill>
              <a:latin typeface="A Jannat LT" pitchFamily="2" charset="-78"/>
              <a:ea typeface="Calibri" pitchFamily="34" charset="0"/>
              <a:cs typeface="A Jannat LT" pitchFamily="2" charset="-78"/>
            </a:endParaRPr>
          </a:p>
          <a:p>
            <a:pPr algn="just" rtl="1" eaLnBrk="0" hangingPunct="0">
              <a:tabLst>
                <a:tab pos="2141538" algn="l"/>
              </a:tabLst>
            </a:pPr>
            <a:r>
              <a:rPr lang="ar-SA" sz="2400" dirty="0" smtClean="0">
                <a:solidFill>
                  <a:prstClr val="black"/>
                </a:solidFill>
                <a:latin typeface="A Jannat LT" pitchFamily="2" charset="-78"/>
                <a:ea typeface="Calibri" pitchFamily="34" charset="0"/>
                <a:cs typeface="A Jannat LT" pitchFamily="2" charset="-78"/>
              </a:rPr>
              <a:t>	</a:t>
            </a:r>
            <a:endParaRPr lang="en-US" sz="2400" b="1" u="sng" dirty="0" smtClean="0">
              <a:solidFill>
                <a:prstClr val="black"/>
              </a:solidFill>
              <a:latin typeface="A Jannat LT" pitchFamily="2" charset="-78"/>
              <a:ea typeface="Calibri" pitchFamily="34" charset="0"/>
              <a:cs typeface="A Jannat LT" pitchFamily="2" charset="-78"/>
            </a:endParaRPr>
          </a:p>
        </p:txBody>
      </p:sp>
      <p:sp>
        <p:nvSpPr>
          <p:cNvPr id="6" name="Rectangle 5"/>
          <p:cNvSpPr/>
          <p:nvPr/>
        </p:nvSpPr>
        <p:spPr>
          <a:xfrm>
            <a:off x="251520" y="6237312"/>
            <a:ext cx="1601721" cy="276999"/>
          </a:xfrm>
          <a:prstGeom prst="rect">
            <a:avLst/>
          </a:prstGeom>
        </p:spPr>
        <p:txBody>
          <a:bodyPr wrap="none">
            <a:spAutoFit/>
          </a:bodyPr>
          <a:lstStyle/>
          <a:p>
            <a:r>
              <a:rPr lang="ar-DZ" sz="1200" b="1" dirty="0" smtClean="0">
                <a:solidFill>
                  <a:prstClr val="white">
                    <a:lumMod val="65000"/>
                  </a:prstClr>
                </a:solidFill>
                <a:latin typeface="A Jannat LT" pitchFamily="2" charset="-78"/>
                <a:ea typeface="Calibri" pitchFamily="34" charset="0"/>
                <a:cs typeface="A Jannat LT" pitchFamily="2" charset="-78"/>
              </a:rPr>
              <a:t>منقول إحصائيات 2010</a:t>
            </a:r>
            <a:endParaRPr lang="fr-FR" sz="1200" dirty="0">
              <a:solidFill>
                <a:prstClr val="white">
                  <a:lumMod val="65000"/>
                </a:prstClr>
              </a:solidFill>
            </a:endParaRPr>
          </a:p>
        </p:txBody>
      </p:sp>
    </p:spTree>
    <p:extLst>
      <p:ext uri="{BB962C8B-B14F-4D97-AF65-F5344CB8AC3E}">
        <p14:creationId xmlns:p14="http://schemas.microsoft.com/office/powerpoint/2010/main" val="132140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411760" y="147990"/>
            <a:ext cx="4212085" cy="1692771"/>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ctr" anchorCtr="0" compatLnSpc="1">
            <a:prstTxWarp prst="textNoShape">
              <a:avLst/>
            </a:prstTxWarp>
            <a:spAutoFit/>
          </a:bodyPr>
          <a:lstStyle/>
          <a:p>
            <a:pPr lvl="0" algn="ctr" eaLnBrk="0" hangingPunct="0"/>
            <a:endParaRPr lang="ar-DZ" sz="2400" b="1" dirty="0" smtClean="0">
              <a:latin typeface="A Jannat LT" pitchFamily="2" charset="-78"/>
              <a:ea typeface="Times New Roman" pitchFamily="18" charset="0"/>
              <a:cs typeface="A Jannat LT" pitchFamily="2" charset="-78"/>
            </a:endParaRPr>
          </a:p>
          <a:p>
            <a:pPr lvl="0" algn="ctr" eaLnBrk="0" hangingPunct="0"/>
            <a:r>
              <a:rPr lang="ar-DZ" sz="2400" b="1" dirty="0" smtClean="0">
                <a:latin typeface="A Jannat LT" pitchFamily="2" charset="-78"/>
                <a:ea typeface="Times New Roman" pitchFamily="18" charset="0"/>
                <a:cs typeface="A Jannat LT" pitchFamily="2" charset="-78"/>
              </a:rPr>
              <a:t>الأساس القانوني لفرض الضريبة </a:t>
            </a:r>
          </a:p>
          <a:p>
            <a:pPr lvl="0" algn="ctr" eaLnBrk="0" hangingPunct="0"/>
            <a:r>
              <a:rPr lang="fr-FR" sz="2400" b="1" dirty="0" smtClean="0">
                <a:latin typeface="A Jannat LT" pitchFamily="2" charset="-78"/>
                <a:ea typeface="Times New Roman" pitchFamily="18" charset="0"/>
                <a:cs typeface="A Jannat LT" pitchFamily="2" charset="-78"/>
              </a:rPr>
              <a:t> </a:t>
            </a:r>
            <a:endParaRPr lang="ar-DZ" sz="2400" b="1" dirty="0" smtClean="0">
              <a:latin typeface="A Jannat LT" pitchFamily="2" charset="-78"/>
              <a:ea typeface="Times New Roman" pitchFamily="18" charset="0"/>
              <a:cs typeface="A Jannat LT" pitchFamily="2" charset="-78"/>
            </a:endParaRPr>
          </a:p>
          <a:p>
            <a:pPr lvl="0" algn="ctr" eaLnBrk="0" hangingPunct="0"/>
            <a:endParaRPr lang="ar-DZ" sz="3200" b="1" dirty="0" smtClean="0">
              <a:latin typeface="A Jannat LT" pitchFamily="2" charset="-78"/>
              <a:ea typeface="Times New Roman" pitchFamily="18" charset="0"/>
              <a:cs typeface="A Jannat LT" pitchFamily="2" charset="-78"/>
            </a:endParaRPr>
          </a:p>
        </p:txBody>
      </p:sp>
      <p:pic>
        <p:nvPicPr>
          <p:cNvPr id="7" name="Picture 12" descr="C:\Documents and Settings\HANENE\Mes documents\Mes images\informatiquegifs\2-9.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H="1">
            <a:off x="5148064" y="2877493"/>
            <a:ext cx="1080120" cy="1632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ensées 7"/>
          <p:cNvSpPr/>
          <p:nvPr/>
        </p:nvSpPr>
        <p:spPr bwMode="auto">
          <a:xfrm flipH="1">
            <a:off x="444411" y="2204864"/>
            <a:ext cx="4463388" cy="2304256"/>
          </a:xfrm>
          <a:prstGeom prst="cloudCallout">
            <a:avLst>
              <a:gd name="adj1" fmla="val -72891"/>
              <a:gd name="adj2" fmla="val 43787"/>
            </a:avLst>
          </a:prstGeom>
          <a:solidFill>
            <a:srgbClr val="000066">
              <a:lumMod val="20000"/>
              <a:lumOff val="8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lstStyle/>
          <a:p>
            <a:pPr marL="0" marR="0" lvl="0" indent="576580" algn="just" defTabSz="914400" rtl="1" eaLnBrk="1" fontAlgn="auto" latinLnBrk="0" hangingPunct="1">
              <a:lnSpc>
                <a:spcPct val="125000"/>
              </a:lnSpc>
              <a:spcBef>
                <a:spcPts val="800"/>
              </a:spcBef>
              <a:spcAft>
                <a:spcPts val="1920"/>
              </a:spcAft>
              <a:buClrTx/>
              <a:buSzTx/>
              <a:buFontTx/>
              <a:buNone/>
              <a:tabLst/>
              <a:defRPr/>
            </a:pPr>
            <a:r>
              <a:rPr kumimoji="0" lang="ar-SA" sz="3200" b="1" i="1" u="none" strike="noStrike" kern="0" cap="none" spc="0" normalizeH="0" baseline="0" noProof="0" dirty="0">
                <a:ln>
                  <a:noFill/>
                </a:ln>
                <a:solidFill>
                  <a:srgbClr val="FFFFFF"/>
                </a:solidFill>
                <a:effectLst/>
                <a:uLnTx/>
                <a:uFillTx/>
                <a:latin typeface="Verdana"/>
                <a:ea typeface="+mn-ea"/>
                <a:cs typeface="+mn-cs"/>
              </a:rPr>
              <a:t> </a:t>
            </a:r>
            <a:r>
              <a:rPr kumimoji="0" lang="ar-SA" sz="3200" b="1" i="1" u="none" strike="noStrike" kern="0" cap="none" spc="0" normalizeH="0" baseline="0" noProof="0" dirty="0">
                <a:ln>
                  <a:noFill/>
                </a:ln>
                <a:solidFill>
                  <a:srgbClr val="FFFFFF"/>
                </a:solidFill>
                <a:effectLst/>
                <a:uLnTx/>
                <a:uFillTx/>
                <a:latin typeface="Times New Roman"/>
                <a:ea typeface="Calibri"/>
                <a:cs typeface="Traditional Arabic"/>
              </a:rPr>
              <a:t> ما </a:t>
            </a:r>
            <a:r>
              <a:rPr kumimoji="0" lang="ar-DZ" sz="3200" b="1" i="1" u="none" strike="noStrike" kern="0" cap="none" spc="0" normalizeH="0" baseline="0" noProof="0" dirty="0" smtClean="0">
                <a:ln>
                  <a:noFill/>
                </a:ln>
                <a:solidFill>
                  <a:srgbClr val="FFFFFF"/>
                </a:solidFill>
                <a:effectLst/>
                <a:uLnTx/>
                <a:uFillTx/>
                <a:latin typeface="Times New Roman"/>
                <a:ea typeface="Calibri"/>
                <a:cs typeface="Traditional Arabic"/>
              </a:rPr>
              <a:t>هي</a:t>
            </a:r>
            <a:r>
              <a:rPr kumimoji="0" lang="ar-DZ" sz="3200" b="1" i="1" u="none" strike="noStrike" kern="0" cap="none" spc="0" normalizeH="0" noProof="0" dirty="0" smtClean="0">
                <a:ln>
                  <a:noFill/>
                </a:ln>
                <a:solidFill>
                  <a:srgbClr val="FFFFFF"/>
                </a:solidFill>
                <a:effectLst/>
                <a:uLnTx/>
                <a:uFillTx/>
                <a:latin typeface="Times New Roman"/>
                <a:ea typeface="Calibri"/>
                <a:cs typeface="Traditional Arabic"/>
              </a:rPr>
              <a:t> أسس ومبررات فرض الضريبة </a:t>
            </a:r>
            <a:endParaRPr kumimoji="0" lang="fr-FR" sz="2000" b="0" i="0" u="none" strike="noStrike" kern="0" cap="none" spc="0" normalizeH="0" baseline="0" noProof="0" dirty="0">
              <a:ln>
                <a:noFill/>
              </a:ln>
              <a:solidFill>
                <a:srgbClr val="FFFFFF"/>
              </a:solidFill>
              <a:effectLst/>
              <a:uLnTx/>
              <a:uFillTx/>
              <a:latin typeface="Calibri"/>
              <a:ea typeface="Calibri"/>
              <a:cs typeface="Arial"/>
            </a:endParaRPr>
          </a:p>
        </p:txBody>
      </p:sp>
      <p:sp>
        <p:nvSpPr>
          <p:cNvPr id="2" name="Rectangle 1"/>
          <p:cNvSpPr/>
          <p:nvPr/>
        </p:nvSpPr>
        <p:spPr>
          <a:xfrm>
            <a:off x="1043608" y="5157192"/>
            <a:ext cx="748883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t>الدولة لها الحق في فرض الضريبة وهو من الحقوق </a:t>
            </a:r>
            <a:r>
              <a:rPr lang="ar-DZ" sz="2000" b="1" dirty="0" smtClean="0"/>
              <a:t>الخاصة </a:t>
            </a:r>
            <a:r>
              <a:rPr lang="ar-DZ" sz="2000" b="1" dirty="0"/>
              <a:t>للدولة بدون منازع </a:t>
            </a:r>
            <a:r>
              <a:rPr lang="ar-DZ"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par>
                                <p:cTn id="8" presetID="50" presetClass="entr" presetSubtype="0" decel="10000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 calcmode="lin" valueType="num">
                                      <p:cBhvr>
                                        <p:cTn id="10" dur="1000" fill="hold"/>
                                        <p:tgtEl>
                                          <p:spTgt spid="8"/>
                                        </p:tgtEl>
                                        <p:attrNameLst>
                                          <p:attrName>ppt_w</p:attrName>
                                        </p:attrNameLst>
                                      </p:cBhvr>
                                      <p:tavLst>
                                        <p:tav tm="0">
                                          <p:val>
                                            <p:strVal val="#ppt_w+.3"/>
                                          </p:val>
                                        </p:tav>
                                        <p:tav tm="100000">
                                          <p:val>
                                            <p:strVal val="#ppt_w"/>
                                          </p:val>
                                        </p:tav>
                                      </p:tavLst>
                                    </p:anim>
                                    <p:anim calcmode="lin" valueType="num">
                                      <p:cBhvr>
                                        <p:cTn id="11" dur="1000" fill="hold"/>
                                        <p:tgtEl>
                                          <p:spTgt spid="8"/>
                                        </p:tgtEl>
                                        <p:attrNameLst>
                                          <p:attrName>ppt_h</p:attrName>
                                        </p:attrNameLst>
                                      </p:cBhvr>
                                      <p:tavLst>
                                        <p:tav tm="0">
                                          <p:val>
                                            <p:strVal val="#ppt_h"/>
                                          </p:val>
                                        </p:tav>
                                        <p:tav tm="100000">
                                          <p:val>
                                            <p:strVal val="#ppt_h"/>
                                          </p:val>
                                        </p:tav>
                                      </p:tavLst>
                                    </p:anim>
                                    <p:animEffect transition="in" filter="fade">
                                      <p:cBhvr>
                                        <p:cTn id="1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4206</TotalTime>
  <Words>726</Words>
  <Application>Microsoft Office PowerPoint</Application>
  <PresentationFormat>Affichage à l'écran (4:3)</PresentationFormat>
  <Paragraphs>97</Paragraphs>
  <Slides>13</Slides>
  <Notes>6</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Présentation PowerPoint</vt:lpstr>
      <vt:lpstr>Présentation PowerPoint</vt:lpstr>
      <vt:lpstr>المفاهيم المرتبطة بالقانون الجبائي</vt:lpstr>
      <vt:lpstr>Présentation PowerPoint</vt:lpstr>
      <vt:lpstr>Présentation PowerPoint</vt:lpstr>
      <vt:lpstr>Présentation PowerPoint</vt:lpstr>
      <vt:lpstr>Présentation PowerPoint</vt:lpstr>
      <vt:lpstr>Présentation PowerPoint</vt:lpstr>
      <vt:lpstr>Présentation PowerPoint</vt:lpstr>
      <vt:lpstr>  فرض اي ضريبة لا بد أن يبنى على مجموعة من الاسس والمبررات.  وقد وضع  المختصين مجموعة من النظريات التي تعد كنقاط ارتكاز على اساسها تقوم الدولة  بفرض الضريبة. .  </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akak</dc:creator>
  <cp:lastModifiedBy>Utilisateur Windows</cp:lastModifiedBy>
  <cp:revision>489</cp:revision>
  <dcterms:created xsi:type="dcterms:W3CDTF">2011-06-29T17:39:24Z</dcterms:created>
  <dcterms:modified xsi:type="dcterms:W3CDTF">2021-01-10T22:08:28Z</dcterms:modified>
</cp:coreProperties>
</file>