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3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4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22B3-218A-4DD1-9C62-F5543F6AFC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7C8C-FF74-4D9E-BA9C-3E29B9233E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Chapitre 6 </a:t>
            </a:r>
            <a:br>
              <a:rPr lang="fr-FR" dirty="0" smtClean="0"/>
            </a:br>
            <a:r>
              <a:rPr lang="fr-FR" dirty="0" smtClean="0"/>
              <a:t>La reproduction des champignons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46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2897" y="-12384"/>
            <a:ext cx="78867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Chlamydospores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138" y="2796164"/>
            <a:ext cx="4919862" cy="366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2897" y="1035409"/>
            <a:ext cx="8302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400" dirty="0" err="1">
                <a:solidFill>
                  <a:srgbClr val="FF0000"/>
                </a:solidFill>
              </a:rPr>
              <a:t>Chlamys</a:t>
            </a:r>
            <a:r>
              <a:rPr lang="fr-FR" sz="2400" dirty="0">
                <a:solidFill>
                  <a:srgbClr val="FF0000"/>
                </a:solidFill>
              </a:rPr>
              <a:t> : manteau. </a:t>
            </a:r>
            <a:r>
              <a:rPr lang="fr-FR" sz="2400" dirty="0">
                <a:solidFill>
                  <a:prstClr val="black"/>
                </a:solidFill>
              </a:rPr>
              <a:t>Type de spores de résistance à paroi épaisse qui existent chez tous les champignons. Elles sont formées de façon terminale ou intercalaire, isolées ou en chaînes.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96163"/>
            <a:ext cx="4620126" cy="36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Sporangiospores</a:t>
            </a:r>
            <a:r>
              <a:rPr lang="fr-FR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formées </a:t>
            </a:r>
            <a:r>
              <a:rPr lang="fr-FR" dirty="0"/>
              <a:t>chez les Mucorales (Mucor, </a:t>
            </a:r>
            <a:r>
              <a:rPr lang="fr-FR" dirty="0" err="1"/>
              <a:t>Absidia</a:t>
            </a:r>
            <a:r>
              <a:rPr lang="fr-FR" dirty="0"/>
              <a:t>, </a:t>
            </a:r>
            <a:r>
              <a:rPr lang="fr-FR" dirty="0" err="1"/>
              <a:t>Rhizopus</a:t>
            </a:r>
            <a:r>
              <a:rPr lang="fr-FR" dirty="0"/>
              <a:t>) à l’intérieur d’une cellule végétative différenciée, le sporange, et libérées par éclatement de ce« sac » lorsqu’il est mature.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95738"/>
            <a:ext cx="3785937" cy="28622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63" y="3995738"/>
            <a:ext cx="4536908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4313" y="1"/>
            <a:ext cx="78867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- Conidiospores (ou conidies),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5024" y="898567"/>
            <a:ext cx="8643687" cy="4351338"/>
          </a:xfrm>
        </p:spPr>
        <p:txBody>
          <a:bodyPr/>
          <a:lstStyle/>
          <a:p>
            <a:r>
              <a:rPr lang="fr-FR" dirty="0" smtClean="0"/>
              <a:t>produites </a:t>
            </a:r>
            <a:r>
              <a:rPr lang="fr-FR" dirty="0"/>
              <a:t>à l’extrémité d’un </a:t>
            </a:r>
            <a:r>
              <a:rPr lang="fr-FR" dirty="0" err="1"/>
              <a:t>conidiophore</a:t>
            </a:r>
            <a:r>
              <a:rPr lang="fr-FR" dirty="0"/>
              <a:t> par des organes de fructification: </a:t>
            </a:r>
            <a:r>
              <a:rPr lang="fr-FR" dirty="0" err="1"/>
              <a:t>stérigmates</a:t>
            </a:r>
            <a:r>
              <a:rPr lang="fr-FR" dirty="0"/>
              <a:t> chez Aspergillus, </a:t>
            </a:r>
            <a:r>
              <a:rPr lang="fr-FR" dirty="0" err="1"/>
              <a:t>phialides</a:t>
            </a:r>
            <a:r>
              <a:rPr lang="fr-FR" dirty="0"/>
              <a:t> chez Penicillium. Chez </a:t>
            </a:r>
            <a:r>
              <a:rPr lang="fr-FR" dirty="0" err="1"/>
              <a:t>Fusarium</a:t>
            </a:r>
            <a:r>
              <a:rPr lang="fr-FR" dirty="0"/>
              <a:t>, les spores sont pluricellulaires (</a:t>
            </a:r>
            <a:r>
              <a:rPr lang="fr-FR" dirty="0" err="1"/>
              <a:t>macroconidies</a:t>
            </a:r>
            <a:r>
              <a:rPr lang="fr-FR" dirty="0"/>
              <a:t>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6" y="2919664"/>
            <a:ext cx="7491662" cy="40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Dictyospores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formées </a:t>
            </a:r>
            <a:r>
              <a:rPr lang="fr-FR" dirty="0"/>
              <a:t>par plusieurs divisions successives. Ex : </a:t>
            </a:r>
            <a:r>
              <a:rPr lang="fr-FR" dirty="0" err="1"/>
              <a:t>Alternaria</a:t>
            </a:r>
            <a:endParaRPr lang="fr-FR" dirty="0"/>
          </a:p>
        </p:txBody>
      </p:sp>
      <p:pic>
        <p:nvPicPr>
          <p:cNvPr id="11266" name="Picture 2" descr="Dr Micr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22" y="2918367"/>
            <a:ext cx="4157078" cy="36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lternaria alternata Alt a 1 protein could be a cause of asthma allergies  in humans - Bonito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29" y="3129923"/>
            <a:ext cx="4233695" cy="31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4052" y="365127"/>
            <a:ext cx="8723897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B-Reproduction sexuée "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téléomorphe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reproduction sexuée (ou le </a:t>
            </a:r>
            <a:r>
              <a:rPr lang="fr-FR" dirty="0" err="1" smtClean="0">
                <a:solidFill>
                  <a:srgbClr val="FF0000"/>
                </a:solidFill>
              </a:rPr>
              <a:t>téléomorphe</a:t>
            </a:r>
            <a:r>
              <a:rPr lang="fr-FR" dirty="0"/>
              <a:t>) fait intervenir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1- la </a:t>
            </a:r>
            <a:r>
              <a:rPr lang="fr-FR" dirty="0"/>
              <a:t>rencontre de filaments spécialisés (</a:t>
            </a:r>
            <a:r>
              <a:rPr lang="fr-FR" dirty="0" err="1" smtClean="0">
                <a:solidFill>
                  <a:srgbClr val="FF0000"/>
                </a:solidFill>
              </a:rPr>
              <a:t>plasmogamie</a:t>
            </a:r>
            <a:r>
              <a:rPr lang="fr-FR" dirty="0" smtClean="0">
                <a:solidFill>
                  <a:srgbClr val="FF0000"/>
                </a:solidFill>
              </a:rPr>
              <a:t> = fusion de deux cytoplasmes )</a:t>
            </a:r>
            <a:r>
              <a:rPr lang="fr-FR" dirty="0" smtClean="0"/>
              <a:t>, </a:t>
            </a:r>
          </a:p>
          <a:p>
            <a:r>
              <a:rPr lang="fr-FR" dirty="0" smtClean="0"/>
              <a:t>2-la </a:t>
            </a:r>
            <a:r>
              <a:rPr lang="fr-FR" dirty="0"/>
              <a:t>conjugaison des noyaux (</a:t>
            </a:r>
            <a:r>
              <a:rPr lang="fr-FR" dirty="0" smtClean="0">
                <a:solidFill>
                  <a:srgbClr val="FF0000"/>
                </a:solidFill>
              </a:rPr>
              <a:t>caryogamie = fusion de deux noyaux)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3-</a:t>
            </a:r>
            <a:r>
              <a:rPr lang="fr-FR" dirty="0" smtClean="0"/>
              <a:t>et </a:t>
            </a:r>
            <a:r>
              <a:rPr lang="fr-FR" dirty="0"/>
              <a:t>enfin une réduction chromatique </a:t>
            </a:r>
            <a:r>
              <a:rPr lang="fr-FR" dirty="0">
                <a:solidFill>
                  <a:srgbClr val="FF0000"/>
                </a:solidFill>
              </a:rPr>
              <a:t>(méiose) </a:t>
            </a:r>
            <a:r>
              <a:rPr lang="fr-FR" dirty="0"/>
              <a:t>suivie d'une ou plusieurs mitoses. </a:t>
            </a:r>
            <a:endParaRPr lang="fr-FR" dirty="0" smtClean="0"/>
          </a:p>
          <a:p>
            <a:r>
              <a:rPr lang="fr-FR" dirty="0" smtClean="0"/>
              <a:t>Ces évènements sont suivis par la formation de </a:t>
            </a:r>
            <a:r>
              <a:rPr lang="fr-FR" dirty="0" smtClean="0">
                <a:solidFill>
                  <a:srgbClr val="FF0000"/>
                </a:solidFill>
              </a:rPr>
              <a:t>Quatre types de spores :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2018" y="-340727"/>
            <a:ext cx="7886700" cy="1319295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B-1,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ascospores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2650" y="718720"/>
            <a:ext cx="7886700" cy="4351338"/>
          </a:xfrm>
        </p:spPr>
        <p:txBody>
          <a:bodyPr/>
          <a:lstStyle/>
          <a:p>
            <a:r>
              <a:rPr lang="fr-FR" dirty="0" smtClean="0"/>
              <a:t>Elles </a:t>
            </a:r>
            <a:r>
              <a:rPr lang="fr-FR" dirty="0"/>
              <a:t>sont formées dans des structures spécialisées dites </a:t>
            </a:r>
            <a:r>
              <a:rPr lang="fr-FR" dirty="0">
                <a:solidFill>
                  <a:srgbClr val="FF0000"/>
                </a:solidFill>
              </a:rPr>
              <a:t>« asques </a:t>
            </a:r>
            <a:r>
              <a:rPr lang="fr-FR" dirty="0"/>
              <a:t>Une fois mâtures, les ascospores se placent à l’extrémité des asques et sont libérées à l’extérieur par contraction de ces derniers. Ce mode de reproduction est caractéristique </a:t>
            </a:r>
            <a:r>
              <a:rPr lang="fr-FR" dirty="0" smtClean="0"/>
              <a:t>des </a:t>
            </a:r>
            <a:r>
              <a:rPr lang="fr-FR" dirty="0" smtClean="0">
                <a:solidFill>
                  <a:srgbClr val="FF0000"/>
                </a:solidFill>
              </a:rPr>
              <a:t>Ascomycètes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290" name="Picture 2" descr="https://uel.unisciel.fr/biologie/module1/module1_ch01/res/myco-cyclepezizef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B-2,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zygospores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Elles </a:t>
            </a:r>
            <a:r>
              <a:rPr lang="fr-FR" dirty="0"/>
              <a:t>sont formées </a:t>
            </a:r>
            <a:r>
              <a:rPr lang="fr-FR" dirty="0" smtClean="0"/>
              <a:t>par </a:t>
            </a:r>
            <a:r>
              <a:rPr lang="fr-FR" dirty="0"/>
              <a:t>la fusion de deux </a:t>
            </a:r>
            <a:r>
              <a:rPr lang="fr-FR" dirty="0">
                <a:solidFill>
                  <a:srgbClr val="FF0000"/>
                </a:solidFill>
              </a:rPr>
              <a:t>sporocystes de sexes opposés</a:t>
            </a:r>
            <a:r>
              <a:rPr lang="fr-FR" dirty="0"/>
              <a:t>. Elles sont rencontrées chez les moisissures </a:t>
            </a:r>
            <a:r>
              <a:rPr lang="fr-FR" dirty="0">
                <a:solidFill>
                  <a:srgbClr val="FF0000"/>
                </a:solidFill>
              </a:rPr>
              <a:t>à thalle </a:t>
            </a:r>
            <a:r>
              <a:rPr lang="fr-FR" dirty="0" smtClean="0">
                <a:solidFill>
                  <a:srgbClr val="FF0000"/>
                </a:solidFill>
              </a:rPr>
              <a:t>siphonné les </a:t>
            </a:r>
            <a:r>
              <a:rPr lang="fr-FR" dirty="0">
                <a:solidFill>
                  <a:srgbClr val="FF0000"/>
                </a:solidFill>
              </a:rPr>
              <a:t>Zygomycètes.</a:t>
            </a:r>
            <a:r>
              <a:rPr lang="fr-FR" dirty="0"/>
              <a:t> Les zygospores sont portées par des </a:t>
            </a:r>
            <a:r>
              <a:rPr lang="fr-FR" dirty="0" err="1"/>
              <a:t>sporophores</a:t>
            </a:r>
            <a:r>
              <a:rPr lang="fr-FR" dirty="0"/>
              <a:t> qui se différencient </a:t>
            </a:r>
            <a:r>
              <a:rPr lang="fr-FR" dirty="0">
                <a:solidFill>
                  <a:srgbClr val="FF0000"/>
                </a:solidFill>
              </a:rPr>
              <a:t>en « suspenseurs ». </a:t>
            </a:r>
            <a:r>
              <a:rPr lang="fr-FR" dirty="0"/>
              <a:t>Comme pour l’oospore, la fusion se fait à l’intérieur</a:t>
            </a:r>
          </a:p>
        </p:txBody>
      </p:sp>
    </p:spTree>
    <p:extLst>
      <p:ext uri="{BB962C8B-B14F-4D97-AF65-F5344CB8AC3E}">
        <p14:creationId xmlns:p14="http://schemas.microsoft.com/office/powerpoint/2010/main" val="27926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-148221"/>
            <a:ext cx="78867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B-3,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basidiospores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8325" y="959351"/>
            <a:ext cx="8515350" cy="4351338"/>
          </a:xfrm>
        </p:spPr>
        <p:txBody>
          <a:bodyPr/>
          <a:lstStyle/>
          <a:p>
            <a:r>
              <a:rPr lang="fr-FR" dirty="0" smtClean="0"/>
              <a:t>Ce </a:t>
            </a:r>
            <a:r>
              <a:rPr lang="fr-FR" dirty="0"/>
              <a:t>sont des cellules formées à l’extérieur des </a:t>
            </a:r>
            <a:r>
              <a:rPr lang="fr-FR" dirty="0">
                <a:solidFill>
                  <a:srgbClr val="FF0000"/>
                </a:solidFill>
              </a:rPr>
              <a:t>« basides » et portées </a:t>
            </a:r>
            <a:r>
              <a:rPr lang="fr-FR" dirty="0" smtClean="0">
                <a:solidFill>
                  <a:srgbClr val="FF0000"/>
                </a:solidFill>
              </a:rPr>
              <a:t>par des </a:t>
            </a:r>
            <a:r>
              <a:rPr lang="fr-FR" dirty="0">
                <a:solidFill>
                  <a:srgbClr val="FF0000"/>
                </a:solidFill>
              </a:rPr>
              <a:t>filaments fins dits « </a:t>
            </a:r>
            <a:r>
              <a:rPr lang="fr-FR" dirty="0" err="1">
                <a:solidFill>
                  <a:srgbClr val="FF0000"/>
                </a:solidFill>
              </a:rPr>
              <a:t>stérigmates</a:t>
            </a:r>
            <a:r>
              <a:rPr lang="fr-FR" dirty="0">
                <a:solidFill>
                  <a:srgbClr val="FF0000"/>
                </a:solidFill>
              </a:rPr>
              <a:t> ».</a:t>
            </a:r>
            <a:r>
              <a:rPr lang="fr-FR" dirty="0"/>
              <a:t> Après maturité, les </a:t>
            </a:r>
            <a:r>
              <a:rPr lang="fr-FR" dirty="0" err="1"/>
              <a:t>stérigmates</a:t>
            </a:r>
            <a:r>
              <a:rPr lang="fr-FR" dirty="0"/>
              <a:t> se brisent (par la pluie, le gel, le vent, le poids des spores, etc.) et libèrent les basidiospores. Ces cellules sont caractéristiques des </a:t>
            </a:r>
            <a:r>
              <a:rPr lang="fr-FR" dirty="0">
                <a:solidFill>
                  <a:srgbClr val="FF0000"/>
                </a:solidFill>
              </a:rPr>
              <a:t>Basidiomycètes.</a:t>
            </a:r>
          </a:p>
        </p:txBody>
      </p:sp>
      <p:pic>
        <p:nvPicPr>
          <p:cNvPr id="13314" name="Picture 2" descr="Basidiospore : définition et ex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65" y="3400925"/>
            <a:ext cx="3854951" cy="33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phytia.inra.fr/fr/I/6654/thana-tomate-DB-703-5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7" y="3400926"/>
            <a:ext cx="3051923" cy="3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. 1. Schéma d'une baside d'agaric typique. Les stérigmates sont une extension de la paroi de la baside et font partie de celle-ci. © Guy For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96" y="3355848"/>
            <a:ext cx="3277436" cy="36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B-4,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oospores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2650" y="1167899"/>
            <a:ext cx="7886700" cy="4351338"/>
          </a:xfrm>
        </p:spPr>
        <p:txBody>
          <a:bodyPr/>
          <a:lstStyle/>
          <a:p>
            <a:r>
              <a:rPr lang="fr-FR" dirty="0" smtClean="0"/>
              <a:t>Elles </a:t>
            </a:r>
            <a:r>
              <a:rPr lang="fr-FR" dirty="0"/>
              <a:t>sont formées chez </a:t>
            </a:r>
            <a:r>
              <a:rPr lang="fr-FR" dirty="0">
                <a:solidFill>
                  <a:srgbClr val="FF0000"/>
                </a:solidFill>
              </a:rPr>
              <a:t>les thalles </a:t>
            </a:r>
            <a:r>
              <a:rPr lang="fr-FR" dirty="0" err="1">
                <a:solidFill>
                  <a:srgbClr val="FF0000"/>
                </a:solidFill>
              </a:rPr>
              <a:t>plasmodiaux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par la fusion de deux sporocystes de sexes opposés (l’oogone et le </a:t>
            </a:r>
            <a:r>
              <a:rPr lang="fr-FR" dirty="0" err="1"/>
              <a:t>spermatocyste</a:t>
            </a:r>
            <a:r>
              <a:rPr lang="fr-FR" dirty="0"/>
              <a:t>). La fécondation se fait à l’intérieur de l’oospore. Cette forme de reproduction est rencontrée chez les Oomycètes.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22" y="3695536"/>
            <a:ext cx="4212557" cy="29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La reproduction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reproduction des champignons est complexe, elle peut être </a:t>
            </a:r>
            <a:r>
              <a:rPr lang="fr-FR" dirty="0">
                <a:solidFill>
                  <a:srgbClr val="FF0000"/>
                </a:solidFill>
              </a:rPr>
              <a:t>sexuée </a:t>
            </a:r>
            <a:r>
              <a:rPr lang="fr-FR" dirty="0"/>
              <a:t>ou </a:t>
            </a:r>
            <a:r>
              <a:rPr lang="fr-FR" dirty="0" smtClean="0">
                <a:solidFill>
                  <a:srgbClr val="FF0000"/>
                </a:solidFill>
              </a:rPr>
              <a:t>asexuée (</a:t>
            </a:r>
            <a:r>
              <a:rPr lang="fr-FR" dirty="0">
                <a:solidFill>
                  <a:srgbClr val="FF0000"/>
                </a:solidFill>
              </a:rPr>
              <a:t>(multiplication végétative). 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 smtClean="0"/>
              <a:t> </a:t>
            </a:r>
            <a:r>
              <a:rPr lang="fr-FR" dirty="0"/>
              <a:t>bien que certains champignons alternent entre les deux types de </a:t>
            </a:r>
            <a:r>
              <a:rPr lang="fr-FR" dirty="0" smtClean="0"/>
              <a:t>reproduction,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8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4656"/>
            <a:ext cx="8991600" cy="30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Types de fécondations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4314" y="1690689"/>
            <a:ext cx="8643686" cy="50469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r-FR" b="1" dirty="0">
                <a:solidFill>
                  <a:srgbClr val="FF0000"/>
                </a:solidFill>
              </a:rPr>
              <a:t>Chez de nombreuses espèces</a:t>
            </a:r>
            <a:r>
              <a:rPr lang="fr-FR" b="1" dirty="0"/>
              <a:t>, la reproduction sexuée implique </a:t>
            </a:r>
            <a:r>
              <a:rPr lang="fr-FR" b="1" dirty="0">
                <a:solidFill>
                  <a:srgbClr val="FF0000"/>
                </a:solidFill>
              </a:rPr>
              <a:t>des organes de fécondation morphologiquement similaires : isogamie </a:t>
            </a:r>
            <a:r>
              <a:rPr lang="fr-FR" b="1" dirty="0"/>
              <a:t>auxquels il n’est pas possible d’attribuer un sexe.</a:t>
            </a:r>
          </a:p>
          <a:p>
            <a:pPr>
              <a:lnSpc>
                <a:spcPct val="170000"/>
              </a:lnSpc>
            </a:pPr>
            <a:r>
              <a:rPr lang="fr-FR" b="1" dirty="0"/>
              <a:t>• Chez d’autres, la fusion a lieu entre </a:t>
            </a:r>
            <a:r>
              <a:rPr lang="fr-FR" b="1" dirty="0">
                <a:solidFill>
                  <a:srgbClr val="FF0000"/>
                </a:solidFill>
              </a:rPr>
              <a:t>cellules différenciées: anisogamie</a:t>
            </a:r>
            <a:r>
              <a:rPr lang="fr-FR" b="1" dirty="0"/>
              <a:t>.</a:t>
            </a:r>
          </a:p>
          <a:p>
            <a:pPr>
              <a:lnSpc>
                <a:spcPct val="170000"/>
              </a:lnSpc>
            </a:pPr>
            <a:r>
              <a:rPr lang="fr-FR" b="1" dirty="0"/>
              <a:t>Les organes qui donnent naissance aux </a:t>
            </a:r>
            <a:r>
              <a:rPr lang="fr-FR" b="1" dirty="0">
                <a:solidFill>
                  <a:srgbClr val="FF0000"/>
                </a:solidFill>
              </a:rPr>
              <a:t>spores sexuées ou </a:t>
            </a:r>
            <a:r>
              <a:rPr lang="fr-FR" b="1" dirty="0" err="1">
                <a:solidFill>
                  <a:srgbClr val="FF0000"/>
                </a:solidFill>
              </a:rPr>
              <a:t>méïospores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sont appelés </a:t>
            </a:r>
            <a:r>
              <a:rPr lang="fr-FR" b="1" dirty="0">
                <a:solidFill>
                  <a:srgbClr val="FF0000"/>
                </a:solidFill>
              </a:rPr>
              <a:t>gamétocystes</a:t>
            </a:r>
            <a:r>
              <a:rPr lang="fr-FR" b="1" dirty="0"/>
              <a:t> et prennent après différentiation les noms de :</a:t>
            </a:r>
          </a:p>
          <a:p>
            <a:pPr>
              <a:lnSpc>
                <a:spcPct val="170000"/>
              </a:lnSpc>
            </a:pPr>
            <a:r>
              <a:rPr lang="fr-FR" b="1" dirty="0"/>
              <a:t>• </a:t>
            </a:r>
            <a:r>
              <a:rPr lang="fr-FR" b="1" dirty="0">
                <a:solidFill>
                  <a:srgbClr val="FF0000"/>
                </a:solidFill>
              </a:rPr>
              <a:t>Anthéridie : organe mâle et </a:t>
            </a:r>
            <a:r>
              <a:rPr lang="fr-FR" b="1" dirty="0"/>
              <a:t>;</a:t>
            </a:r>
          </a:p>
          <a:p>
            <a:pPr>
              <a:lnSpc>
                <a:spcPct val="170000"/>
              </a:lnSpc>
            </a:pPr>
            <a:r>
              <a:rPr lang="fr-FR" b="1" dirty="0">
                <a:solidFill>
                  <a:srgbClr val="FF0000"/>
                </a:solidFill>
              </a:rPr>
              <a:t>• Oogone : </a:t>
            </a:r>
            <a:r>
              <a:rPr lang="fr-FR" b="1" dirty="0"/>
              <a:t>organe femelle appelé aussi </a:t>
            </a:r>
            <a:r>
              <a:rPr lang="fr-FR" b="1" dirty="0">
                <a:solidFill>
                  <a:srgbClr val="FF0000"/>
                </a:solidFill>
              </a:rPr>
              <a:t>ascogone</a:t>
            </a:r>
            <a:r>
              <a:rPr lang="fr-FR" b="1" dirty="0"/>
              <a:t> chez les Ascomycètes.</a:t>
            </a:r>
          </a:p>
        </p:txBody>
      </p:sp>
    </p:spTree>
    <p:extLst>
      <p:ext uri="{BB962C8B-B14F-4D97-AF65-F5344CB8AC3E}">
        <p14:creationId xmlns:p14="http://schemas.microsoft.com/office/powerpoint/2010/main" val="3287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2019" y="52621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1- </a:t>
            </a:r>
            <a:r>
              <a:rPr lang="fr-FR" b="1" i="1" dirty="0">
                <a:solidFill>
                  <a:srgbClr val="FF0000"/>
                </a:solidFill>
              </a:rPr>
              <a:t>La </a:t>
            </a:r>
            <a:r>
              <a:rPr lang="fr-FR" b="1" i="1" dirty="0" err="1">
                <a:solidFill>
                  <a:srgbClr val="FF0000"/>
                </a:solidFill>
              </a:rPr>
              <a:t>planogamie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/>
            </a:r>
            <a:br>
              <a:rPr lang="fr-FR" b="1" i="1" dirty="0" smtClean="0">
                <a:solidFill>
                  <a:srgbClr val="FF0000"/>
                </a:solidFill>
              </a:rPr>
            </a:br>
            <a:r>
              <a:rPr lang="fr-FR" sz="2700" b="1" i="1" dirty="0"/>
              <a:t>: </a:t>
            </a:r>
            <a:r>
              <a:rPr lang="fr-FR" sz="2700" b="1" dirty="0"/>
              <a:t>cas des </a:t>
            </a:r>
            <a:r>
              <a:rPr lang="fr-FR" sz="2700" b="1" dirty="0" err="1"/>
              <a:t>chytridiomycètes</a:t>
            </a:r>
            <a:r>
              <a:rPr lang="fr-FR" sz="2700" b="1" dirty="0"/>
              <a:t> </a:t>
            </a:r>
            <a:br>
              <a:rPr lang="fr-FR" sz="2700" b="1" dirty="0"/>
            </a:br>
            <a:r>
              <a:rPr lang="fr-FR" sz="2700" b="1" dirty="0"/>
              <a:t>Les gamétocystes (mâle et femelle) produisent des gamètes flagellés qui sont émis dans le milieu (souvent aqueux) et qui vont fusionner pour former un </a:t>
            </a:r>
            <a:r>
              <a:rPr lang="fr-FR" sz="2700" b="1" dirty="0" err="1"/>
              <a:t>planozygote</a:t>
            </a:r>
            <a:r>
              <a:rPr lang="fr-FR" sz="2700" b="1" dirty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2463215"/>
            <a:ext cx="4772275" cy="1070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6168" y="3533443"/>
            <a:ext cx="90447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2- L'oogamie </a:t>
            </a:r>
            <a:r>
              <a:rPr lang="fr-FR" sz="2800" b="1" dirty="0" err="1">
                <a:solidFill>
                  <a:srgbClr val="FF0000"/>
                </a:solidFill>
              </a:rPr>
              <a:t>siphonogame</a:t>
            </a:r>
            <a:r>
              <a:rPr lang="fr-FR" sz="2800" b="1" dirty="0">
                <a:solidFill>
                  <a:srgbClr val="FF0000"/>
                </a:solidFill>
              </a:rPr>
              <a:t> : cas des oomycètes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Les gamétocystes mâles donnent des gamètes flagellés qui vont aller féconder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le gamète femelle dans le sporocyste femelle (l'oogone dans l'oocyste), en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perforant l'oocyste avec un siphon copulateur.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21" y="4979993"/>
            <a:ext cx="3352800" cy="13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3892" y="189330"/>
            <a:ext cx="8804108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3- </a:t>
            </a:r>
            <a:r>
              <a:rPr lang="fr-FR" b="1" dirty="0">
                <a:solidFill>
                  <a:srgbClr val="FF0000"/>
                </a:solidFill>
              </a:rPr>
              <a:t>La siphonogamie : </a:t>
            </a:r>
            <a:r>
              <a:rPr lang="fr-FR" b="1" i="1" dirty="0">
                <a:solidFill>
                  <a:srgbClr val="FF0000"/>
                </a:solidFill>
              </a:rPr>
              <a:t>cas des oomycètes et des ascomycètes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sz="2400" b="1" dirty="0"/>
              <a:t>Le gamétocyste mâle ne donne pas de gamète flagellé. Il doit s'accoler au gamétocyste femelle puis émettre des siphons copulateurs qui vont perforer sa paroi</a:t>
            </a:r>
            <a:r>
              <a:rPr lang="fr-FR" sz="2400" dirty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89" y="1836606"/>
            <a:ext cx="2703846" cy="1283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3893" y="3352631"/>
            <a:ext cx="91965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4- La </a:t>
            </a:r>
            <a:r>
              <a:rPr lang="fr-FR" sz="2800" b="1" dirty="0" err="1">
                <a:solidFill>
                  <a:srgbClr val="FF0000"/>
                </a:solidFill>
              </a:rPr>
              <a:t>trichogamie</a:t>
            </a:r>
            <a:r>
              <a:rPr lang="fr-FR" sz="2800" b="1" dirty="0">
                <a:solidFill>
                  <a:srgbClr val="FF0000"/>
                </a:solidFill>
              </a:rPr>
              <a:t> : cas des ascomycètes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Le gamète mâle est une spermatie (non flagellé), émise par un filament.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L’organe femelle est un ascogone (cellule globuleuse surmontée d’un</a:t>
            </a:r>
          </a:p>
          <a:p>
            <a:r>
              <a:rPr lang="fr-FR" sz="2000" b="1" dirty="0" err="1">
                <a:solidFill>
                  <a:prstClr val="black"/>
                </a:solidFill>
              </a:rPr>
              <a:t>trichogyne</a:t>
            </a:r>
            <a:r>
              <a:rPr lang="fr-FR" sz="2000" b="1" dirty="0">
                <a:solidFill>
                  <a:prstClr val="black"/>
                </a:solidFill>
              </a:rPr>
              <a:t>). Il va y avoir fusion des parois puis injection du noyau mâle.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Pendant le parcours du noyau mâle, ce dernier va se multiplier. Il y aura ensuite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appariement sans fusion des noyaux (dicaryon).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32" y="5382144"/>
            <a:ext cx="3264568" cy="14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506" y="205406"/>
            <a:ext cx="8951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</a:rPr>
              <a:t>5- La </a:t>
            </a:r>
            <a:r>
              <a:rPr lang="fr-FR" sz="2800" b="1" i="1" dirty="0" err="1">
                <a:solidFill>
                  <a:srgbClr val="FF0000"/>
                </a:solidFill>
              </a:rPr>
              <a:t>cystogamie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: cas des zygomycètes </a:t>
            </a:r>
          </a:p>
          <a:p>
            <a:r>
              <a:rPr lang="fr-FR" sz="2000" b="1" dirty="0">
                <a:solidFill>
                  <a:srgbClr val="000000"/>
                </a:solidFill>
              </a:rPr>
              <a:t>Deux thalles sexuellement compatibles émettent un diverticule latéral : </a:t>
            </a:r>
            <a:r>
              <a:rPr lang="fr-FR" sz="2000" b="1" dirty="0" err="1">
                <a:solidFill>
                  <a:srgbClr val="000000"/>
                </a:solidFill>
              </a:rPr>
              <a:t>progamétocyste</a:t>
            </a:r>
            <a:r>
              <a:rPr lang="fr-FR" sz="2000" b="1" dirty="0">
                <a:solidFill>
                  <a:srgbClr val="000000"/>
                </a:solidFill>
              </a:rPr>
              <a:t>. Ensuite, apparaît une cloison latérale qui forme le gamétocyste plurinucléé et le suspenseur. La fusion des cytoplasmes est suivie de celle des noyaux puis formation du zygote. 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87" y="1669884"/>
            <a:ext cx="4615379" cy="1313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6507" y="2983832"/>
            <a:ext cx="9256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6- La </a:t>
            </a:r>
            <a:r>
              <a:rPr lang="fr-FR" sz="2800" b="1" dirty="0" err="1">
                <a:solidFill>
                  <a:srgbClr val="FF0000"/>
                </a:solidFill>
              </a:rPr>
              <a:t>somatogamie</a:t>
            </a:r>
            <a:r>
              <a:rPr lang="fr-FR" sz="2800" b="1" dirty="0">
                <a:solidFill>
                  <a:srgbClr val="FF0000"/>
                </a:solidFill>
              </a:rPr>
              <a:t> : cas des basidiomycètes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Il va y avoir fusion de deux thalles compatibles et passage par un stade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dicaryotique prolongé. Le sporocyste prend le nom de baside, les </a:t>
            </a:r>
            <a:r>
              <a:rPr lang="fr-FR" sz="2000" b="1" dirty="0" err="1">
                <a:solidFill>
                  <a:prstClr val="black"/>
                </a:solidFill>
              </a:rPr>
              <a:t>méïospores</a:t>
            </a:r>
            <a:endParaRPr lang="fr-FR" sz="2000" b="1" dirty="0">
              <a:solidFill>
                <a:prstClr val="black"/>
              </a:solidFill>
            </a:endParaRPr>
          </a:p>
          <a:p>
            <a:r>
              <a:rPr lang="fr-FR" sz="2000" b="1" dirty="0">
                <a:solidFill>
                  <a:prstClr val="black"/>
                </a:solidFill>
              </a:rPr>
              <a:t>de basidiospores.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63" y="4359108"/>
            <a:ext cx="3049002" cy="19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-Reproduction asexuée "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anamorphe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b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700" dirty="0">
                <a:solidFill>
                  <a:srgbClr val="FF0000"/>
                </a:solidFill>
              </a:rPr>
              <a:t>ne nécessite pas un gamète mâle et un gamète femelle</a:t>
            </a:r>
            <a:r>
              <a:rPr lang="fr-F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67326" y="1825625"/>
            <a:ext cx="4771524" cy="50323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C'est </a:t>
            </a:r>
            <a:r>
              <a:rPr lang="fr-FR" dirty="0"/>
              <a:t>un mode de reproduction commun à presque tous les champignons, peut se faire par </a:t>
            </a:r>
            <a:r>
              <a:rPr lang="fr-FR" dirty="0">
                <a:solidFill>
                  <a:srgbClr val="FF0000"/>
                </a:solidFill>
              </a:rPr>
              <a:t>bourgeonnement, fission binaire, fragmentation, ou par formation de spores.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* </a:t>
            </a:r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bourgeonnement et la fission binaire</a:t>
            </a:r>
            <a:r>
              <a:rPr lang="fr-FR" dirty="0"/>
              <a:t> sont les formes de reproduction asexuée les plus simples. Le bourgeonnement est une division inégale du cytoplasme, résultant en une cellule parent et une cellule fille, celle-ci étant plus petite que la cellule parent. La fission binaire par contre aboutit à deux cellules identiques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596691"/>
            <a:ext cx="4258176" cy="27667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4805697"/>
            <a:ext cx="4258176" cy="205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*La fragmentation et la sporulation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351338"/>
          </a:xfrm>
        </p:spPr>
        <p:txBody>
          <a:bodyPr/>
          <a:lstStyle/>
          <a:p>
            <a:r>
              <a:rPr lang="fr-FR" dirty="0"/>
              <a:t>La fragmentation est une forme de reproduction asexuée où un nouvel organisme se développe à partir d'un fragment parent. Chez de nombreuses moisissures, la fragmentation des hyphes peut donner naissance à de nouveaux individus. L’isolement de cellules par clivage de la paroi cellulaire permet la formation d’</a:t>
            </a:r>
            <a:r>
              <a:rPr lang="fr-FR" dirty="0" err="1"/>
              <a:t>Arthrospores</a:t>
            </a:r>
            <a:endParaRPr lang="fr-FR" dirty="0"/>
          </a:p>
        </p:txBody>
      </p:sp>
      <p:pic>
        <p:nvPicPr>
          <p:cNvPr id="6146" name="Picture 2" descr="http://dico-sciences-animales.cirad.fr/photos/bota/arthrospores-kiwenga2017ccsa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4483656"/>
            <a:ext cx="2777708" cy="23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*La sporulation: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6557" y="1690689"/>
            <a:ext cx="8338887" cy="4351338"/>
          </a:xfrm>
        </p:spPr>
        <p:txBody>
          <a:bodyPr/>
          <a:lstStyle/>
          <a:p>
            <a:pPr algn="just"/>
            <a:r>
              <a:rPr lang="fr-FR" dirty="0" smtClean="0"/>
              <a:t>est </a:t>
            </a:r>
            <a:r>
              <a:rPr lang="fr-FR" dirty="0"/>
              <a:t>la plus importante forme de reproduction asexuée chez les champignons. Elle se fait à travers les spores asexuées, formées au cours de la phase asexuée du cycle de vie des champignons. Suite à une mitose, ces spores se transforment en cellules reproductives appelées </a:t>
            </a:r>
            <a:r>
              <a:rPr lang="fr-FR" dirty="0" err="1"/>
              <a:t>mitospores</a:t>
            </a:r>
            <a:r>
              <a:rPr lang="fr-FR" dirty="0"/>
              <a:t> qui, après dispersion, se développent en de nouveaux organismes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La colonisation des milieux par les champignons est assurée par la production de spores de dissémination  </a:t>
            </a:r>
          </a:p>
        </p:txBody>
      </p:sp>
    </p:spTree>
    <p:extLst>
      <p:ext uri="{BB962C8B-B14F-4D97-AF65-F5344CB8AC3E}">
        <p14:creationId xmlns:p14="http://schemas.microsoft.com/office/powerpoint/2010/main" val="865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sporulation: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Ces spores sont microscopiques et très légères. L'air peut alors les véhiculer très facilement et à des distances parfois importantes. </a:t>
            </a:r>
            <a:r>
              <a:rPr lang="fr-FR" dirty="0">
                <a:solidFill>
                  <a:srgbClr val="FF0000"/>
                </a:solidFill>
              </a:rPr>
              <a:t>L'étude (forme, couleur, taille …) </a:t>
            </a:r>
            <a:r>
              <a:rPr lang="fr-FR" dirty="0"/>
              <a:t>de ces spores est très importante car elle permet d'identifier rapidement l'espèce présente.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-324684"/>
            <a:ext cx="78867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sporulation: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3681" y="798930"/>
            <a:ext cx="8884319" cy="512060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Il existe fondamentalement deux modes de formation des spores asexuées : </a:t>
            </a:r>
          </a:p>
          <a:p>
            <a:r>
              <a:rPr lang="fr-FR" dirty="0"/>
              <a:t>o </a:t>
            </a:r>
            <a:r>
              <a:rPr lang="fr-FR" dirty="0">
                <a:solidFill>
                  <a:srgbClr val="FF0000"/>
                </a:solidFill>
              </a:rPr>
              <a:t>Mode </a:t>
            </a:r>
            <a:r>
              <a:rPr lang="fr-FR" b="1" dirty="0">
                <a:solidFill>
                  <a:srgbClr val="FF0000"/>
                </a:solidFill>
              </a:rPr>
              <a:t>endogène </a:t>
            </a:r>
            <a:r>
              <a:rPr lang="fr-FR" dirty="0">
                <a:solidFill>
                  <a:srgbClr val="FF0000"/>
                </a:solidFill>
              </a:rPr>
              <a:t>:</a:t>
            </a:r>
            <a:r>
              <a:rPr lang="fr-FR" dirty="0"/>
              <a:t> où les </a:t>
            </a:r>
            <a:r>
              <a:rPr lang="fr-FR" b="1" dirty="0">
                <a:solidFill>
                  <a:srgbClr val="FF0000"/>
                </a:solidFill>
              </a:rPr>
              <a:t>endospores</a:t>
            </a:r>
            <a:r>
              <a:rPr lang="fr-FR" b="1" dirty="0"/>
              <a:t> </a:t>
            </a:r>
            <a:r>
              <a:rPr lang="fr-FR" dirty="0"/>
              <a:t>sont formées et contenues à l’intérieur d’une enveloppe portée par un filament mycélien appelée sporocyste (Zygomycètes),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 </a:t>
            </a:r>
            <a:r>
              <a:rPr lang="fr-FR" dirty="0">
                <a:solidFill>
                  <a:srgbClr val="FF0000"/>
                </a:solidFill>
              </a:rPr>
              <a:t>Mode </a:t>
            </a:r>
            <a:r>
              <a:rPr lang="fr-FR" b="1" dirty="0">
                <a:solidFill>
                  <a:srgbClr val="FF0000"/>
                </a:solidFill>
              </a:rPr>
              <a:t>exogène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où les spores externes ou </a:t>
            </a:r>
            <a:r>
              <a:rPr lang="fr-FR" b="1" dirty="0">
                <a:solidFill>
                  <a:srgbClr val="FF0000"/>
                </a:solidFill>
              </a:rPr>
              <a:t>conidies </a:t>
            </a:r>
            <a:r>
              <a:rPr lang="fr-FR" dirty="0"/>
              <a:t>sont formées et émises successivement à l’extérieur du mycélium qui leur a donné naissance (Ascomycètes et Basidiomycètes). Production de spores directes.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3" y="2693446"/>
            <a:ext cx="5972175" cy="1533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27" y="5509625"/>
            <a:ext cx="64484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Arthrospores</a:t>
            </a:r>
            <a:r>
              <a:rPr lang="fr-FR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formées </a:t>
            </a:r>
            <a:r>
              <a:rPr lang="fr-FR" dirty="0"/>
              <a:t>par fragmentation du thalle</a:t>
            </a:r>
            <a:r>
              <a:rPr lang="fr-FR" dirty="0">
                <a:solidFill>
                  <a:srgbClr val="FF0000"/>
                </a:solidFill>
              </a:rPr>
              <a:t>. Ex :</a:t>
            </a:r>
            <a:r>
              <a:rPr lang="fr-FR" dirty="0" err="1">
                <a:solidFill>
                  <a:srgbClr val="FF0000"/>
                </a:solidFill>
              </a:rPr>
              <a:t>Geotrichum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17" y="2672014"/>
            <a:ext cx="57245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Blastospores</a:t>
            </a:r>
            <a:r>
              <a:rPr lang="fr-FR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3740" y="1825626"/>
            <a:ext cx="8065611" cy="3893373"/>
          </a:xfrm>
        </p:spPr>
        <p:txBody>
          <a:bodyPr/>
          <a:lstStyle/>
          <a:p>
            <a:r>
              <a:rPr lang="fr-FR" dirty="0" smtClean="0"/>
              <a:t>produites </a:t>
            </a:r>
            <a:r>
              <a:rPr lang="fr-FR" dirty="0"/>
              <a:t>par bourgeonnement de cellules mères végétatives d’un </a:t>
            </a:r>
            <a:r>
              <a:rPr lang="fr-FR" dirty="0" err="1"/>
              <a:t>pseudomycélium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7" y="2951748"/>
            <a:ext cx="5630779" cy="3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1121</Words>
  <Application>Microsoft Office PowerPoint</Application>
  <PresentationFormat>Grand écran</PresentationFormat>
  <Paragraphs>72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1_Thème Office</vt:lpstr>
      <vt:lpstr>Chapitre 6  La reproduction des champignons </vt:lpstr>
      <vt:lpstr>La reproduction</vt:lpstr>
      <vt:lpstr>A -Reproduction asexuée "anamorphe«  ne nécessite pas un gamète mâle et un gamète femelle </vt:lpstr>
      <vt:lpstr>*La fragmentation et la sporulation</vt:lpstr>
      <vt:lpstr>*La sporulation:</vt:lpstr>
      <vt:lpstr>La sporulation:</vt:lpstr>
      <vt:lpstr>La sporulation:</vt:lpstr>
      <vt:lpstr>Arthrospores :</vt:lpstr>
      <vt:lpstr>Blastospores,</vt:lpstr>
      <vt:lpstr>-Chlamydospores, </vt:lpstr>
      <vt:lpstr>- Sporangiospores, </vt:lpstr>
      <vt:lpstr>- Conidiospores (ou conidies), </vt:lpstr>
      <vt:lpstr>- Dictyospores : </vt:lpstr>
      <vt:lpstr>B-Reproduction sexuée "téléomorphe" </vt:lpstr>
      <vt:lpstr>- B-1,Les ascospores : </vt:lpstr>
      <vt:lpstr>- - B-2,Les zygospores : </vt:lpstr>
      <vt:lpstr>Présentation PowerPoint</vt:lpstr>
      <vt:lpstr>- - B-3,Les basidiospores :</vt:lpstr>
      <vt:lpstr>- - B-4,Les oospores : </vt:lpstr>
      <vt:lpstr>Présentation PowerPoint</vt:lpstr>
      <vt:lpstr>Types de fécondations </vt:lpstr>
      <vt:lpstr>1- La planogamie  : cas des chytridiomycètes  Les gamétocystes (mâle et femelle) produisent des gamètes flagellés qui sont émis dans le milieu (souvent aqueux) et qui vont fusionner pour former un planozygote.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250 G4</dc:creator>
  <cp:lastModifiedBy>250 G4</cp:lastModifiedBy>
  <cp:revision>3</cp:revision>
  <dcterms:created xsi:type="dcterms:W3CDTF">2024-01-19T11:54:24Z</dcterms:created>
  <dcterms:modified xsi:type="dcterms:W3CDTF">2024-01-19T14:25:47Z</dcterms:modified>
</cp:coreProperties>
</file>