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9" r:id="rId3"/>
    <p:sldId id="260" r:id="rId4"/>
    <p:sldId id="261" r:id="rId5"/>
    <p:sldId id="286" r:id="rId6"/>
    <p:sldId id="262" r:id="rId7"/>
    <p:sldId id="304" r:id="rId8"/>
    <p:sldId id="305" r:id="rId9"/>
    <p:sldId id="306" r:id="rId10"/>
    <p:sldId id="307" r:id="rId11"/>
    <p:sldId id="308" r:id="rId12"/>
    <p:sldId id="309" r:id="rId13"/>
    <p:sldId id="310" r:id="rId14"/>
    <p:sldId id="311" r:id="rId15"/>
    <p:sldId id="312" r:id="rId16"/>
    <p:sldId id="313" r:id="rId17"/>
    <p:sldId id="341"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268" r:id="rId36"/>
    <p:sldId id="287" r:id="rId37"/>
    <p:sldId id="288" r:id="rId38"/>
    <p:sldId id="334" r:id="rId39"/>
    <p:sldId id="335" r:id="rId40"/>
    <p:sldId id="336" r:id="rId41"/>
    <p:sldId id="337" r:id="rId42"/>
    <p:sldId id="338" r:id="rId43"/>
    <p:sldId id="339" r:id="rId44"/>
    <p:sldId id="340" r:id="rId45"/>
    <p:sldId id="289" r:id="rId46"/>
    <p:sldId id="291" r:id="rId47"/>
    <p:sldId id="290" r:id="rId48"/>
    <p:sldId id="292" r:id="rId49"/>
    <p:sldId id="344" r:id="rId50"/>
    <p:sldId id="346" r:id="rId51"/>
    <p:sldId id="348" r:id="rId52"/>
    <p:sldId id="293" r:id="rId53"/>
    <p:sldId id="352"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91103-38B5-41F5-9976-B7DADF29546D}" type="datetimeFigureOut">
              <a:rPr lang="fr-FR" smtClean="0"/>
              <a:pPr/>
              <a:t>18/01/2024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93128-0801-402A-9D5A-6581900381E3}" type="slidenum">
              <a:rPr lang="fr-FR" smtClean="0"/>
              <a:pPr/>
              <a:t>‹N°›</a:t>
            </a:fld>
            <a:endParaRPr lang="fr-FR"/>
          </a:p>
        </p:txBody>
      </p:sp>
    </p:spTree>
    <p:extLst>
      <p:ext uri="{BB962C8B-B14F-4D97-AF65-F5344CB8AC3E}">
        <p14:creationId xmlns:p14="http://schemas.microsoft.com/office/powerpoint/2010/main" xmlns="" val="384768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7D4E893-ECC5-451C-BA2B-9843FE0C7409}" type="slidenum">
              <a:rPr lang="fr-FR" smtClean="0">
                <a:ea typeface="ＭＳ Ｐゴシック" pitchFamily="-9" charset="-128"/>
              </a:rPr>
              <a:pPr/>
              <a:t>10</a:t>
            </a:fld>
            <a:endParaRPr lang="fr-FR" smtClean="0">
              <a:ea typeface="ＭＳ Ｐゴシック" pitchFamily="-9"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fr-FR" smtClean="0">
              <a:ea typeface="ＭＳ Ｐゴシック" pitchFamily="-9" charset="-128"/>
            </a:endParaRPr>
          </a:p>
        </p:txBody>
      </p:sp>
    </p:spTree>
    <p:extLst>
      <p:ext uri="{BB962C8B-B14F-4D97-AF65-F5344CB8AC3E}">
        <p14:creationId xmlns:p14="http://schemas.microsoft.com/office/powerpoint/2010/main" xmlns="" val="390299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DDB2DCD-851C-498A-ABE8-2E33949D27F1}" type="slidenum">
              <a:rPr lang="fr-FR" smtClean="0">
                <a:ea typeface="ＭＳ Ｐゴシック" pitchFamily="-9" charset="-128"/>
              </a:rPr>
              <a:pPr/>
              <a:t>11</a:t>
            </a:fld>
            <a:endParaRPr lang="fr-FR" smtClean="0">
              <a:ea typeface="ＭＳ Ｐゴシック" pitchFamily="-9"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smtClean="0">
              <a:ea typeface="ＭＳ Ｐゴシック" pitchFamily="-9" charset="-128"/>
            </a:endParaRPr>
          </a:p>
        </p:txBody>
      </p:sp>
    </p:spTree>
    <p:extLst>
      <p:ext uri="{BB962C8B-B14F-4D97-AF65-F5344CB8AC3E}">
        <p14:creationId xmlns:p14="http://schemas.microsoft.com/office/powerpoint/2010/main" xmlns="" val="341332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AA146F7-66F2-4C91-A57D-063EFE09E447}" type="slidenum">
              <a:rPr lang="fr-FR" smtClean="0">
                <a:ea typeface="ＭＳ Ｐゴシック" pitchFamily="-9" charset="-128"/>
              </a:rPr>
              <a:pPr/>
              <a:t>13</a:t>
            </a:fld>
            <a:endParaRPr lang="fr-FR" smtClean="0">
              <a:ea typeface="ＭＳ Ｐゴシック" pitchFamily="-9"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fr-FR" smtClean="0">
              <a:ea typeface="ＭＳ Ｐゴシック" pitchFamily="-9" charset="-128"/>
            </a:endParaRPr>
          </a:p>
        </p:txBody>
      </p:sp>
    </p:spTree>
    <p:extLst>
      <p:ext uri="{BB962C8B-B14F-4D97-AF65-F5344CB8AC3E}">
        <p14:creationId xmlns:p14="http://schemas.microsoft.com/office/powerpoint/2010/main" xmlns="" val="101968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latin typeface="Comic Sans MS" pitchFamily="66" charset="0"/>
              </a:rPr>
              <a:t>De</a:t>
            </a:r>
            <a:r>
              <a:rPr lang="en-US" baseline="0" dirty="0" smtClean="0">
                <a:latin typeface="Comic Sans MS" pitchFamily="66" charset="0"/>
              </a:rPr>
              <a:t> </a:t>
            </a:r>
            <a:r>
              <a:rPr lang="en-US" baseline="0" dirty="0" err="1" smtClean="0">
                <a:latin typeface="Comic Sans MS" pitchFamily="66" charset="0"/>
              </a:rPr>
              <a:t>quelle</a:t>
            </a:r>
            <a:r>
              <a:rPr lang="en-US" baseline="0" dirty="0" smtClean="0">
                <a:latin typeface="Comic Sans MS" pitchFamily="66" charset="0"/>
              </a:rPr>
              <a:t> </a:t>
            </a:r>
            <a:r>
              <a:rPr lang="en-US" baseline="0" dirty="0" err="1" smtClean="0">
                <a:latin typeface="Comic Sans MS" pitchFamily="66" charset="0"/>
              </a:rPr>
              <a:t>taille</a:t>
            </a:r>
            <a:r>
              <a:rPr lang="en-US" baseline="0" dirty="0" smtClean="0">
                <a:latin typeface="Comic Sans MS" pitchFamily="66" charset="0"/>
              </a:rPr>
              <a:t> </a:t>
            </a:r>
            <a:r>
              <a:rPr lang="en-US" baseline="0" dirty="0" err="1" smtClean="0">
                <a:latin typeface="Comic Sans MS" pitchFamily="66" charset="0"/>
              </a:rPr>
              <a:t>est</a:t>
            </a:r>
            <a:r>
              <a:rPr lang="en-US" baseline="0" dirty="0" smtClean="0">
                <a:latin typeface="Comic Sans MS" pitchFamily="66" charset="0"/>
              </a:rPr>
              <a:t> un virus ?</a:t>
            </a:r>
            <a:endParaRPr lang="fr-FR" dirty="0"/>
          </a:p>
        </p:txBody>
      </p:sp>
      <p:sp>
        <p:nvSpPr>
          <p:cNvPr id="4" name="Espace réservé du numéro de diapositive 3"/>
          <p:cNvSpPr>
            <a:spLocks noGrp="1"/>
          </p:cNvSpPr>
          <p:nvPr>
            <p:ph type="sldNum" sz="quarter" idx="10"/>
          </p:nvPr>
        </p:nvSpPr>
        <p:spPr/>
        <p:txBody>
          <a:bodyPr/>
          <a:lstStyle/>
          <a:p>
            <a:fld id="{001140C4-F031-4C9A-AE36-A0666DA0FC82}" type="slidenum">
              <a:rPr lang="fr-FR" smtClean="0"/>
              <a:pPr/>
              <a:t>15</a:t>
            </a:fld>
            <a:endParaRPr lang="fr-FR"/>
          </a:p>
        </p:txBody>
      </p:sp>
    </p:spTree>
    <p:extLst>
      <p:ext uri="{BB962C8B-B14F-4D97-AF65-F5344CB8AC3E}">
        <p14:creationId xmlns:p14="http://schemas.microsoft.com/office/powerpoint/2010/main" xmlns="" val="154386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DBF4DCF-DA37-4A80-89B8-5A7DC541645C}" type="slidenum">
              <a:rPr lang="fr-FR" smtClean="0">
                <a:ea typeface="ＭＳ Ｐゴシック" pitchFamily="-9" charset="-128"/>
              </a:rPr>
              <a:pPr/>
              <a:t>18</a:t>
            </a:fld>
            <a:endParaRPr lang="fr-FR" smtClean="0">
              <a:ea typeface="ＭＳ Ｐゴシック" pitchFamily="-9"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fr-FR" smtClean="0">
              <a:ea typeface="ＭＳ Ｐゴシック" pitchFamily="-9" charset="-128"/>
            </a:endParaRPr>
          </a:p>
        </p:txBody>
      </p:sp>
    </p:spTree>
    <p:extLst>
      <p:ext uri="{BB962C8B-B14F-4D97-AF65-F5344CB8AC3E}">
        <p14:creationId xmlns:p14="http://schemas.microsoft.com/office/powerpoint/2010/main" xmlns="" val="22186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293128-0801-402A-9D5A-6581900381E3}" type="slidenum">
              <a:rPr lang="fr-FR" smtClean="0"/>
              <a:pPr/>
              <a:t>37</a:t>
            </a:fld>
            <a:endParaRPr lang="fr-FR"/>
          </a:p>
        </p:txBody>
      </p:sp>
    </p:spTree>
    <p:extLst>
      <p:ext uri="{BB962C8B-B14F-4D97-AF65-F5344CB8AC3E}">
        <p14:creationId xmlns:p14="http://schemas.microsoft.com/office/powerpoint/2010/main" xmlns="" val="246337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E1D345-7799-47D4-9444-AD3E1B1B90D1}"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BF27BC-5572-4E04-B0AF-0CB5848349E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D345-7799-47D4-9444-AD3E1B1B90D1}" type="datetimeFigureOut">
              <a:rPr lang="fr-FR" smtClean="0"/>
              <a:pPr/>
              <a:t>18/01/2024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F27BC-5572-4E04-B0AF-0CB5848349E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commons.wikimedia.org/wiki/File:Icosahedron.gif"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lyc-chevreuse-gif.ac-versailles.fr/biotech/viro/res/TMV.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3400" y="357166"/>
            <a:ext cx="8324880" cy="5643602"/>
          </a:xfrm>
        </p:spPr>
        <p:txBody>
          <a:bodyPr>
            <a:normAutofit/>
          </a:bodyPr>
          <a:lstStyle/>
          <a:p>
            <a:pPr algn="ctr"/>
            <a:endParaRPr lang="fr-FR" sz="2800" dirty="0" smtClean="0">
              <a:solidFill>
                <a:schemeClr val="tx1"/>
              </a:solidFill>
              <a:latin typeface="Times New Roman" pitchFamily="18" charset="0"/>
              <a:cs typeface="Times New Roman" pitchFamily="18" charset="0"/>
            </a:endParaRPr>
          </a:p>
          <a:p>
            <a:pPr algn="ctr"/>
            <a:r>
              <a:rPr lang="fr-FR" sz="2800" smtClean="0">
                <a:solidFill>
                  <a:schemeClr val="tx1"/>
                </a:solidFill>
                <a:latin typeface="Times New Roman" pitchFamily="18" charset="0"/>
                <a:cs typeface="Times New Roman" pitchFamily="18" charset="0"/>
              </a:rPr>
              <a:t>Chapitre 7</a:t>
            </a:r>
            <a:endParaRPr lang="fr-FR" sz="2800" dirty="0" smtClean="0">
              <a:solidFill>
                <a:schemeClr val="tx1"/>
              </a:solidFill>
              <a:latin typeface="Times New Roman" pitchFamily="18" charset="0"/>
              <a:cs typeface="Times New Roman" pitchFamily="18" charset="0"/>
            </a:endParaRPr>
          </a:p>
          <a:p>
            <a:pPr algn="ctr"/>
            <a:r>
              <a:rPr lang="fr-FR" sz="2800" b="1" dirty="0" smtClean="0">
                <a:solidFill>
                  <a:schemeClr val="tx1"/>
                </a:solidFill>
                <a:latin typeface="Times New Roman" pitchFamily="18" charset="0"/>
                <a:cs typeface="Times New Roman" pitchFamily="18" charset="0"/>
              </a:rPr>
              <a:t>NOTIONS DE VIROLOGIE </a:t>
            </a:r>
          </a:p>
          <a:p>
            <a:pPr algn="ctr"/>
            <a:r>
              <a:rPr lang="fr-FR" sz="2800" i="1" dirty="0" smtClean="0">
                <a:solidFill>
                  <a:schemeClr val="tx1"/>
                </a:solidFill>
                <a:latin typeface="Times New Roman" pitchFamily="18" charset="0"/>
                <a:cs typeface="Times New Roman" pitchFamily="18" charset="0"/>
              </a:rPr>
              <a:t>Préparé par : DEBIB Aicha</a:t>
            </a:r>
            <a:endParaRPr lang="fr-FR" sz="2800" dirty="0" smtClean="0">
              <a:solidFill>
                <a:schemeClr val="tx1"/>
              </a:solidFill>
              <a:latin typeface="Times New Roman" pitchFamily="18" charset="0"/>
              <a:cs typeface="Times New Roman" pitchFamily="18" charset="0"/>
            </a:endParaRPr>
          </a:p>
          <a:p>
            <a:endParaRPr lang="fr-FR" sz="2800"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786050" y="4071942"/>
            <a:ext cx="4357718" cy="2786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0" y="571456"/>
            <a:ext cx="4429124" cy="6286544"/>
          </a:xfrm>
        </p:spPr>
        <p:txBody>
          <a:bodyPr>
            <a:normAutofit fontScale="55000" lnSpcReduction="20000"/>
          </a:bodyPr>
          <a:lstStyle/>
          <a:p>
            <a:pPr>
              <a:buFontTx/>
              <a:buNone/>
              <a:defRPr/>
            </a:pPr>
            <a:r>
              <a:rPr lang="fr-FR" sz="3600" smtClean="0">
                <a:solidFill>
                  <a:srgbClr val="FF0000"/>
                </a:solidFill>
                <a:effectLst>
                  <a:outerShdw blurRad="38100" dist="38100" dir="2700000" algn="tl">
                    <a:srgbClr val="000000">
                      <a:alpha val="43137"/>
                    </a:srgbClr>
                  </a:outerShdw>
                </a:effectLst>
                <a:latin typeface="Comic Sans MS" pitchFamily="66" charset="0"/>
                <a:cs typeface="Arial" pitchFamily="34" charset="0"/>
              </a:rPr>
              <a:t>Observations :</a:t>
            </a:r>
          </a:p>
          <a:p>
            <a:pPr>
              <a:buFontTx/>
              <a:buNone/>
              <a:defRPr/>
            </a:pPr>
            <a:endParaRPr lang="fr-FR" sz="3100" smtClean="0">
              <a:solidFill>
                <a:srgbClr val="FF0000"/>
              </a:solidFill>
              <a:effectLst>
                <a:outerShdw blurRad="38100" dist="38100" dir="2700000" algn="tl">
                  <a:srgbClr val="C0C0C0"/>
                </a:outerShdw>
              </a:effectLst>
              <a:latin typeface="Comic Sans MS" pitchFamily="66" charset="0"/>
              <a:cs typeface="Arial" pitchFamily="34" charset="0"/>
            </a:endParaRPr>
          </a:p>
          <a:p>
            <a:pPr>
              <a:lnSpc>
                <a:spcPct val="120000"/>
              </a:lnSpc>
              <a:buFontTx/>
              <a:buNone/>
              <a:defRPr/>
            </a:pPr>
            <a:r>
              <a:rPr lang="fr-FR" sz="3600" smtClean="0">
                <a:latin typeface="Comic Sans MS" pitchFamily="66" charset="0"/>
                <a:cs typeface="Arial" pitchFamily="34" charset="0"/>
              </a:rPr>
              <a:t>1- Ivanovsky en 1892 montre que l’agent responsable est capable de traverser les filtres</a:t>
            </a:r>
          </a:p>
          <a:p>
            <a:pPr>
              <a:buFontTx/>
              <a:buNone/>
              <a:defRPr/>
            </a:pPr>
            <a:endParaRPr lang="fr-FR" sz="3600" smtClean="0">
              <a:latin typeface="Comic Sans MS" pitchFamily="66" charset="0"/>
              <a:cs typeface="Arial" pitchFamily="34" charset="0"/>
            </a:endParaRPr>
          </a:p>
          <a:p>
            <a:pPr>
              <a:buFontTx/>
              <a:buNone/>
              <a:defRPr/>
            </a:pPr>
            <a:endParaRPr lang="fr-FR" sz="3600" smtClean="0">
              <a:latin typeface="Comic Sans MS" pitchFamily="66" charset="0"/>
              <a:cs typeface="Arial" pitchFamily="34" charset="0"/>
            </a:endParaRPr>
          </a:p>
          <a:p>
            <a:pPr>
              <a:buFontTx/>
              <a:buNone/>
              <a:defRPr/>
            </a:pPr>
            <a:r>
              <a:rPr lang="fr-FR" sz="3600" smtClean="0">
                <a:latin typeface="Comic Sans MS" pitchFamily="66" charset="0"/>
                <a:cs typeface="Arial" pitchFamily="34" charset="0"/>
              </a:rPr>
              <a:t>2- Beijerinck montre que dans le filtrat, il ya l’agent  responsable et que le filtrat contient un agent capable d’être transmis à la descendance </a:t>
            </a:r>
          </a:p>
          <a:p>
            <a:pPr>
              <a:buFontTx/>
              <a:buNone/>
              <a:defRPr/>
            </a:pPr>
            <a:endParaRPr lang="fr-FR" sz="3600" smtClean="0">
              <a:latin typeface="Comic Sans MS" pitchFamily="66" charset="0"/>
              <a:cs typeface="Arial" pitchFamily="34" charset="0"/>
            </a:endParaRPr>
          </a:p>
          <a:p>
            <a:pPr>
              <a:buFontTx/>
              <a:buNone/>
              <a:defRPr/>
            </a:pPr>
            <a:endParaRPr lang="fr-FR" sz="3600" smtClean="0">
              <a:latin typeface="Comic Sans MS" pitchFamily="66" charset="0"/>
              <a:cs typeface="Arial" pitchFamily="34" charset="0"/>
            </a:endParaRPr>
          </a:p>
          <a:p>
            <a:pPr>
              <a:buFontTx/>
              <a:buNone/>
              <a:defRPr/>
            </a:pPr>
            <a:r>
              <a:rPr lang="fr-FR" sz="3600" smtClean="0">
                <a:latin typeface="Comic Sans MS" pitchFamily="66" charset="0"/>
                <a:cs typeface="Arial" pitchFamily="34" charset="0"/>
              </a:rPr>
              <a:t>3- </a:t>
            </a:r>
            <a:r>
              <a:rPr lang="fr-FR" sz="3600" smtClean="0">
                <a:latin typeface="Comic Sans MS" pitchFamily="66" charset="0"/>
              </a:rPr>
              <a:t>En 1949, Enders montre que ces agents invisibles nécessitent des cellules pour être cultivés </a:t>
            </a:r>
            <a:endParaRPr lang="fr-FR" sz="3600" smtClean="0"/>
          </a:p>
          <a:p>
            <a:pPr>
              <a:buFontTx/>
              <a:buNone/>
              <a:defRPr/>
            </a:pPr>
            <a:endParaRPr lang="fr-FR" sz="2000" smtClean="0">
              <a:latin typeface="Comic Sans MS" pitchFamily="66" charset="0"/>
              <a:cs typeface="Arial" pitchFamily="34" charset="0"/>
            </a:endParaRPr>
          </a:p>
          <a:p>
            <a:pPr>
              <a:buFontTx/>
              <a:buNone/>
              <a:defRPr/>
            </a:pPr>
            <a:r>
              <a:rPr lang="fr-FR" sz="4400" smtClean="0">
                <a:effectLst>
                  <a:outerShdw blurRad="38100" dist="38100" dir="2700000" algn="tl">
                    <a:srgbClr val="C0C0C0"/>
                  </a:outerShdw>
                </a:effectLst>
                <a:latin typeface="Comic Sans MS" pitchFamily="66" charset="0"/>
                <a:cs typeface="Arial" pitchFamily="34" charset="0"/>
              </a:rPr>
              <a:t/>
            </a:r>
            <a:br>
              <a:rPr lang="fr-FR" sz="4400" smtClean="0">
                <a:effectLst>
                  <a:outerShdw blurRad="38100" dist="38100" dir="2700000" algn="tl">
                    <a:srgbClr val="C0C0C0"/>
                  </a:outerShdw>
                </a:effectLst>
                <a:latin typeface="Comic Sans MS" pitchFamily="66" charset="0"/>
                <a:cs typeface="Arial" pitchFamily="34" charset="0"/>
              </a:rPr>
            </a:br>
            <a:endParaRPr lang="fr-FR" sz="4400" dirty="0"/>
          </a:p>
        </p:txBody>
      </p:sp>
      <p:sp>
        <p:nvSpPr>
          <p:cNvPr id="7" name="Espace réservé du contenu 6"/>
          <p:cNvSpPr>
            <a:spLocks noGrp="1"/>
          </p:cNvSpPr>
          <p:nvPr>
            <p:ph sz="half" idx="2"/>
          </p:nvPr>
        </p:nvSpPr>
        <p:spPr>
          <a:xfrm>
            <a:off x="4429125" y="357166"/>
            <a:ext cx="4714875" cy="4643448"/>
          </a:xfrm>
        </p:spPr>
        <p:txBody>
          <a:bodyPr>
            <a:noAutofit/>
          </a:bodyPr>
          <a:lstStyle/>
          <a:p>
            <a:pPr>
              <a:buFontTx/>
              <a:buNone/>
            </a:pPr>
            <a:r>
              <a:rPr lang="fr-FR" sz="2000" smtClean="0">
                <a:solidFill>
                  <a:srgbClr val="FF0000"/>
                </a:solidFill>
                <a:latin typeface="Comic Sans MS" pitchFamily="66" charset="0"/>
                <a:ea typeface="ＭＳ Ｐゴシック" pitchFamily="-9" charset="-128"/>
              </a:rPr>
              <a:t>Analyse et interprétation :</a:t>
            </a:r>
          </a:p>
          <a:p>
            <a:pPr>
              <a:buFontTx/>
              <a:buNone/>
            </a:pPr>
            <a:r>
              <a:rPr lang="fr-FR" sz="2000" smtClean="0">
                <a:latin typeface="Comic Sans MS" pitchFamily="66" charset="0"/>
                <a:ea typeface="ＭＳ Ｐゴシック" pitchFamily="-9" charset="-128"/>
              </a:rPr>
              <a:t>1- Les travaux d’Ivanovsky permettent de conclure que l’agent n’est ni une bactérie, ni un champignon, ni un protozoaire</a:t>
            </a:r>
          </a:p>
          <a:p>
            <a:pPr>
              <a:buFontTx/>
              <a:buNone/>
            </a:pPr>
            <a:endParaRPr lang="fr-FR" sz="2000" smtClean="0">
              <a:latin typeface="Comic Sans MS" pitchFamily="66" charset="0"/>
              <a:ea typeface="ＭＳ Ｐゴシック" pitchFamily="-9" charset="-128"/>
            </a:endParaRPr>
          </a:p>
          <a:p>
            <a:pPr>
              <a:buFontTx/>
              <a:buNone/>
            </a:pPr>
            <a:r>
              <a:rPr lang="fr-FR" sz="2000" smtClean="0">
                <a:latin typeface="Comic Sans MS" pitchFamily="66" charset="0"/>
                <a:ea typeface="ＭＳ Ｐゴシック" pitchFamily="-9" charset="-128"/>
              </a:rPr>
              <a:t>2- Puisque le filtrat contient un agent transmis à la descendance, il s’agit d’un agent capable de se reproduire et non d’une toxine (simple molécule). L’agent est  appelé virus</a:t>
            </a:r>
          </a:p>
          <a:p>
            <a:pPr>
              <a:buFontTx/>
              <a:buNone/>
            </a:pPr>
            <a:endParaRPr lang="fr-FR" sz="2000" smtClean="0">
              <a:latin typeface="Comic Sans MS" pitchFamily="66" charset="0"/>
              <a:ea typeface="ＭＳ Ｐゴシック" pitchFamily="-9" charset="-128"/>
            </a:endParaRPr>
          </a:p>
          <a:p>
            <a:pPr>
              <a:buFontTx/>
              <a:buNone/>
            </a:pPr>
            <a:r>
              <a:rPr lang="fr-FR" sz="2000" smtClean="0">
                <a:latin typeface="Comic Sans MS" pitchFamily="66" charset="0"/>
                <a:ea typeface="ＭＳ Ｐゴシック" pitchFamily="-9" charset="-128"/>
              </a:rPr>
              <a:t>3- Les virus sont des parasites intracellulaires obligatoires.</a:t>
            </a:r>
          </a:p>
          <a:p>
            <a:pPr>
              <a:buFontTx/>
              <a:buNone/>
            </a:pPr>
            <a:endParaRPr lang="fr-FR" sz="2000" dirty="0" smtClean="0">
              <a:latin typeface="Comic Sans MS" pitchFamily="66" charset="0"/>
              <a:ea typeface="ＭＳ Ｐゴシック" pitchFamily="-9" charset="-128"/>
            </a:endParaRPr>
          </a:p>
        </p:txBody>
      </p:sp>
      <p:sp>
        <p:nvSpPr>
          <p:cNvPr id="4102" name="Espace réservé du numéro de diapositive 3"/>
          <p:cNvSpPr>
            <a:spLocks noGrp="1"/>
          </p:cNvSpPr>
          <p:nvPr>
            <p:ph type="sldNum" sz="quarter" idx="12"/>
          </p:nvPr>
        </p:nvSpPr>
        <p:spPr>
          <a:noFill/>
        </p:spPr>
        <p:txBody>
          <a:bodyPr/>
          <a:lstStyle/>
          <a:p>
            <a:fld id="{E092B55F-A488-4012-AC81-573E04AC3061}" type="slidenum">
              <a:rPr lang="fr-FR" smtClean="0">
                <a:ea typeface="ＭＳ Ｐゴシック" pitchFamily="-9" charset="-128"/>
              </a:rPr>
              <a:pPr/>
              <a:t>10</a:t>
            </a:fld>
            <a:endParaRPr lang="fr-FR" smtClean="0">
              <a:ea typeface="ＭＳ Ｐゴシック" pitchFamily="-9" charset="-128"/>
            </a:endParaRPr>
          </a:p>
        </p:txBody>
      </p:sp>
      <p:sp>
        <p:nvSpPr>
          <p:cNvPr id="124930" name="Rectangle 2"/>
          <p:cNvSpPr>
            <a:spLocks noGrp="1" noChangeArrowheads="1"/>
          </p:cNvSpPr>
          <p:nvPr>
            <p:ph type="title"/>
          </p:nvPr>
        </p:nvSpPr>
        <p:spPr/>
        <p:txBody>
          <a:bodyPr>
            <a:normAutofit fontScale="90000"/>
          </a:bodyPr>
          <a:lstStyle/>
          <a:p>
            <a:pPr eaLnBrk="1" hangingPunct="1">
              <a:defRPr/>
            </a:pPr>
            <a:r>
              <a:rPr lang="fr-FR" smtClean="0">
                <a:solidFill>
                  <a:schemeClr val="tx1"/>
                </a:solidFill>
                <a:effectLst>
                  <a:outerShdw blurRad="38100" dist="38100" dir="2700000" algn="tl">
                    <a:srgbClr val="C0C0C0"/>
                  </a:outerShdw>
                </a:effectLst>
                <a:latin typeface="Comic Sans MS" pitchFamily="66" charset="0"/>
                <a:cs typeface="Arial" pitchFamily="34" charset="0"/>
              </a:rPr>
              <a:t/>
            </a:r>
            <a:br>
              <a:rPr lang="fr-FR" smtClean="0">
                <a:solidFill>
                  <a:schemeClr val="tx1"/>
                </a:solidFill>
                <a:effectLst>
                  <a:outerShdw blurRad="38100" dist="38100" dir="2700000" algn="tl">
                    <a:srgbClr val="C0C0C0"/>
                  </a:outerShdw>
                </a:effectLst>
                <a:latin typeface="Comic Sans MS" pitchFamily="66" charset="0"/>
                <a:cs typeface="Arial" pitchFamily="34" charset="0"/>
              </a:rPr>
            </a:br>
            <a:endParaRPr lang="fr-FR" dirty="0" smtClean="0">
              <a:solidFill>
                <a:schemeClr val="tx1"/>
              </a:solidFill>
              <a:latin typeface="Comic Sans MS" pitchFamily="66" charset="0"/>
              <a:cs typeface="Arial" pitchFamily="34" charset="0"/>
            </a:endParaRPr>
          </a:p>
        </p:txBody>
      </p:sp>
      <p:sp>
        <p:nvSpPr>
          <p:cNvPr id="8" name="Rectangle 7"/>
          <p:cNvSpPr>
            <a:spLocks noChangeArrowheads="1"/>
          </p:cNvSpPr>
          <p:nvPr/>
        </p:nvSpPr>
        <p:spPr bwMode="auto">
          <a:xfrm>
            <a:off x="428596" y="5429250"/>
            <a:ext cx="8501122" cy="1428750"/>
          </a:xfrm>
          <a:prstGeom prst="rect">
            <a:avLst/>
          </a:prstGeom>
          <a:solidFill>
            <a:schemeClr val="accent6">
              <a:lumMod val="20000"/>
              <a:lumOff val="80000"/>
            </a:schemeClr>
          </a:solidFill>
          <a:ln w="9525" algn="ctr">
            <a:solidFill>
              <a:schemeClr val="tx1"/>
            </a:solidFill>
            <a:round/>
            <a:headEnd/>
            <a:tailEnd/>
          </a:ln>
        </p:spPr>
        <p:txBody>
          <a:bodyPr/>
          <a:lstStyle/>
          <a:p>
            <a:pPr algn="ctr"/>
            <a:r>
              <a:rPr lang="fr-FR" sz="2400" dirty="0">
                <a:solidFill>
                  <a:srgbClr val="000066"/>
                </a:solidFill>
                <a:latin typeface="Comic Sans MS" pitchFamily="66" charset="0"/>
              </a:rPr>
              <a:t>Conclusion : </a:t>
            </a:r>
            <a:r>
              <a:rPr lang="fr-FR" sz="2400" dirty="0">
                <a:solidFill>
                  <a:srgbClr val="FF0000"/>
                </a:solidFill>
                <a:latin typeface="Comic Sans MS" pitchFamily="66" charset="0"/>
              </a:rPr>
              <a:t>l’agent responsable est donc un agent traversant les filtres (de petite taille) et capable de se reproduire appelé </a:t>
            </a:r>
            <a:r>
              <a:rPr lang="fr-FR" sz="2400" dirty="0" smtClean="0">
                <a:solidFill>
                  <a:srgbClr val="FF0000"/>
                </a:solidFill>
                <a:latin typeface="Comic Sans MS" pitchFamily="66" charset="0"/>
              </a:rPr>
              <a:t>:</a:t>
            </a:r>
            <a:r>
              <a:rPr lang="fr-FR" sz="2400" b="1" dirty="0" smtClean="0">
                <a:solidFill>
                  <a:srgbClr val="000066"/>
                </a:solidFill>
                <a:latin typeface="Comic Sans MS" pitchFamily="66" charset="0"/>
              </a:rPr>
              <a:t>VIRUS</a:t>
            </a:r>
            <a:r>
              <a:rPr lang="fr-FR" sz="2400" b="1" dirty="0">
                <a:solidFill>
                  <a:srgbClr val="000066"/>
                </a:solidFill>
                <a:latin typeface="Comic Sans MS" pitchFamily="66" charset="0"/>
              </a:rPr>
              <a:t>.</a:t>
            </a:r>
          </a:p>
        </p:txBody>
      </p:sp>
    </p:spTree>
    <p:extLst>
      <p:ext uri="{BB962C8B-B14F-4D97-AF65-F5344CB8AC3E}">
        <p14:creationId xmlns:p14="http://schemas.microsoft.com/office/powerpoint/2010/main" xmlns="" val="20504857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ce réservé du contenu 10"/>
          <p:cNvSpPr>
            <a:spLocks noGrp="1"/>
          </p:cNvSpPr>
          <p:nvPr>
            <p:ph idx="1"/>
          </p:nvPr>
        </p:nvSpPr>
        <p:spPr>
          <a:xfrm>
            <a:off x="785813" y="571500"/>
            <a:ext cx="7672387" cy="5524500"/>
          </a:xfrm>
        </p:spPr>
        <p:txBody>
          <a:bodyPr/>
          <a:lstStyle/>
          <a:p>
            <a:r>
              <a:rPr lang="fr-FR" sz="2400" dirty="0" smtClean="0">
                <a:latin typeface="Comic Sans MS" pitchFamily="66" charset="0"/>
                <a:ea typeface="ＭＳ Ｐゴシック" pitchFamily="-9" charset="-128"/>
              </a:rPr>
              <a:t>De nombreuses maladies furent ainsi expliquées, dues à des virus :fièvre jaune (1901), rage (1903), ……</a:t>
            </a:r>
          </a:p>
          <a:p>
            <a:endParaRPr lang="fr-FR" dirty="0" smtClean="0">
              <a:latin typeface="Comic Sans MS" pitchFamily="66" charset="0"/>
              <a:ea typeface="ＭＳ Ｐゴシック" pitchFamily="-9" charset="-128"/>
            </a:endParaRPr>
          </a:p>
          <a:p>
            <a:r>
              <a:rPr lang="fr-FR" sz="2400" dirty="0" smtClean="0">
                <a:latin typeface="Comic Sans MS" pitchFamily="66" charset="0"/>
                <a:ea typeface="ＭＳ Ｐゴシック" pitchFamily="-9" charset="-128"/>
              </a:rPr>
              <a:t>Culture des virus réalisée en 1926 par Carrel : culture du virus de sarcome de Rous (RSV), virus cancérigène du poulet sur cellules fraîches de poulet</a:t>
            </a:r>
          </a:p>
          <a:p>
            <a:endParaRPr lang="fr-FR" sz="2400" dirty="0" smtClean="0">
              <a:latin typeface="Comic Sans MS" pitchFamily="66" charset="0"/>
              <a:ea typeface="ＭＳ Ｐゴシック" pitchFamily="-9" charset="-128"/>
            </a:endParaRPr>
          </a:p>
          <a:p>
            <a:r>
              <a:rPr lang="fr-FR" sz="2400" dirty="0" smtClean="0">
                <a:latin typeface="Comic Sans MS" pitchFamily="66" charset="0"/>
                <a:ea typeface="ＭＳ Ｐゴシック" pitchFamily="-9" charset="-128"/>
              </a:rPr>
              <a:t>Observables seulement après la découverte du microscope électronique (1934), leur taille variant le plus souvent de 20 à 300 nm.</a:t>
            </a:r>
          </a:p>
        </p:txBody>
      </p:sp>
      <p:sp>
        <p:nvSpPr>
          <p:cNvPr id="5124" name="Espace réservé de la date 1"/>
          <p:cNvSpPr>
            <a:spLocks noGrp="1"/>
          </p:cNvSpPr>
          <p:nvPr>
            <p:ph type="dt" sz="half" idx="10"/>
          </p:nvPr>
        </p:nvSpPr>
        <p:spPr>
          <a:noFill/>
        </p:spPr>
        <p:txBody>
          <a:bodyPr/>
          <a:lstStyle/>
          <a:p>
            <a:r>
              <a:rPr lang="fr-FR" smtClean="0">
                <a:ea typeface="ＭＳ Ｐゴシック" pitchFamily="-9" charset="-128"/>
              </a:rPr>
              <a:t>novembre 2009</a:t>
            </a:r>
          </a:p>
        </p:txBody>
      </p:sp>
      <p:sp>
        <p:nvSpPr>
          <p:cNvPr id="5125" name="Espace réservé du numéro de diapositive 3"/>
          <p:cNvSpPr>
            <a:spLocks noGrp="1"/>
          </p:cNvSpPr>
          <p:nvPr>
            <p:ph type="sldNum" sz="quarter" idx="12"/>
          </p:nvPr>
        </p:nvSpPr>
        <p:spPr>
          <a:noFill/>
        </p:spPr>
        <p:txBody>
          <a:bodyPr/>
          <a:lstStyle/>
          <a:p>
            <a:fld id="{867099A7-7746-49ED-911A-D4CF18598AFC}" type="slidenum">
              <a:rPr lang="fr-FR" smtClean="0">
                <a:ea typeface="ＭＳ Ｐゴシック" pitchFamily="-9" charset="-128"/>
              </a:rPr>
              <a:pPr/>
              <a:t>11</a:t>
            </a:fld>
            <a:endParaRPr lang="fr-FR" smtClean="0">
              <a:ea typeface="ＭＳ Ｐゴシック" pitchFamily="-9" charset="-128"/>
            </a:endParaRPr>
          </a:p>
        </p:txBody>
      </p:sp>
      <p:sp>
        <p:nvSpPr>
          <p:cNvPr id="124930" name="Rectangle 2"/>
          <p:cNvSpPr>
            <a:spLocks noGrp="1" noChangeArrowheads="1"/>
          </p:cNvSpPr>
          <p:nvPr>
            <p:ph type="title"/>
          </p:nvPr>
        </p:nvSpPr>
        <p:spPr/>
        <p:txBody>
          <a:bodyPr>
            <a:normAutofit fontScale="90000"/>
          </a:bodyPr>
          <a:lstStyle/>
          <a:p>
            <a:pPr eaLnBrk="1" hangingPunct="1">
              <a:defRPr/>
            </a:pPr>
            <a:r>
              <a:rPr lang="fr-FR" dirty="0" smtClean="0">
                <a:solidFill>
                  <a:schemeClr val="tx1"/>
                </a:solidFill>
                <a:effectLst>
                  <a:outerShdw blurRad="38100" dist="38100" dir="2700000" algn="tl">
                    <a:srgbClr val="C0C0C0"/>
                  </a:outerShdw>
                </a:effectLst>
                <a:latin typeface="Comic Sans MS" pitchFamily="66" charset="0"/>
                <a:cs typeface="Arial" pitchFamily="34" charset="0"/>
              </a:rPr>
              <a:t/>
            </a:r>
            <a:br>
              <a:rPr lang="fr-FR" dirty="0" smtClean="0">
                <a:solidFill>
                  <a:schemeClr val="tx1"/>
                </a:solidFill>
                <a:effectLst>
                  <a:outerShdw blurRad="38100" dist="38100" dir="2700000" algn="tl">
                    <a:srgbClr val="C0C0C0"/>
                  </a:outerShdw>
                </a:effectLst>
                <a:latin typeface="Comic Sans MS" pitchFamily="66" charset="0"/>
                <a:cs typeface="Arial" pitchFamily="34" charset="0"/>
              </a:rPr>
            </a:br>
            <a:endParaRPr lang="fr-FR" dirty="0" smtClean="0">
              <a:solidFill>
                <a:schemeClr val="tx1"/>
              </a:solidFill>
              <a:latin typeface="Comic Sans MS" pitchFamily="66" charset="0"/>
              <a:cs typeface="Arial" pitchFamily="34" charset="0"/>
            </a:endParaRPr>
          </a:p>
        </p:txBody>
      </p:sp>
    </p:spTree>
    <p:extLst>
      <p:ext uri="{BB962C8B-B14F-4D97-AF65-F5344CB8AC3E}">
        <p14:creationId xmlns:p14="http://schemas.microsoft.com/office/powerpoint/2010/main" xmlns="" val="3207724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57158" y="1714488"/>
            <a:ext cx="8458200" cy="4114800"/>
          </a:xfrm>
        </p:spPr>
        <p:txBody>
          <a:bodyPr>
            <a:normAutofit fontScale="92500" lnSpcReduction="10000"/>
          </a:bodyPr>
          <a:lstStyle/>
          <a:p>
            <a:pPr eaLnBrk="1" hangingPunct="1"/>
            <a:r>
              <a:rPr lang="fr-FR" sz="4400" b="1" dirty="0" smtClean="0">
                <a:latin typeface="Comic Sans MS" pitchFamily="66" charset="0"/>
              </a:rPr>
              <a:t>Qu’est-ce qu’un virus ?</a:t>
            </a:r>
          </a:p>
          <a:p>
            <a:pPr eaLnBrk="1" hangingPunct="1"/>
            <a:endParaRPr lang="fr-FR" sz="4400" b="1" dirty="0" smtClean="0">
              <a:latin typeface="Comic Sans MS" pitchFamily="66" charset="0"/>
            </a:endParaRPr>
          </a:p>
          <a:p>
            <a:pPr eaLnBrk="1" hangingPunct="1"/>
            <a:r>
              <a:rPr lang="fr-FR" sz="4400" b="1" dirty="0" smtClean="0">
                <a:latin typeface="Comic Sans MS" pitchFamily="66" charset="0"/>
              </a:rPr>
              <a:t>La réplication virale</a:t>
            </a:r>
          </a:p>
          <a:p>
            <a:pPr eaLnBrk="1" hangingPunct="1">
              <a:buNone/>
            </a:pPr>
            <a:endParaRPr lang="fr-FR" sz="4400" b="1" dirty="0" smtClean="0">
              <a:latin typeface="Comic Sans MS" pitchFamily="66" charset="0"/>
            </a:endParaRPr>
          </a:p>
          <a:p>
            <a:pPr eaLnBrk="1" hangingPunct="1"/>
            <a:r>
              <a:rPr lang="fr-FR" sz="4400" b="1" dirty="0" smtClean="0">
                <a:latin typeface="Comic Sans MS" pitchFamily="66" charset="0"/>
              </a:rPr>
              <a:t>Modes de transmission des infections virales</a:t>
            </a:r>
          </a:p>
        </p:txBody>
      </p:sp>
      <p:sp>
        <p:nvSpPr>
          <p:cNvPr id="4098" name="Rectangle 2"/>
          <p:cNvSpPr>
            <a:spLocks noGrp="1" noChangeArrowheads="1"/>
          </p:cNvSpPr>
          <p:nvPr>
            <p:ph type="title"/>
          </p:nvPr>
        </p:nvSpPr>
        <p:spPr>
          <a:xfrm>
            <a:off x="457200" y="142852"/>
            <a:ext cx="8229600" cy="1143000"/>
          </a:xfrm>
        </p:spPr>
        <p:txBody>
          <a:bodyPr/>
          <a:lstStyle/>
          <a:p>
            <a:pPr eaLnBrk="1" hangingPunct="1"/>
            <a:r>
              <a:rPr lang="fr-FR" i="1" dirty="0" smtClean="0">
                <a:solidFill>
                  <a:srgbClr val="FF0000"/>
                </a:solidFill>
                <a:latin typeface="Comic Sans MS" pitchFamily="66" charset="0"/>
              </a:rPr>
              <a:t>Introduction à la virologie</a:t>
            </a:r>
          </a:p>
        </p:txBody>
      </p:sp>
    </p:spTree>
    <p:extLst>
      <p:ext uri="{BB962C8B-B14F-4D97-AF65-F5344CB8AC3E}">
        <p14:creationId xmlns:p14="http://schemas.microsoft.com/office/powerpoint/2010/main" xmlns="" val="41779753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p:cNvSpPr>
            <a:spLocks noGrp="1"/>
          </p:cNvSpPr>
          <p:nvPr>
            <p:ph idx="1"/>
          </p:nvPr>
        </p:nvSpPr>
        <p:spPr>
          <a:xfrm>
            <a:off x="428625" y="214313"/>
            <a:ext cx="8572500" cy="6143625"/>
          </a:xfrm>
        </p:spPr>
        <p:txBody>
          <a:bodyPr/>
          <a:lstStyle/>
          <a:p>
            <a:pPr>
              <a:buFontTx/>
              <a:buNone/>
            </a:pPr>
            <a:endParaRPr lang="fr-FR" sz="2400" dirty="0" smtClean="0">
              <a:solidFill>
                <a:srgbClr val="FF0000"/>
              </a:solidFill>
              <a:latin typeface="Comic Sans MS" pitchFamily="66" charset="0"/>
              <a:ea typeface="ＭＳ Ｐゴシック" pitchFamily="-9" charset="-128"/>
            </a:endParaRPr>
          </a:p>
          <a:p>
            <a:pPr>
              <a:buFontTx/>
              <a:buNone/>
            </a:pPr>
            <a:r>
              <a:rPr lang="fr-FR" sz="2400" b="1" dirty="0" smtClean="0">
                <a:latin typeface="Calibri" pitchFamily="34" charset="0"/>
                <a:cs typeface="Calibri" pitchFamily="34" charset="0"/>
              </a:rPr>
              <a:t>Définition des virus</a:t>
            </a:r>
            <a:endParaRPr lang="fr-FR" sz="2400" dirty="0" smtClean="0">
              <a:solidFill>
                <a:srgbClr val="FF0000"/>
              </a:solidFill>
              <a:latin typeface="Comic Sans MS" pitchFamily="66" charset="0"/>
              <a:ea typeface="ＭＳ Ｐゴシック" pitchFamily="-9" charset="-128"/>
            </a:endParaRPr>
          </a:p>
          <a:p>
            <a:pPr>
              <a:buFontTx/>
              <a:buNone/>
            </a:pPr>
            <a:r>
              <a:rPr lang="fr-FR" sz="2400" dirty="0" smtClean="0">
                <a:solidFill>
                  <a:srgbClr val="FF0000"/>
                </a:solidFill>
                <a:latin typeface="Comic Sans MS" pitchFamily="66" charset="0"/>
                <a:ea typeface="ＭＳ Ｐゴシック" pitchFamily="-9" charset="-128"/>
              </a:rPr>
              <a:t>Les virus, parasites intracellulaires obligatoires </a:t>
            </a:r>
            <a:r>
              <a:rPr lang="fr-FR" sz="2400" dirty="0" smtClean="0">
                <a:latin typeface="Comic Sans MS" pitchFamily="66" charset="0"/>
                <a:ea typeface="ＭＳ Ｐゴシック" pitchFamily="-9" charset="-128"/>
              </a:rPr>
              <a:t>parasitent spécifiquement soit des cellules procaryotes, soit des cellules eucaryotes définies.</a:t>
            </a:r>
          </a:p>
          <a:p>
            <a:pPr>
              <a:buFontTx/>
              <a:buNone/>
            </a:pPr>
            <a:endParaRPr lang="fr-FR" sz="2400" dirty="0" smtClean="0">
              <a:solidFill>
                <a:srgbClr val="FF0000"/>
              </a:solidFill>
              <a:latin typeface="Comic Sans MS" pitchFamily="66" charset="0"/>
              <a:ea typeface="ＭＳ Ｐゴシック" pitchFamily="-9" charset="-128"/>
            </a:endParaRPr>
          </a:p>
          <a:p>
            <a:pPr>
              <a:buFontTx/>
              <a:buNone/>
            </a:pPr>
            <a:r>
              <a:rPr lang="fr-FR" sz="2400" dirty="0" smtClean="0">
                <a:latin typeface="Comic Sans MS" pitchFamily="66" charset="0"/>
                <a:ea typeface="ＭＳ Ｐゴシック" pitchFamily="-9" charset="-128"/>
              </a:rPr>
              <a:t>Existent :</a:t>
            </a:r>
          </a:p>
          <a:p>
            <a:pPr>
              <a:buFontTx/>
              <a:buNone/>
            </a:pPr>
            <a:r>
              <a:rPr lang="fr-FR" sz="2400" dirty="0" smtClean="0">
                <a:latin typeface="Comic Sans MS" pitchFamily="66" charset="0"/>
                <a:ea typeface="ＭＳ Ｐゴシック" pitchFamily="-9" charset="-128"/>
              </a:rPr>
              <a:t>	- des virus animaux (avec des virus des vertébrés et des virus des invertébrés)</a:t>
            </a:r>
          </a:p>
          <a:p>
            <a:pPr>
              <a:buFontTx/>
              <a:buNone/>
            </a:pPr>
            <a:r>
              <a:rPr lang="fr-FR" sz="2400" dirty="0" smtClean="0">
                <a:latin typeface="Comic Sans MS" pitchFamily="66" charset="0"/>
                <a:ea typeface="ＭＳ Ｐゴシック" pitchFamily="-9" charset="-128"/>
              </a:rPr>
              <a:t>	- des virus végétaux</a:t>
            </a:r>
          </a:p>
          <a:p>
            <a:pPr>
              <a:buFontTx/>
              <a:buNone/>
            </a:pPr>
            <a:r>
              <a:rPr lang="fr-FR" sz="2400" dirty="0" smtClean="0">
                <a:latin typeface="Comic Sans MS" pitchFamily="66" charset="0"/>
                <a:ea typeface="ＭＳ Ｐゴシック" pitchFamily="-9" charset="-128"/>
              </a:rPr>
              <a:t>	- des virus des champignons</a:t>
            </a:r>
          </a:p>
          <a:p>
            <a:pPr>
              <a:buFontTx/>
              <a:buNone/>
            </a:pPr>
            <a:r>
              <a:rPr lang="fr-FR" sz="2400" dirty="0" smtClean="0">
                <a:latin typeface="Comic Sans MS" pitchFamily="66" charset="0"/>
                <a:ea typeface="ＭＳ Ｐゴシック" pitchFamily="-9" charset="-128"/>
              </a:rPr>
              <a:t>	- des virus des protozoaires</a:t>
            </a:r>
          </a:p>
          <a:p>
            <a:pPr>
              <a:buFontTx/>
              <a:buNone/>
            </a:pPr>
            <a:r>
              <a:rPr lang="fr-FR" sz="2400" dirty="0" smtClean="0">
                <a:latin typeface="Comic Sans MS" pitchFamily="66" charset="0"/>
                <a:ea typeface="ＭＳ Ｐゴシック" pitchFamily="-9" charset="-128"/>
              </a:rPr>
              <a:t>	- des virus des bactéries appelées </a:t>
            </a:r>
            <a:r>
              <a:rPr lang="fr-FR" sz="2400" dirty="0" smtClean="0">
                <a:solidFill>
                  <a:srgbClr val="FF0000"/>
                </a:solidFill>
                <a:latin typeface="Comic Sans MS" pitchFamily="66" charset="0"/>
                <a:ea typeface="ＭＳ Ｐゴシック" pitchFamily="-9" charset="-128"/>
              </a:rPr>
              <a:t>phages ou bactériophages. </a:t>
            </a:r>
          </a:p>
          <a:p>
            <a:pPr>
              <a:buFontTx/>
              <a:buNone/>
            </a:pPr>
            <a:endParaRPr lang="fr-FR" sz="2400" dirty="0" smtClean="0">
              <a:latin typeface="Comic Sans MS" pitchFamily="66" charset="0"/>
              <a:ea typeface="ＭＳ Ｐゴシック" pitchFamily="-9" charset="-128"/>
            </a:endParaRPr>
          </a:p>
          <a:p>
            <a:pPr>
              <a:buFontTx/>
              <a:buNone/>
            </a:pPr>
            <a:endParaRPr lang="fr-FR" sz="2400" dirty="0" smtClean="0">
              <a:latin typeface="Comic Sans MS" pitchFamily="66" charset="0"/>
              <a:ea typeface="ＭＳ Ｐゴシック" pitchFamily="-9" charset="-128"/>
            </a:endParaRPr>
          </a:p>
        </p:txBody>
      </p:sp>
      <p:sp>
        <p:nvSpPr>
          <p:cNvPr id="10244" name="Espace réservé de la date 1"/>
          <p:cNvSpPr>
            <a:spLocks noGrp="1"/>
          </p:cNvSpPr>
          <p:nvPr>
            <p:ph type="dt" sz="half" idx="10"/>
          </p:nvPr>
        </p:nvSpPr>
        <p:spPr>
          <a:noFill/>
        </p:spPr>
        <p:txBody>
          <a:bodyPr/>
          <a:lstStyle/>
          <a:p>
            <a:r>
              <a:rPr lang="fr-FR" smtClean="0">
                <a:ea typeface="ＭＳ Ｐゴシック" pitchFamily="-9" charset="-128"/>
              </a:rPr>
              <a:t>novembre 2009</a:t>
            </a:r>
          </a:p>
        </p:txBody>
      </p:sp>
      <p:sp>
        <p:nvSpPr>
          <p:cNvPr id="10245" name="Espace réservé du numéro de diapositive 3"/>
          <p:cNvSpPr>
            <a:spLocks noGrp="1"/>
          </p:cNvSpPr>
          <p:nvPr>
            <p:ph type="sldNum" sz="quarter" idx="12"/>
          </p:nvPr>
        </p:nvSpPr>
        <p:spPr>
          <a:noFill/>
        </p:spPr>
        <p:txBody>
          <a:bodyPr/>
          <a:lstStyle/>
          <a:p>
            <a:fld id="{79F8A8D2-9AEB-426C-AE49-BED5F83C423E}" type="slidenum">
              <a:rPr lang="fr-FR" smtClean="0">
                <a:ea typeface="ＭＳ Ｐゴシック" pitchFamily="-9" charset="-128"/>
              </a:rPr>
              <a:pPr/>
              <a:t>13</a:t>
            </a:fld>
            <a:endParaRPr lang="fr-FR" smtClean="0">
              <a:ea typeface="ＭＳ Ｐゴシック" pitchFamily="-9" charset="-128"/>
            </a:endParaRPr>
          </a:p>
        </p:txBody>
      </p:sp>
      <p:sp>
        <p:nvSpPr>
          <p:cNvPr id="124930" name="Rectangle 2"/>
          <p:cNvSpPr>
            <a:spLocks noGrp="1" noChangeArrowheads="1"/>
          </p:cNvSpPr>
          <p:nvPr>
            <p:ph type="title"/>
          </p:nvPr>
        </p:nvSpPr>
        <p:spPr/>
        <p:txBody>
          <a:bodyPr>
            <a:normAutofit fontScale="90000"/>
          </a:bodyPr>
          <a:lstStyle/>
          <a:p>
            <a:pPr eaLnBrk="1" hangingPunct="1">
              <a:defRPr/>
            </a:pPr>
            <a:r>
              <a:rPr lang="fr-FR" dirty="0" smtClean="0">
                <a:solidFill>
                  <a:schemeClr val="tx1"/>
                </a:solidFill>
                <a:effectLst>
                  <a:outerShdw blurRad="38100" dist="38100" dir="2700000" algn="tl">
                    <a:srgbClr val="C0C0C0"/>
                  </a:outerShdw>
                </a:effectLst>
                <a:latin typeface="Comic Sans MS" pitchFamily="66" charset="0"/>
                <a:cs typeface="Arial" pitchFamily="34" charset="0"/>
              </a:rPr>
              <a:t/>
            </a:r>
            <a:br>
              <a:rPr lang="fr-FR" dirty="0" smtClean="0">
                <a:solidFill>
                  <a:schemeClr val="tx1"/>
                </a:solidFill>
                <a:effectLst>
                  <a:outerShdw blurRad="38100" dist="38100" dir="2700000" algn="tl">
                    <a:srgbClr val="C0C0C0"/>
                  </a:outerShdw>
                </a:effectLst>
                <a:latin typeface="Comic Sans MS" pitchFamily="66" charset="0"/>
                <a:cs typeface="Arial" pitchFamily="34" charset="0"/>
              </a:rPr>
            </a:br>
            <a:endParaRPr lang="fr-FR" dirty="0" smtClean="0">
              <a:solidFill>
                <a:schemeClr val="tx1"/>
              </a:solidFill>
              <a:latin typeface="Comic Sans MS" pitchFamily="66" charset="0"/>
              <a:cs typeface="Arial" pitchFamily="34" charset="0"/>
            </a:endParaRPr>
          </a:p>
        </p:txBody>
      </p:sp>
    </p:spTree>
    <p:extLst>
      <p:ext uri="{BB962C8B-B14F-4D97-AF65-F5344CB8AC3E}">
        <p14:creationId xmlns:p14="http://schemas.microsoft.com/office/powerpoint/2010/main" xmlns="" val="20925100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062038"/>
            <a:ext cx="8229600" cy="4724416"/>
          </a:xfrm>
        </p:spPr>
        <p:txBody>
          <a:bodyPr/>
          <a:lstStyle/>
          <a:p>
            <a:pPr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C'est en 1953 que Lwoff a défini le concept de virion. C'est une particule mature et infectieuse libre dans le  milieu extérieur et qui n’a pas parasitée une cellule alors qu’un virus est un agent a tous ses stades </a:t>
            </a:r>
          </a:p>
          <a:p>
            <a:pPr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Les plus petit agents infectieux (20 à 300 nm, 100 fois plus petit qu’une bactérie)</a:t>
            </a:r>
          </a:p>
          <a:p>
            <a:pPr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non visibles en microscopie optique</a:t>
            </a:r>
          </a:p>
          <a:p>
            <a:pPr>
              <a:lnSpc>
                <a:spcPct val="150000"/>
              </a:lnSpc>
              <a:buNone/>
            </a:pPr>
            <a:endParaRPr lang="fr-FR" sz="2400" dirty="0"/>
          </a:p>
        </p:txBody>
      </p:sp>
    </p:spTree>
    <p:extLst>
      <p:ext uri="{BB962C8B-B14F-4D97-AF65-F5344CB8AC3E}">
        <p14:creationId xmlns:p14="http://schemas.microsoft.com/office/powerpoint/2010/main" xmlns="" val="25539683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j0119297[1]"/>
          <p:cNvPicPr>
            <a:picLocks noGrp="1" noChangeAspect="1" noChangeArrowheads="1"/>
          </p:cNvPicPr>
          <p:nvPr>
            <p:ph idx="1"/>
          </p:nvPr>
        </p:nvPicPr>
        <p:blipFill>
          <a:blip r:embed="rId3"/>
          <a:srcRect/>
          <a:stretch>
            <a:fillRect/>
          </a:stretch>
        </p:blipFill>
        <p:spPr>
          <a:xfrm>
            <a:off x="3286116" y="2428868"/>
            <a:ext cx="2357454" cy="3743332"/>
          </a:xfrm>
          <a:noFill/>
          <a:ln/>
        </p:spPr>
      </p:pic>
      <p:sp>
        <p:nvSpPr>
          <p:cNvPr id="6146" name="Rectangle 2"/>
          <p:cNvSpPr>
            <a:spLocks noGrp="1" noChangeArrowheads="1"/>
          </p:cNvSpPr>
          <p:nvPr>
            <p:ph type="title"/>
          </p:nvPr>
        </p:nvSpPr>
        <p:spPr>
          <a:xfrm>
            <a:off x="457200" y="1219200"/>
            <a:ext cx="8229600" cy="1143000"/>
          </a:xfrm>
        </p:spPr>
        <p:txBody>
          <a:bodyPr/>
          <a:lstStyle/>
          <a:p>
            <a:pPr algn="ctr"/>
            <a:r>
              <a:rPr lang="en-US" dirty="0">
                <a:latin typeface="Comic Sans MS" pitchFamily="66" charset="0"/>
              </a:rPr>
              <a:t>How small is a virus?</a:t>
            </a:r>
          </a:p>
        </p:txBody>
      </p:sp>
    </p:spTree>
    <p:extLst>
      <p:ext uri="{BB962C8B-B14F-4D97-AF65-F5344CB8AC3E}">
        <p14:creationId xmlns:p14="http://schemas.microsoft.com/office/powerpoint/2010/main" xmlns="" val="15468534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iro 29 généralités"/>
          <p:cNvPicPr>
            <a:picLocks noChangeAspect="1" noChangeArrowheads="1"/>
          </p:cNvPicPr>
          <p:nvPr/>
        </p:nvPicPr>
        <p:blipFill>
          <a:blip r:embed="rId2"/>
          <a:srcRect/>
          <a:stretch>
            <a:fillRect/>
          </a:stretch>
        </p:blipFill>
        <p:spPr bwMode="auto">
          <a:xfrm>
            <a:off x="381000" y="285728"/>
            <a:ext cx="8382000" cy="6286544"/>
          </a:xfrm>
          <a:prstGeom prst="rect">
            <a:avLst/>
          </a:prstGeom>
          <a:noFill/>
          <a:ln w="9525">
            <a:noFill/>
            <a:miter lim="800000"/>
            <a:headEnd/>
            <a:tailEnd/>
          </a:ln>
        </p:spPr>
      </p:pic>
      <p:sp>
        <p:nvSpPr>
          <p:cNvPr id="7171" name="Oval 3"/>
          <p:cNvSpPr>
            <a:spLocks noChangeArrowheads="1"/>
          </p:cNvSpPr>
          <p:nvPr/>
        </p:nvSpPr>
        <p:spPr bwMode="auto">
          <a:xfrm>
            <a:off x="2771775" y="4868863"/>
            <a:ext cx="4105275" cy="1368425"/>
          </a:xfrm>
          <a:prstGeom prst="ellipse">
            <a:avLst/>
          </a:prstGeom>
          <a:noFill/>
          <a:ln w="28575">
            <a:solidFill>
              <a:srgbClr val="FF0000"/>
            </a:solidFill>
            <a:round/>
            <a:headEnd/>
            <a:tailEnd/>
          </a:ln>
        </p:spPr>
        <p:txBody>
          <a:bodyPr wrap="none" anchor="ctr"/>
          <a:lstStyle/>
          <a:p>
            <a:pPr algn="ctr"/>
            <a:endParaRPr lang="fr-FR" sz="2400">
              <a:solidFill>
                <a:srgbClr val="FF0000"/>
              </a:solidFill>
            </a:endParaRPr>
          </a:p>
        </p:txBody>
      </p:sp>
      <p:sp>
        <p:nvSpPr>
          <p:cNvPr id="7172" name="Text Box 4"/>
          <p:cNvSpPr txBox="1">
            <a:spLocks noChangeArrowheads="1"/>
          </p:cNvSpPr>
          <p:nvPr/>
        </p:nvSpPr>
        <p:spPr bwMode="auto">
          <a:xfrm>
            <a:off x="7164388" y="5300663"/>
            <a:ext cx="1979612" cy="457200"/>
          </a:xfrm>
          <a:prstGeom prst="rect">
            <a:avLst/>
          </a:prstGeom>
          <a:noFill/>
          <a:ln w="9525">
            <a:noFill/>
            <a:miter lim="800000"/>
            <a:headEnd/>
            <a:tailEnd/>
          </a:ln>
        </p:spPr>
        <p:txBody>
          <a:bodyPr>
            <a:spAutoFit/>
          </a:bodyPr>
          <a:lstStyle/>
          <a:p>
            <a:pPr>
              <a:spcBef>
                <a:spcPct val="50000"/>
              </a:spcBef>
            </a:pPr>
            <a:r>
              <a:rPr lang="fr-FR" sz="2400"/>
              <a:t>20 à 200 nm</a:t>
            </a:r>
          </a:p>
        </p:txBody>
      </p:sp>
    </p:spTree>
    <p:extLst>
      <p:ext uri="{BB962C8B-B14F-4D97-AF65-F5344CB8AC3E}">
        <p14:creationId xmlns:p14="http://schemas.microsoft.com/office/powerpoint/2010/main" xmlns="" val="3767706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0" y="1838325"/>
            <a:ext cx="7848600" cy="3181350"/>
          </a:xfrm>
          <a:prstGeom prst="rect">
            <a:avLst/>
          </a:prstGeom>
        </p:spPr>
      </p:pic>
    </p:spTree>
    <p:extLst>
      <p:ext uri="{BB962C8B-B14F-4D97-AF65-F5344CB8AC3E}">
        <p14:creationId xmlns:p14="http://schemas.microsoft.com/office/powerpoint/2010/main" xmlns="" val="87307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p:cNvSpPr>
            <a:spLocks noGrp="1"/>
          </p:cNvSpPr>
          <p:nvPr>
            <p:ph idx="1"/>
          </p:nvPr>
        </p:nvSpPr>
        <p:spPr>
          <a:xfrm>
            <a:off x="428625" y="214313"/>
            <a:ext cx="8572500" cy="6143625"/>
          </a:xfrm>
        </p:spPr>
        <p:txBody>
          <a:bodyPr/>
          <a:lstStyle/>
          <a:p>
            <a:pPr>
              <a:buFontTx/>
              <a:buNone/>
            </a:pPr>
            <a:endParaRPr lang="fr-FR" sz="2400" dirty="0" smtClean="0">
              <a:solidFill>
                <a:srgbClr val="FF0000"/>
              </a:solidFill>
              <a:latin typeface="Comic Sans MS" pitchFamily="66" charset="0"/>
              <a:ea typeface="ＭＳ Ｐゴシック" pitchFamily="-9" charset="-128"/>
            </a:endParaRPr>
          </a:p>
          <a:p>
            <a:pPr lvl="0" algn="just">
              <a:lnSpc>
                <a:spcPct val="150000"/>
              </a:lnSpc>
              <a:spcBef>
                <a:spcPts val="0"/>
              </a:spcBef>
              <a:spcAft>
                <a:spcPts val="0"/>
              </a:spcAft>
              <a:buClr>
                <a:srgbClr val="00007D"/>
              </a:buClr>
              <a:buFont typeface="Wingdings" pitchFamily="2" charset="2"/>
              <a:buChar char="v"/>
            </a:pPr>
            <a:r>
              <a:rPr lang="fr-FR" sz="2800" dirty="0" smtClean="0">
                <a:solidFill>
                  <a:srgbClr val="000000"/>
                </a:solidFill>
                <a:latin typeface="Calibri" pitchFamily="34" charset="0"/>
                <a:cs typeface="Calibri" pitchFamily="34" charset="0"/>
              </a:rPr>
              <a:t>Un virion a 5 caractères essentiels :</a:t>
            </a:r>
          </a:p>
          <a:p>
            <a:pPr>
              <a:buFontTx/>
              <a:buNone/>
            </a:pPr>
            <a:r>
              <a:rPr lang="fr-FR" sz="2400" dirty="0" smtClean="0">
                <a:latin typeface="Comic Sans MS" pitchFamily="66" charset="0"/>
                <a:ea typeface="ＭＳ Ｐゴシック" pitchFamily="-9" charset="-128"/>
              </a:rPr>
              <a:t>	1. le virus est </a:t>
            </a:r>
            <a:r>
              <a:rPr lang="fr-FR" sz="2400" dirty="0" smtClean="0">
                <a:solidFill>
                  <a:srgbClr val="FF0000"/>
                </a:solidFill>
                <a:latin typeface="Comic Sans MS" pitchFamily="66" charset="0"/>
                <a:ea typeface="ＭＳ Ｐゴシック" pitchFamily="-9" charset="-128"/>
              </a:rPr>
              <a:t>de petite taille </a:t>
            </a:r>
            <a:r>
              <a:rPr lang="fr-FR" sz="2400" dirty="0" smtClean="0">
                <a:latin typeface="Comic Sans MS" pitchFamily="66" charset="0"/>
                <a:ea typeface="ＭＳ Ｐゴシック" pitchFamily="-9" charset="-128"/>
              </a:rPr>
              <a:t>(inférieure à 300 nm) ce qui lui permet de traverser les filtres</a:t>
            </a:r>
          </a:p>
          <a:p>
            <a:pPr>
              <a:buFontTx/>
              <a:buNone/>
            </a:pPr>
            <a:r>
              <a:rPr lang="fr-FR" sz="2400" dirty="0" smtClean="0">
                <a:latin typeface="Comic Sans MS" pitchFamily="66" charset="0"/>
                <a:ea typeface="ＭＳ Ｐゴシック" pitchFamily="-9" charset="-128"/>
              </a:rPr>
              <a:t>	</a:t>
            </a:r>
          </a:p>
          <a:p>
            <a:pPr>
              <a:buFontTx/>
              <a:buNone/>
            </a:pPr>
            <a:endParaRPr lang="fr-FR" sz="2400" dirty="0" smtClean="0">
              <a:latin typeface="Comic Sans MS" pitchFamily="66" charset="0"/>
              <a:ea typeface="ＭＳ Ｐゴシック" pitchFamily="-9" charset="-128"/>
            </a:endParaRPr>
          </a:p>
        </p:txBody>
      </p:sp>
      <p:sp>
        <p:nvSpPr>
          <p:cNvPr id="9220" name="Espace réservé de la date 1"/>
          <p:cNvSpPr>
            <a:spLocks noGrp="1"/>
          </p:cNvSpPr>
          <p:nvPr>
            <p:ph type="dt" sz="half" idx="10"/>
          </p:nvPr>
        </p:nvSpPr>
        <p:spPr>
          <a:noFill/>
        </p:spPr>
        <p:txBody>
          <a:bodyPr/>
          <a:lstStyle/>
          <a:p>
            <a:r>
              <a:rPr lang="fr-FR" dirty="0" smtClean="0">
                <a:ea typeface="ＭＳ Ｐゴシック" pitchFamily="-9" charset="-128"/>
              </a:rPr>
              <a:t>novembre 2009</a:t>
            </a:r>
          </a:p>
        </p:txBody>
      </p:sp>
      <p:sp>
        <p:nvSpPr>
          <p:cNvPr id="9221" name="Espace réservé du numéro de diapositive 3"/>
          <p:cNvSpPr>
            <a:spLocks noGrp="1"/>
          </p:cNvSpPr>
          <p:nvPr>
            <p:ph type="sldNum" sz="quarter" idx="12"/>
          </p:nvPr>
        </p:nvSpPr>
        <p:spPr>
          <a:noFill/>
        </p:spPr>
        <p:txBody>
          <a:bodyPr/>
          <a:lstStyle/>
          <a:p>
            <a:fld id="{BBF03A7E-5751-48B5-8FC1-1B6D2B42D063}" type="slidenum">
              <a:rPr lang="fr-FR" smtClean="0">
                <a:ea typeface="ＭＳ Ｐゴシック" pitchFamily="-9" charset="-128"/>
              </a:rPr>
              <a:pPr/>
              <a:t>18</a:t>
            </a:fld>
            <a:endParaRPr lang="fr-FR" dirty="0" smtClean="0">
              <a:ea typeface="ＭＳ Ｐゴシック" pitchFamily="-9" charset="-128"/>
            </a:endParaRPr>
          </a:p>
        </p:txBody>
      </p:sp>
      <p:sp>
        <p:nvSpPr>
          <p:cNvPr id="124930" name="Rectangle 2"/>
          <p:cNvSpPr>
            <a:spLocks noGrp="1" noChangeArrowheads="1"/>
          </p:cNvSpPr>
          <p:nvPr>
            <p:ph type="title"/>
          </p:nvPr>
        </p:nvSpPr>
        <p:spPr/>
        <p:txBody>
          <a:bodyPr>
            <a:normAutofit fontScale="90000"/>
          </a:bodyPr>
          <a:lstStyle/>
          <a:p>
            <a:pPr eaLnBrk="1" hangingPunct="1">
              <a:defRPr/>
            </a:pPr>
            <a:r>
              <a:rPr lang="fr-FR" dirty="0" smtClean="0">
                <a:solidFill>
                  <a:schemeClr val="tx1"/>
                </a:solidFill>
                <a:effectLst>
                  <a:outerShdw blurRad="38100" dist="38100" dir="2700000" algn="tl">
                    <a:srgbClr val="C0C0C0"/>
                  </a:outerShdw>
                </a:effectLst>
                <a:latin typeface="Comic Sans MS" pitchFamily="66" charset="0"/>
                <a:cs typeface="Arial" pitchFamily="34" charset="0"/>
              </a:rPr>
              <a:t/>
            </a:r>
            <a:br>
              <a:rPr lang="fr-FR" dirty="0" smtClean="0">
                <a:solidFill>
                  <a:schemeClr val="tx1"/>
                </a:solidFill>
                <a:effectLst>
                  <a:outerShdw blurRad="38100" dist="38100" dir="2700000" algn="tl">
                    <a:srgbClr val="C0C0C0"/>
                  </a:outerShdw>
                </a:effectLst>
                <a:latin typeface="Comic Sans MS" pitchFamily="66" charset="0"/>
                <a:cs typeface="Arial" pitchFamily="34" charset="0"/>
              </a:rPr>
            </a:br>
            <a:endParaRPr lang="fr-FR" dirty="0" smtClean="0">
              <a:solidFill>
                <a:schemeClr val="tx1"/>
              </a:solidFill>
              <a:latin typeface="Comic Sans MS" pitchFamily="66" charset="0"/>
              <a:cs typeface="Arial" pitchFamily="34" charset="0"/>
            </a:endParaRPr>
          </a:p>
        </p:txBody>
      </p:sp>
    </p:spTree>
    <p:extLst>
      <p:ext uri="{BB962C8B-B14F-4D97-AF65-F5344CB8AC3E}">
        <p14:creationId xmlns:p14="http://schemas.microsoft.com/office/powerpoint/2010/main" xmlns="" val="36169021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3886200"/>
          </a:xfrm>
        </p:spPr>
        <p:txBody>
          <a:bodyPr/>
          <a:lstStyle/>
          <a:p>
            <a:pPr algn="just">
              <a:lnSpc>
                <a:spcPct val="150000"/>
              </a:lnSpc>
              <a:spcBef>
                <a:spcPts val="0"/>
              </a:spcBef>
              <a:spcAft>
                <a:spcPts val="0"/>
              </a:spcAft>
              <a:buFont typeface="Wingdings" pitchFamily="2" charset="2"/>
              <a:buChar char="v"/>
            </a:pPr>
            <a:endParaRPr lang="fr-FR" sz="2800" dirty="0" smtClean="0">
              <a:latin typeface="Calibri" pitchFamily="34" charset="0"/>
              <a:cs typeface="Calibri" pitchFamily="34" charset="0"/>
            </a:endParaRPr>
          </a:p>
          <a:p>
            <a:pPr algn="just">
              <a:lnSpc>
                <a:spcPct val="150000"/>
              </a:lnSpc>
              <a:spcBef>
                <a:spcPts val="0"/>
              </a:spcBef>
              <a:spcAft>
                <a:spcPts val="0"/>
              </a:spcAft>
              <a:buNone/>
            </a:pPr>
            <a:r>
              <a:rPr lang="fr-FR" sz="2800" dirty="0" smtClean="0">
                <a:latin typeface="Calibri" pitchFamily="34" charset="0"/>
                <a:cs typeface="Calibri" pitchFamily="34" charset="0"/>
              </a:rPr>
              <a:t>2. Le virion possède </a:t>
            </a:r>
            <a:r>
              <a:rPr lang="fr-FR" sz="2800" b="1" dirty="0" smtClean="0">
                <a:solidFill>
                  <a:srgbClr val="FF0000"/>
                </a:solidFill>
                <a:latin typeface="Calibri" pitchFamily="34" charset="0"/>
                <a:cs typeface="Calibri" pitchFamily="34" charset="0"/>
              </a:rPr>
              <a:t>un seul type d'acide nucléique</a:t>
            </a:r>
            <a:r>
              <a:rPr lang="fr-FR" sz="2800" dirty="0" smtClean="0">
                <a:solidFill>
                  <a:srgbClr val="FF0000"/>
                </a:solidFill>
                <a:latin typeface="Calibri" pitchFamily="34" charset="0"/>
                <a:cs typeface="Calibri" pitchFamily="34" charset="0"/>
              </a:rPr>
              <a:t> </a:t>
            </a:r>
            <a:r>
              <a:rPr lang="fr-FR" sz="2800" dirty="0" smtClean="0">
                <a:latin typeface="Calibri" pitchFamily="34" charset="0"/>
                <a:cs typeface="Calibri" pitchFamily="34" charset="0"/>
              </a:rPr>
              <a:t>qui peut être soit de l'ADN, soit de l'ARN. </a:t>
            </a:r>
          </a:p>
          <a:p>
            <a:pPr>
              <a:lnSpc>
                <a:spcPct val="150000"/>
              </a:lnSpc>
              <a:buNone/>
            </a:pPr>
            <a:endParaRPr lang="fr-FR" sz="2800" dirty="0"/>
          </a:p>
        </p:txBody>
      </p:sp>
    </p:spTree>
    <p:extLst>
      <p:ext uri="{BB962C8B-B14F-4D97-AF65-F5344CB8AC3E}">
        <p14:creationId xmlns:p14="http://schemas.microsoft.com/office/powerpoint/2010/main" xmlns="" val="38705421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Times New Roman" pitchFamily="18" charset="0"/>
                <a:cs typeface="Times New Roman" pitchFamily="18" charset="0"/>
              </a:rPr>
              <a:t>Historique </a:t>
            </a: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357158" y="1357298"/>
            <a:ext cx="7500990" cy="4389120"/>
          </a:xfrm>
        </p:spPr>
        <p:txBody>
          <a:bodyPr>
            <a:normAutofit/>
          </a:bodyPr>
          <a:lstStyle/>
          <a:p>
            <a:pPr lvl="0">
              <a:lnSpc>
                <a:spcPct val="150000"/>
              </a:lnSpc>
            </a:pPr>
            <a:r>
              <a:rPr lang="fr-FR" sz="1800" dirty="0" smtClean="0">
                <a:latin typeface="Times New Roman" pitchFamily="18" charset="0"/>
                <a:cs typeface="Times New Roman" pitchFamily="18" charset="0"/>
              </a:rPr>
              <a:t>La découverte des virus remonte à la fin du 19ème siècle. En 1892, </a:t>
            </a:r>
            <a:r>
              <a:rPr lang="fr-FR" sz="1800" b="1" dirty="0" smtClean="0">
                <a:latin typeface="Times New Roman" pitchFamily="18" charset="0"/>
                <a:cs typeface="Times New Roman" pitchFamily="18" charset="0"/>
              </a:rPr>
              <a:t>IVANOWSKI</a:t>
            </a:r>
            <a:r>
              <a:rPr lang="fr-FR" sz="1800" dirty="0" smtClean="0">
                <a:latin typeface="Times New Roman" pitchFamily="18" charset="0"/>
                <a:cs typeface="Times New Roman" pitchFamily="18" charset="0"/>
              </a:rPr>
              <a:t>,  réussit à transmettre à un plant de tabac sain, une maladie végétale dite mosaïque du tabac par l’intermédiaire d’un filtrat d’un jus provenant d’une plante malade. Cette filtration, éliminant toute bactérie suggéra à cet auteur le rôle d’une toxine filtrable comme responsable de la maladie.</a:t>
            </a:r>
          </a:p>
          <a:p>
            <a:pPr lvl="0">
              <a:lnSpc>
                <a:spcPct val="150000"/>
              </a:lnSpc>
              <a:buNone/>
            </a:pPr>
            <a:endParaRPr lang="fr-FR" sz="1800" dirty="0" smtClean="0">
              <a:latin typeface="Times New Roman" pitchFamily="18" charset="0"/>
              <a:cs typeface="Times New Roman" pitchFamily="18" charset="0"/>
            </a:endParaRPr>
          </a:p>
          <a:p>
            <a:pPr>
              <a:lnSpc>
                <a:spcPct val="150000"/>
              </a:lnSpc>
              <a:buNone/>
            </a:pPr>
            <a:endParaRPr lang="fr-FR" sz="18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srcRect/>
          <a:stretch>
            <a:fillRect/>
          </a:stretch>
        </p:blipFill>
        <p:spPr bwMode="auto">
          <a:xfrm>
            <a:off x="1142976" y="4286256"/>
            <a:ext cx="6572296" cy="2352677"/>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7810500" y="0"/>
            <a:ext cx="1333500" cy="176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571480"/>
            <a:ext cx="8329642" cy="3886200"/>
          </a:xfrm>
        </p:spPr>
        <p:txBody>
          <a:bodyPr/>
          <a:lstStyle/>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Les deux molécules ne coexistent donc pas dans la particule virale, ce qui oppose les virus aux autres formes vivantes connues jusqu'à ce jour. </a:t>
            </a:r>
            <a:endParaRPr lang="fr-FR" sz="2800" b="1" dirty="0" smtClean="0">
              <a:latin typeface="Calibri" pitchFamily="34" charset="0"/>
              <a:cs typeface="Calibri" pitchFamily="34" charset="0"/>
            </a:endParaRPr>
          </a:p>
        </p:txBody>
      </p:sp>
    </p:spTree>
    <p:extLst>
      <p:ext uri="{BB962C8B-B14F-4D97-AF65-F5344CB8AC3E}">
        <p14:creationId xmlns:p14="http://schemas.microsoft.com/office/powerpoint/2010/main" xmlns="" val="1304772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66" y="714356"/>
            <a:ext cx="8229600" cy="3886200"/>
          </a:xfrm>
        </p:spPr>
        <p:txBody>
          <a:bodyPr/>
          <a:lstStyle/>
          <a:p>
            <a:pPr marL="514350" lvl="0" indent="-514350" algn="just">
              <a:lnSpc>
                <a:spcPct val="150000"/>
              </a:lnSpc>
              <a:spcBef>
                <a:spcPts val="0"/>
              </a:spcBef>
              <a:spcAft>
                <a:spcPts val="0"/>
              </a:spcAft>
              <a:buClr>
                <a:srgbClr val="336600"/>
              </a:buClr>
              <a:buNone/>
            </a:pPr>
            <a:r>
              <a:rPr lang="fr-FR" sz="2800" dirty="0" smtClean="0">
                <a:solidFill>
                  <a:srgbClr val="003300"/>
                </a:solidFill>
                <a:latin typeface="Calibri" pitchFamily="34" charset="0"/>
                <a:cs typeface="Calibri" pitchFamily="34" charset="0"/>
              </a:rPr>
              <a:t>	L'acide nucléique viral porte l'intégralité de l'information génétique du virus et constitue ce que l'on appelle </a:t>
            </a:r>
            <a:r>
              <a:rPr lang="fr-FR" sz="2800" b="1" dirty="0" smtClean="0">
                <a:solidFill>
                  <a:srgbClr val="003300"/>
                </a:solidFill>
                <a:latin typeface="Calibri" pitchFamily="34" charset="0"/>
                <a:cs typeface="Calibri" pitchFamily="34" charset="0"/>
              </a:rPr>
              <a:t>le génome viral.</a:t>
            </a:r>
          </a:p>
          <a:p>
            <a:pPr>
              <a:lnSpc>
                <a:spcPct val="150000"/>
              </a:lnSpc>
            </a:pPr>
            <a:endParaRPr lang="fr-FR" sz="2800" dirty="0"/>
          </a:p>
        </p:txBody>
      </p:sp>
    </p:spTree>
    <p:extLst>
      <p:ext uri="{BB962C8B-B14F-4D97-AF65-F5344CB8AC3E}">
        <p14:creationId xmlns:p14="http://schemas.microsoft.com/office/powerpoint/2010/main" xmlns="" val="40804526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3886200"/>
          </a:xfrm>
        </p:spPr>
        <p:txBody>
          <a:bodyPr/>
          <a:lstStyle/>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3. le virion </a:t>
            </a:r>
            <a:r>
              <a:rPr lang="fr-FR" sz="2800" b="1" dirty="0" smtClean="0">
                <a:solidFill>
                  <a:srgbClr val="FF0000"/>
                </a:solidFill>
                <a:latin typeface="Calibri" pitchFamily="34" charset="0"/>
                <a:cs typeface="Calibri" pitchFamily="34" charset="0"/>
              </a:rPr>
              <a:t>se reproduit uniquement à partir  de son matériel génétique</a:t>
            </a:r>
            <a:r>
              <a:rPr lang="fr-FR" sz="2800" b="1" dirty="0" smtClean="0">
                <a:latin typeface="Calibri" pitchFamily="34" charset="0"/>
                <a:cs typeface="Calibri" pitchFamily="34" charset="0"/>
              </a:rPr>
              <a:t> </a:t>
            </a:r>
            <a:r>
              <a:rPr lang="fr-FR" sz="2800" dirty="0" smtClean="0">
                <a:latin typeface="Calibri" pitchFamily="34" charset="0"/>
                <a:cs typeface="Calibri" pitchFamily="34" charset="0"/>
              </a:rPr>
              <a:t>par réplication de son génome. </a:t>
            </a:r>
          </a:p>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a:t>
            </a:r>
            <a:endParaRPr lang="fr-FR" sz="2800" dirty="0">
              <a:latin typeface="Calibri" pitchFamily="34" charset="0"/>
              <a:cs typeface="Calibri" pitchFamily="34" charset="0"/>
            </a:endParaRPr>
          </a:p>
        </p:txBody>
      </p:sp>
    </p:spTree>
    <p:extLst>
      <p:ext uri="{BB962C8B-B14F-4D97-AF65-F5344CB8AC3E}">
        <p14:creationId xmlns:p14="http://schemas.microsoft.com/office/powerpoint/2010/main" xmlns="" val="35237337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714356"/>
            <a:ext cx="8229600" cy="3886200"/>
          </a:xfrm>
        </p:spPr>
        <p:txBody>
          <a:bodyPr/>
          <a:lstStyle/>
          <a:p>
            <a:pPr marL="514350" lvl="0" indent="-514350" algn="just">
              <a:lnSpc>
                <a:spcPct val="150000"/>
              </a:lnSpc>
              <a:spcBef>
                <a:spcPts val="0"/>
              </a:spcBef>
              <a:spcAft>
                <a:spcPts val="0"/>
              </a:spcAft>
              <a:buClr>
                <a:srgbClr val="336600"/>
              </a:buClr>
              <a:buNone/>
            </a:pPr>
            <a:r>
              <a:rPr lang="fr-FR" sz="2800" dirty="0" smtClean="0">
                <a:solidFill>
                  <a:srgbClr val="003300"/>
                </a:solidFill>
                <a:latin typeface="Calibri" pitchFamily="34" charset="0"/>
                <a:cs typeface="Calibri" pitchFamily="34" charset="0"/>
              </a:rPr>
              <a:t>	Il n'existe pas de scissiparité comme chez les bactéries et il n'y a pas de mitose comme dans les cellules eucaryotes. </a:t>
            </a:r>
          </a:p>
          <a:p>
            <a:pPr>
              <a:lnSpc>
                <a:spcPct val="150000"/>
              </a:lnSpc>
            </a:pPr>
            <a:endParaRPr lang="fr-FR" sz="2800" dirty="0"/>
          </a:p>
        </p:txBody>
      </p:sp>
    </p:spTree>
    <p:extLst>
      <p:ext uri="{BB962C8B-B14F-4D97-AF65-F5344CB8AC3E}">
        <p14:creationId xmlns:p14="http://schemas.microsoft.com/office/powerpoint/2010/main" xmlns="" val="9679017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115328" cy="5357850"/>
          </a:xfrm>
        </p:spPr>
        <p:txBody>
          <a:bodyPr/>
          <a:lstStyle/>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4. Les virus sont des </a:t>
            </a:r>
            <a:r>
              <a:rPr lang="fr-FR" sz="2800" b="1" dirty="0" smtClean="0">
                <a:solidFill>
                  <a:srgbClr val="FF0000"/>
                </a:solidFill>
                <a:latin typeface="Calibri" pitchFamily="34" charset="0"/>
                <a:cs typeface="Calibri" pitchFamily="34" charset="0"/>
              </a:rPr>
              <a:t>parasites intracellulaires obligatoires</a:t>
            </a:r>
            <a:r>
              <a:rPr lang="fr-FR" sz="2800" dirty="0" smtClean="0">
                <a:solidFill>
                  <a:srgbClr val="FF0000"/>
                </a:solidFill>
                <a:latin typeface="Calibri" pitchFamily="34" charset="0"/>
                <a:cs typeface="Calibri" pitchFamily="34" charset="0"/>
              </a:rPr>
              <a:t>. </a:t>
            </a:r>
          </a:p>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Réplication exclusivement à l’intérieur des cellules hôtes vivantes</a:t>
            </a:r>
          </a:p>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a:t>
            </a:r>
            <a:endParaRPr lang="fr-FR" sz="2800" dirty="0">
              <a:latin typeface="Calibri" pitchFamily="34" charset="0"/>
              <a:cs typeface="Calibri" pitchFamily="34" charset="0"/>
            </a:endParaRPr>
          </a:p>
        </p:txBody>
      </p:sp>
    </p:spTree>
    <p:extLst>
      <p:ext uri="{BB962C8B-B14F-4D97-AF65-F5344CB8AC3E}">
        <p14:creationId xmlns:p14="http://schemas.microsoft.com/office/powerpoint/2010/main" xmlns="" val="12572983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28618"/>
            <a:ext cx="8229600" cy="3886200"/>
          </a:xfrm>
        </p:spPr>
        <p:txBody>
          <a:bodyPr/>
          <a:lstStyle/>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le virus ne possède aucun système enzymatique ou énergétique lui permettant d'assurer sa propre </a:t>
            </a:r>
            <a:r>
              <a:rPr lang="fr-FR" sz="2800" dirty="0" err="1" smtClean="0">
                <a:latin typeface="Calibri" pitchFamily="34" charset="0"/>
                <a:cs typeface="Calibri" pitchFamily="34" charset="0"/>
              </a:rPr>
              <a:t>auto-réplication</a:t>
            </a:r>
            <a:r>
              <a:rPr lang="fr-FR" sz="2800" dirty="0" smtClean="0">
                <a:latin typeface="Calibri" pitchFamily="34" charset="0"/>
                <a:cs typeface="Calibri" pitchFamily="34" charset="0"/>
              </a:rPr>
              <a:t>. </a:t>
            </a:r>
          </a:p>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a:t>
            </a:r>
            <a:endParaRPr lang="fr-FR" sz="2800" dirty="0"/>
          </a:p>
        </p:txBody>
      </p:sp>
    </p:spTree>
    <p:extLst>
      <p:ext uri="{BB962C8B-B14F-4D97-AF65-F5344CB8AC3E}">
        <p14:creationId xmlns:p14="http://schemas.microsoft.com/office/powerpoint/2010/main" xmlns="" val="13475090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571480"/>
            <a:ext cx="8229600" cy="3886200"/>
          </a:xfrm>
        </p:spPr>
        <p:txBody>
          <a:bodyPr/>
          <a:lstStyle/>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les virus sont incapables de pousser sur des milieux de culture bactériens. </a:t>
            </a:r>
          </a:p>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Leur isolement passe par l'inoculation dans  un système  biologique vivant</a:t>
            </a:r>
          </a:p>
          <a:p>
            <a:pPr>
              <a:lnSpc>
                <a:spcPct val="150000"/>
              </a:lnSpc>
            </a:pPr>
            <a:endParaRPr lang="fr-FR" sz="2800" dirty="0" smtClean="0">
              <a:latin typeface="Calibri" pitchFamily="34" charset="0"/>
              <a:cs typeface="Calibri" pitchFamily="34" charset="0"/>
            </a:endParaRPr>
          </a:p>
          <a:p>
            <a:pPr>
              <a:lnSpc>
                <a:spcPct val="150000"/>
              </a:lnSpc>
            </a:pPr>
            <a:endParaRPr lang="fr-FR" sz="2800" dirty="0">
              <a:latin typeface="Calibri" pitchFamily="34" charset="0"/>
              <a:cs typeface="Calibri" pitchFamily="34" charset="0"/>
            </a:endParaRPr>
          </a:p>
        </p:txBody>
      </p:sp>
    </p:spTree>
    <p:extLst>
      <p:ext uri="{BB962C8B-B14F-4D97-AF65-F5344CB8AC3E}">
        <p14:creationId xmlns:p14="http://schemas.microsoft.com/office/powerpoint/2010/main" xmlns="" val="4103725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00042"/>
            <a:ext cx="8229600" cy="3886200"/>
          </a:xfrm>
        </p:spPr>
        <p:txBody>
          <a:bodyPr/>
          <a:lstStyle/>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Il est donc amené à détourner pour sa propre biosynthèse l'ensemble des macromolécules de la cellule qu'il parasite (ribosome, </a:t>
            </a:r>
            <a:r>
              <a:rPr lang="fr-FR" sz="2800" dirty="0" err="1" smtClean="0">
                <a:latin typeface="Calibri" pitchFamily="34" charset="0"/>
                <a:cs typeface="Calibri" pitchFamily="34" charset="0"/>
              </a:rPr>
              <a:t>ARNt</a:t>
            </a:r>
            <a:r>
              <a:rPr lang="fr-FR" sz="2800" dirty="0" smtClean="0">
                <a:latin typeface="Calibri" pitchFamily="34" charset="0"/>
                <a:cs typeface="Calibri" pitchFamily="34" charset="0"/>
              </a:rPr>
              <a:t>, activité enzymatique, système de régulation). </a:t>
            </a:r>
          </a:p>
          <a:p>
            <a:pPr marL="514350" lvl="0" indent="-514350" algn="just">
              <a:lnSpc>
                <a:spcPct val="150000"/>
              </a:lnSpc>
              <a:spcBef>
                <a:spcPts val="0"/>
              </a:spcBef>
              <a:spcAft>
                <a:spcPts val="0"/>
              </a:spcAft>
              <a:buNone/>
            </a:pPr>
            <a:r>
              <a:rPr lang="fr-FR" sz="2800" dirty="0" smtClean="0">
                <a:latin typeface="Calibri" pitchFamily="34" charset="0"/>
                <a:cs typeface="Calibri" pitchFamily="34" charset="0"/>
              </a:rPr>
              <a:t>	</a:t>
            </a:r>
            <a:endParaRPr lang="fr-FR" sz="2800" dirty="0"/>
          </a:p>
        </p:txBody>
      </p:sp>
    </p:spTree>
    <p:extLst>
      <p:ext uri="{BB962C8B-B14F-4D97-AF65-F5344CB8AC3E}">
        <p14:creationId xmlns:p14="http://schemas.microsoft.com/office/powerpoint/2010/main" xmlns="" val="6711855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3886200"/>
          </a:xfrm>
        </p:spPr>
        <p:txBody>
          <a:bodyPr/>
          <a:lstStyle/>
          <a:p>
            <a:pPr marL="514350" indent="-514350" algn="just">
              <a:lnSpc>
                <a:spcPct val="150000"/>
              </a:lnSpc>
              <a:spcBef>
                <a:spcPts val="0"/>
              </a:spcBef>
              <a:spcAft>
                <a:spcPts val="0"/>
              </a:spcAft>
              <a:buNone/>
            </a:pPr>
            <a:r>
              <a:rPr lang="fr-FR" sz="2800" dirty="0" smtClean="0">
                <a:latin typeface="Calibri" pitchFamily="34" charset="0"/>
                <a:cs typeface="Calibri" pitchFamily="34" charset="0"/>
              </a:rPr>
              <a:t>5. Le virion </a:t>
            </a:r>
            <a:r>
              <a:rPr lang="fr-FR" sz="2800" b="1" dirty="0" smtClean="0">
                <a:solidFill>
                  <a:srgbClr val="FF0000"/>
                </a:solidFill>
                <a:latin typeface="Calibri" pitchFamily="34" charset="0"/>
                <a:cs typeface="Calibri" pitchFamily="34" charset="0"/>
              </a:rPr>
              <a:t>présente une structure particulaire</a:t>
            </a:r>
            <a:r>
              <a:rPr lang="fr-FR" sz="2800" dirty="0" smtClean="0">
                <a:solidFill>
                  <a:srgbClr val="FF0000"/>
                </a:solidFill>
                <a:latin typeface="Calibri" pitchFamily="34" charset="0"/>
                <a:cs typeface="Calibri" pitchFamily="34" charset="0"/>
              </a:rPr>
              <a:t> avec toujours une symétrie </a:t>
            </a:r>
            <a:r>
              <a:rPr lang="fr-FR" sz="2800" dirty="0" smtClean="0">
                <a:latin typeface="Calibri" pitchFamily="34" charset="0"/>
                <a:cs typeface="Calibri" pitchFamily="34" charset="0"/>
              </a:rPr>
              <a:t>qui l'oppose aux être vivants à structure cellulaire procaryote (les bactéries) ou eucaryote. </a:t>
            </a:r>
          </a:p>
          <a:p>
            <a:pPr marL="514350" indent="-514350" algn="just">
              <a:lnSpc>
                <a:spcPct val="150000"/>
              </a:lnSpc>
              <a:spcBef>
                <a:spcPts val="0"/>
              </a:spcBef>
              <a:spcAft>
                <a:spcPts val="0"/>
              </a:spcAft>
              <a:buNone/>
            </a:pPr>
            <a:r>
              <a:rPr lang="fr-FR" sz="2800" dirty="0" smtClean="0">
                <a:latin typeface="Calibri" pitchFamily="34" charset="0"/>
                <a:cs typeface="Calibri" pitchFamily="34" charset="0"/>
              </a:rPr>
              <a:t>	</a:t>
            </a:r>
          </a:p>
          <a:p>
            <a:pPr>
              <a:lnSpc>
                <a:spcPct val="150000"/>
              </a:lnSpc>
              <a:spcBef>
                <a:spcPts val="1200"/>
              </a:spcBef>
              <a:spcAft>
                <a:spcPts val="1200"/>
              </a:spcAft>
            </a:pPr>
            <a:endParaRPr lang="fr-FR" sz="2800" dirty="0"/>
          </a:p>
        </p:txBody>
      </p:sp>
      <p:pic>
        <p:nvPicPr>
          <p:cNvPr id="2" name="Image 1"/>
          <p:cNvPicPr>
            <a:picLocks noChangeAspect="1"/>
          </p:cNvPicPr>
          <p:nvPr/>
        </p:nvPicPr>
        <p:blipFill>
          <a:blip r:embed="rId2"/>
          <a:stretch>
            <a:fillRect/>
          </a:stretch>
        </p:blipFill>
        <p:spPr>
          <a:xfrm>
            <a:off x="1547664" y="3463280"/>
            <a:ext cx="5976664" cy="3134072"/>
          </a:xfrm>
          <a:prstGeom prst="rect">
            <a:avLst/>
          </a:prstGeom>
        </p:spPr>
      </p:pic>
    </p:spTree>
    <p:extLst>
      <p:ext uri="{BB962C8B-B14F-4D97-AF65-F5344CB8AC3E}">
        <p14:creationId xmlns:p14="http://schemas.microsoft.com/office/powerpoint/2010/main" xmlns="" val="35621643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500042"/>
            <a:ext cx="8229600" cy="3886200"/>
          </a:xfrm>
        </p:spPr>
        <p:txBody>
          <a:bodyPr/>
          <a:lstStyle/>
          <a:p>
            <a:pPr algn="just">
              <a:lnSpc>
                <a:spcPct val="150000"/>
              </a:lnSpc>
              <a:spcBef>
                <a:spcPts val="0"/>
              </a:spcBef>
              <a:buNone/>
            </a:pPr>
            <a:r>
              <a:rPr lang="fr-FR" sz="2800" dirty="0" smtClean="0">
                <a:latin typeface="Calibri" pitchFamily="34" charset="0"/>
                <a:cs typeface="Calibri" pitchFamily="34" charset="0"/>
              </a:rPr>
              <a:t>	L'agencement des principaux constituants de la particule permet de reconnaître aux virions un type de </a:t>
            </a:r>
            <a:r>
              <a:rPr lang="fr-FR" sz="2800" b="1" dirty="0" smtClean="0">
                <a:solidFill>
                  <a:srgbClr val="FF0000"/>
                </a:solidFill>
                <a:latin typeface="Calibri" pitchFamily="34" charset="0"/>
                <a:cs typeface="Calibri" pitchFamily="34" charset="0"/>
              </a:rPr>
              <a:t>symétrie caractéristique</a:t>
            </a:r>
            <a:r>
              <a:rPr lang="fr-FR" sz="2800" dirty="0" smtClean="0">
                <a:solidFill>
                  <a:srgbClr val="FF0000"/>
                </a:solidFill>
                <a:latin typeface="Calibri" pitchFamily="34" charset="0"/>
                <a:cs typeface="Calibri" pitchFamily="34" charset="0"/>
              </a:rPr>
              <a:t> </a:t>
            </a:r>
            <a:r>
              <a:rPr lang="fr-FR" sz="2800" dirty="0" smtClean="0">
                <a:latin typeface="Calibri" pitchFamily="34" charset="0"/>
                <a:cs typeface="Calibri" pitchFamily="34" charset="0"/>
              </a:rPr>
              <a:t>(par exemple, symétrie hélicoïdale ou symétrie cubique).</a:t>
            </a:r>
            <a:endParaRPr lang="fr-FR" sz="2800" dirty="0"/>
          </a:p>
        </p:txBody>
      </p:sp>
      <p:pic>
        <p:nvPicPr>
          <p:cNvPr id="2" name="Image 1"/>
          <p:cNvPicPr>
            <a:picLocks noChangeAspect="1"/>
          </p:cNvPicPr>
          <p:nvPr/>
        </p:nvPicPr>
        <p:blipFill>
          <a:blip r:embed="rId2"/>
          <a:stretch>
            <a:fillRect/>
          </a:stretch>
        </p:blipFill>
        <p:spPr>
          <a:xfrm>
            <a:off x="755576" y="3443267"/>
            <a:ext cx="8258175" cy="3009900"/>
          </a:xfrm>
          <a:prstGeom prst="rect">
            <a:avLst/>
          </a:prstGeom>
        </p:spPr>
      </p:pic>
    </p:spTree>
    <p:extLst>
      <p:ext uri="{BB962C8B-B14F-4D97-AF65-F5344CB8AC3E}">
        <p14:creationId xmlns:p14="http://schemas.microsoft.com/office/powerpoint/2010/main" xmlns="" val="26187139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latin typeface="Times New Roman" pitchFamily="18" charset="0"/>
                <a:cs typeface="Times New Roman" pitchFamily="18" charset="0"/>
              </a:rPr>
              <a:t>Historique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071678"/>
            <a:ext cx="8229600" cy="2636528"/>
          </a:xfrm>
        </p:spPr>
        <p:txBody>
          <a:bodyPr>
            <a:normAutofit/>
          </a:bodyPr>
          <a:lstStyle/>
          <a:p>
            <a:pPr lvl="0">
              <a:lnSpc>
                <a:spcPct val="150000"/>
              </a:lnSpc>
            </a:pPr>
            <a:r>
              <a:rPr lang="fr-FR" sz="1800" dirty="0" smtClean="0">
                <a:latin typeface="Times New Roman" pitchFamily="18" charset="0"/>
                <a:cs typeface="Times New Roman" pitchFamily="18" charset="0"/>
              </a:rPr>
              <a:t> En 1898, un autre botaniste </a:t>
            </a:r>
            <a:r>
              <a:rPr lang="fr-FR" sz="1800" b="1" dirty="0" smtClean="0">
                <a:latin typeface="Times New Roman" pitchFamily="18" charset="0"/>
                <a:cs typeface="Times New Roman" pitchFamily="18" charset="0"/>
              </a:rPr>
              <a:t>BEIJERINCK</a:t>
            </a:r>
            <a:r>
              <a:rPr lang="fr-FR" sz="1800" dirty="0" smtClean="0">
                <a:latin typeface="Times New Roman" pitchFamily="18" charset="0"/>
                <a:cs typeface="Times New Roman" pitchFamily="18" charset="0"/>
              </a:rPr>
              <a:t>, ayant repris les expériences d’IWANOWSKI démontra que ce n’était pas une toxine qui passait à travers les filtres mais bien l’agent infectieux lui-même, responsable de la mosaïque du tabac (le caractère infectieux du filtrat permet de le distinguer d’une toxine). </a:t>
            </a:r>
          </a:p>
          <a:p>
            <a:pPr>
              <a:lnSpc>
                <a:spcPct val="150000"/>
              </a:lnSpc>
              <a:buNone/>
            </a:pPr>
            <a:endParaRPr lang="fr-FR" sz="1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14348" y="4429132"/>
            <a:ext cx="7286676" cy="184785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429520" y="1"/>
            <a:ext cx="1714480" cy="2071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428604"/>
            <a:ext cx="8429684" cy="5429288"/>
          </a:xfrm>
        </p:spPr>
        <p:txBody>
          <a:bodyPr/>
          <a:lstStyle/>
          <a:p>
            <a:pPr marL="0" indent="0" algn="just">
              <a:lnSpc>
                <a:spcPct val="150000"/>
              </a:lnSpc>
              <a:spcBef>
                <a:spcPts val="0"/>
              </a:spcBef>
              <a:buNone/>
            </a:pPr>
            <a:r>
              <a:rPr lang="fr-FR" sz="2800" dirty="0" smtClean="0">
                <a:latin typeface="Calibri" pitchFamily="34" charset="0"/>
                <a:cs typeface="Calibri" pitchFamily="34" charset="0"/>
              </a:rPr>
              <a:t>En résumé, les 5 caractères de définition du virion sont:</a:t>
            </a:r>
          </a:p>
          <a:p>
            <a:pPr marL="0" indent="0" algn="just">
              <a:lnSpc>
                <a:spcPct val="150000"/>
              </a:lnSpc>
              <a:spcBef>
                <a:spcPts val="0"/>
              </a:spcBef>
              <a:buFont typeface="Wingdings" pitchFamily="2" charset="2"/>
              <a:buChar char="v"/>
            </a:pPr>
            <a:r>
              <a:rPr lang="fr-FR" sz="2800" dirty="0" smtClean="0">
                <a:latin typeface="Calibri" pitchFamily="34" charset="0"/>
                <a:cs typeface="Calibri" pitchFamily="34" charset="0"/>
              </a:rPr>
              <a:t>est de petite taille (inférieure à 300 nm) ce qui lui permet de traverser les filtres</a:t>
            </a:r>
          </a:p>
          <a:p>
            <a:pPr marL="0" lvl="0" indent="0" algn="just">
              <a:lnSpc>
                <a:spcPct val="150000"/>
              </a:lnSpc>
              <a:spcBef>
                <a:spcPts val="0"/>
              </a:spcBef>
              <a:buFont typeface="Wingdings" pitchFamily="2" charset="2"/>
              <a:buChar char="v"/>
            </a:pPr>
            <a:r>
              <a:rPr lang="fr-FR" sz="2800" dirty="0" smtClean="0">
                <a:latin typeface="Calibri" pitchFamily="34" charset="0"/>
                <a:cs typeface="Calibri" pitchFamily="34" charset="0"/>
              </a:rPr>
              <a:t>un seul type d'acide nucléique (ADN ou ARN) qui constitue le génome viral</a:t>
            </a:r>
          </a:p>
          <a:p>
            <a:pPr marL="0" lvl="0" indent="0" algn="just">
              <a:lnSpc>
                <a:spcPct val="150000"/>
              </a:lnSpc>
              <a:spcBef>
                <a:spcPts val="0"/>
              </a:spcBef>
              <a:buFont typeface="Wingdings" pitchFamily="2" charset="2"/>
              <a:buChar char="v"/>
            </a:pPr>
            <a:r>
              <a:rPr lang="fr-FR" sz="2800" dirty="0" smtClean="0">
                <a:latin typeface="Calibri" pitchFamily="34" charset="0"/>
                <a:cs typeface="Calibri" pitchFamily="34" charset="0"/>
              </a:rPr>
              <a:t>une reproduction par réplication du génome </a:t>
            </a:r>
          </a:p>
          <a:p>
            <a:pPr marL="0" lvl="0" indent="0" algn="just">
              <a:lnSpc>
                <a:spcPct val="150000"/>
              </a:lnSpc>
              <a:spcBef>
                <a:spcPts val="0"/>
              </a:spcBef>
              <a:buFont typeface="Wingdings" pitchFamily="2" charset="2"/>
              <a:buChar char="v"/>
            </a:pPr>
            <a:r>
              <a:rPr lang="fr-FR" sz="2800" dirty="0" smtClean="0">
                <a:latin typeface="Calibri" pitchFamily="34" charset="0"/>
                <a:cs typeface="Calibri" pitchFamily="34" charset="0"/>
              </a:rPr>
              <a:t>un parasitisme intracellulaire obligatoire</a:t>
            </a:r>
          </a:p>
          <a:p>
            <a:pPr marL="0" lvl="0" indent="0" algn="just">
              <a:lnSpc>
                <a:spcPct val="150000"/>
              </a:lnSpc>
              <a:spcBef>
                <a:spcPts val="0"/>
              </a:spcBef>
              <a:buFont typeface="Wingdings" pitchFamily="2" charset="2"/>
              <a:buChar char="v"/>
            </a:pPr>
            <a:r>
              <a:rPr lang="fr-FR" sz="2800" dirty="0" smtClean="0">
                <a:latin typeface="Calibri" pitchFamily="34" charset="0"/>
                <a:cs typeface="Calibri" pitchFamily="34" charset="0"/>
              </a:rPr>
              <a:t>une structure particulaire. </a:t>
            </a:r>
          </a:p>
          <a:p>
            <a:pPr marL="0" indent="0">
              <a:lnSpc>
                <a:spcPct val="150000"/>
              </a:lnSpc>
            </a:pPr>
            <a:endParaRPr lang="fr-FR" sz="2800" dirty="0"/>
          </a:p>
        </p:txBody>
      </p:sp>
    </p:spTree>
    <p:extLst>
      <p:ext uri="{BB962C8B-B14F-4D97-AF65-F5344CB8AC3E}">
        <p14:creationId xmlns:p14="http://schemas.microsoft.com/office/powerpoint/2010/main" xmlns="" val="545204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5429288"/>
          </a:xfrm>
        </p:spPr>
        <p:txBody>
          <a:bodyPr/>
          <a:lstStyle/>
          <a:p>
            <a:pPr algn="just">
              <a:lnSpc>
                <a:spcPct val="150000"/>
              </a:lnSpc>
              <a:spcBef>
                <a:spcPts val="0"/>
              </a:spcBef>
              <a:spcAft>
                <a:spcPts val="0"/>
              </a:spcAft>
              <a:buNone/>
            </a:pPr>
            <a:r>
              <a:rPr lang="fr-FR" sz="2800" dirty="0" smtClean="0">
                <a:latin typeface="Calibri" pitchFamily="34" charset="0"/>
                <a:cs typeface="Calibri" pitchFamily="34" charset="0"/>
              </a:rPr>
              <a:t>	Toute particule virale est constituée d'au moins </a:t>
            </a:r>
            <a:r>
              <a:rPr lang="fr-FR" sz="2800" b="1" dirty="0" smtClean="0">
                <a:solidFill>
                  <a:srgbClr val="FF0000"/>
                </a:solidFill>
                <a:latin typeface="Calibri" pitchFamily="34" charset="0"/>
                <a:cs typeface="Calibri" pitchFamily="34" charset="0"/>
              </a:rPr>
              <a:t>deux éléments constants  et obligatoires</a:t>
            </a:r>
            <a:r>
              <a:rPr lang="fr-FR" sz="2800" dirty="0" smtClean="0">
                <a:solidFill>
                  <a:srgbClr val="FF0000"/>
                </a:solidFill>
                <a:latin typeface="Calibri" pitchFamily="34" charset="0"/>
                <a:cs typeface="Calibri" pitchFamily="34" charset="0"/>
              </a:rPr>
              <a:t> :</a:t>
            </a:r>
          </a:p>
        </p:txBody>
      </p:sp>
      <p:sp>
        <p:nvSpPr>
          <p:cNvPr id="2" name="Titre 1"/>
          <p:cNvSpPr>
            <a:spLocks noGrp="1"/>
          </p:cNvSpPr>
          <p:nvPr>
            <p:ph type="title"/>
          </p:nvPr>
        </p:nvSpPr>
        <p:spPr>
          <a:xfrm>
            <a:off x="500034" y="600076"/>
            <a:ext cx="8472518" cy="614346"/>
          </a:xfrm>
        </p:spPr>
        <p:txBody>
          <a:bodyPr>
            <a:normAutofit fontScale="90000"/>
          </a:bodyPr>
          <a:lstStyle/>
          <a:p>
            <a:r>
              <a:rPr lang="fr-FR" sz="3200" b="1" dirty="0" smtClean="0"/>
              <a:t/>
            </a:r>
            <a:br>
              <a:rPr lang="fr-FR" sz="3200" b="1" dirty="0" smtClean="0"/>
            </a:br>
            <a:r>
              <a:rPr lang="fr-FR" sz="3200" b="1" dirty="0" smtClean="0">
                <a:latin typeface="Calibri" pitchFamily="34" charset="0"/>
              </a:rPr>
              <a:t>S</a:t>
            </a:r>
            <a:r>
              <a:rPr lang="fr-FR" sz="3200" b="1" dirty="0" smtClean="0">
                <a:latin typeface="Calibri" pitchFamily="34" charset="0"/>
                <a:cs typeface="Calibri" pitchFamily="34" charset="0"/>
              </a:rPr>
              <a:t>tructure générale des particules virales   </a:t>
            </a:r>
            <a:r>
              <a:rPr lang="fr-FR" sz="3600" b="1" dirty="0" smtClean="0"/>
              <a:t/>
            </a:r>
            <a:br>
              <a:rPr lang="fr-FR" sz="3600" b="1" dirty="0" smtClean="0"/>
            </a:br>
            <a:endParaRPr lang="fr-FR" dirty="0"/>
          </a:p>
        </p:txBody>
      </p:sp>
    </p:spTree>
    <p:extLst>
      <p:ext uri="{BB962C8B-B14F-4D97-AF65-F5344CB8AC3E}">
        <p14:creationId xmlns:p14="http://schemas.microsoft.com/office/powerpoint/2010/main" xmlns="" val="9085944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28618"/>
            <a:ext cx="8229600" cy="3886200"/>
          </a:xfrm>
        </p:spPr>
        <p:txBody>
          <a:bodyPr/>
          <a:lstStyle/>
          <a:p>
            <a:pPr lvl="0"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le </a:t>
            </a:r>
            <a:r>
              <a:rPr lang="fr-FR" sz="2800" b="1" dirty="0" smtClean="0">
                <a:solidFill>
                  <a:srgbClr val="FF0000"/>
                </a:solidFill>
                <a:latin typeface="Calibri" pitchFamily="34" charset="0"/>
                <a:cs typeface="Calibri" pitchFamily="34" charset="0"/>
              </a:rPr>
              <a:t>génome</a:t>
            </a:r>
            <a:r>
              <a:rPr lang="fr-FR" sz="2800" dirty="0" smtClean="0">
                <a:latin typeface="Calibri" pitchFamily="34" charset="0"/>
                <a:cs typeface="Calibri" pitchFamily="34" charset="0"/>
              </a:rPr>
              <a:t>, de nature nucléotidique et composé d'acide nucléique (ADN ou ARN) </a:t>
            </a:r>
          </a:p>
          <a:p>
            <a:pPr lvl="0" algn="just">
              <a:lnSpc>
                <a:spcPct val="150000"/>
              </a:lnSpc>
              <a:spcBef>
                <a:spcPts val="0"/>
              </a:spcBef>
              <a:spcAft>
                <a:spcPts val="0"/>
              </a:spcAft>
              <a:buNone/>
            </a:pPr>
            <a:endParaRPr lang="fr-FR" sz="2800" b="1" dirty="0" smtClean="0">
              <a:latin typeface="Calibri" pitchFamily="34" charset="0"/>
              <a:cs typeface="Calibri" pitchFamily="34" charset="0"/>
            </a:endParaRPr>
          </a:p>
          <a:p>
            <a:pPr>
              <a:lnSpc>
                <a:spcPct val="150000"/>
              </a:lnSpc>
              <a:buNone/>
            </a:pPr>
            <a:endParaRPr lang="fr-FR" sz="2800" dirty="0"/>
          </a:p>
        </p:txBody>
      </p:sp>
    </p:spTree>
    <p:extLst>
      <p:ext uri="{BB962C8B-B14F-4D97-AF65-F5344CB8AC3E}">
        <p14:creationId xmlns:p14="http://schemas.microsoft.com/office/powerpoint/2010/main" xmlns="" val="29063482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85808"/>
            <a:ext cx="8229600" cy="3886200"/>
          </a:xfrm>
        </p:spPr>
        <p:txBody>
          <a:bodyPr/>
          <a:lstStyle/>
          <a:p>
            <a:pPr lvl="0"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la </a:t>
            </a:r>
            <a:r>
              <a:rPr lang="fr-FR" sz="2800" b="1" dirty="0" smtClean="0">
                <a:solidFill>
                  <a:srgbClr val="FF0000"/>
                </a:solidFill>
                <a:latin typeface="Calibri" pitchFamily="34" charset="0"/>
                <a:cs typeface="Calibri" pitchFamily="34" charset="0"/>
              </a:rPr>
              <a:t>capside</a:t>
            </a:r>
            <a:r>
              <a:rPr lang="fr-FR" sz="2800" dirty="0" smtClean="0">
                <a:latin typeface="Calibri" pitchFamily="34" charset="0"/>
                <a:cs typeface="Calibri" pitchFamily="34" charset="0"/>
              </a:rPr>
              <a:t>, est une coque de nature protéique qui entoure le génome et elle est capable d'assurer sa protection et sa survie dans le milieu extérieur.</a:t>
            </a:r>
            <a:r>
              <a:rPr lang="fr-FR" sz="2800" b="1" dirty="0" smtClean="0">
                <a:latin typeface="Calibri" pitchFamily="34" charset="0"/>
                <a:cs typeface="Calibri" pitchFamily="34" charset="0"/>
              </a:rPr>
              <a:t> </a:t>
            </a:r>
          </a:p>
          <a:p>
            <a:pPr algn="just">
              <a:lnSpc>
                <a:spcPct val="150000"/>
              </a:lnSpc>
              <a:spcBef>
                <a:spcPts val="0"/>
              </a:spcBef>
              <a:spcAft>
                <a:spcPts val="0"/>
              </a:spcAft>
              <a:buNone/>
            </a:pPr>
            <a:r>
              <a:rPr lang="fr-FR" sz="2800" b="1" dirty="0" smtClean="0">
                <a:latin typeface="Calibri" pitchFamily="34" charset="0"/>
                <a:cs typeface="Calibri" pitchFamily="34" charset="0"/>
              </a:rPr>
              <a:t>     </a:t>
            </a:r>
            <a:r>
              <a:rPr lang="fr-FR" sz="2800" b="1" dirty="0" smtClean="0">
                <a:solidFill>
                  <a:srgbClr val="FF0000"/>
                </a:solidFill>
                <a:latin typeface="Calibri" pitchFamily="34" charset="0"/>
                <a:cs typeface="Calibri" pitchFamily="34" charset="0"/>
              </a:rPr>
              <a:t>Nucléocapside= </a:t>
            </a:r>
            <a:r>
              <a:rPr lang="fr-FR" sz="2800" b="1" dirty="0" err="1" smtClean="0">
                <a:solidFill>
                  <a:srgbClr val="FF0000"/>
                </a:solidFill>
                <a:latin typeface="Calibri" pitchFamily="34" charset="0"/>
                <a:cs typeface="Calibri" pitchFamily="34" charset="0"/>
              </a:rPr>
              <a:t>ac.nucléique</a:t>
            </a:r>
            <a:r>
              <a:rPr lang="fr-FR" sz="2800" b="1" dirty="0" smtClean="0">
                <a:solidFill>
                  <a:srgbClr val="FF0000"/>
                </a:solidFill>
                <a:latin typeface="Calibri" pitchFamily="34" charset="0"/>
                <a:cs typeface="Calibri" pitchFamily="34" charset="0"/>
              </a:rPr>
              <a:t>+capside</a:t>
            </a:r>
            <a:endParaRPr lang="fr-FR" sz="2800" dirty="0">
              <a:solidFill>
                <a:srgbClr val="FF0000"/>
              </a:solidFill>
            </a:endParaRPr>
          </a:p>
        </p:txBody>
      </p:sp>
    </p:spTree>
    <p:extLst>
      <p:ext uri="{BB962C8B-B14F-4D97-AF65-F5344CB8AC3E}">
        <p14:creationId xmlns:p14="http://schemas.microsoft.com/office/powerpoint/2010/main" xmlns="" val="36976946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2"/>
            <a:ext cx="7715304" cy="5010168"/>
          </a:xfrm>
        </p:spPr>
        <p:txBody>
          <a:bodyPr/>
          <a:lstStyle/>
          <a:p>
            <a:pPr algn="just">
              <a:lnSpc>
                <a:spcPct val="150000"/>
              </a:lnSpc>
              <a:spcBef>
                <a:spcPts val="0"/>
              </a:spcBef>
              <a:buFont typeface="Wingdings" pitchFamily="2" charset="2"/>
              <a:buChar char="v"/>
            </a:pPr>
            <a:r>
              <a:rPr lang="fr-FR" sz="2800" dirty="0" smtClean="0">
                <a:latin typeface="Calibri" pitchFamily="34" charset="0"/>
                <a:cs typeface="Calibri" pitchFamily="34" charset="0"/>
              </a:rPr>
              <a:t>la </a:t>
            </a:r>
            <a:r>
              <a:rPr lang="fr-FR" sz="2800" b="1" dirty="0" smtClean="0">
                <a:solidFill>
                  <a:srgbClr val="FF0000"/>
                </a:solidFill>
                <a:latin typeface="Calibri" pitchFamily="34" charset="0"/>
                <a:cs typeface="Calibri" pitchFamily="34" charset="0"/>
              </a:rPr>
              <a:t>nucléocapside</a:t>
            </a:r>
            <a:r>
              <a:rPr lang="fr-FR" sz="2800" b="1" dirty="0" smtClean="0">
                <a:latin typeface="Calibri" pitchFamily="34" charset="0"/>
                <a:cs typeface="Calibri" pitchFamily="34" charset="0"/>
              </a:rPr>
              <a:t> </a:t>
            </a:r>
            <a:r>
              <a:rPr lang="fr-FR" sz="2800" dirty="0" smtClean="0">
                <a:latin typeface="Calibri" pitchFamily="34" charset="0"/>
                <a:cs typeface="Calibri" pitchFamily="34" charset="0"/>
                <a:sym typeface="Wingdings" pitchFamily="2" charset="2"/>
              </a:rPr>
              <a:t>  cas </a:t>
            </a:r>
            <a:r>
              <a:rPr lang="fr-FR" sz="2800" b="1" dirty="0" smtClean="0">
                <a:solidFill>
                  <a:srgbClr val="FF0000"/>
                </a:solidFill>
                <a:latin typeface="Calibri" pitchFamily="34" charset="0"/>
                <a:cs typeface="Calibri" pitchFamily="34" charset="0"/>
              </a:rPr>
              <a:t>des virus nus</a:t>
            </a:r>
            <a:r>
              <a:rPr lang="fr-FR" sz="2800" dirty="0" smtClean="0">
                <a:solidFill>
                  <a:srgbClr val="FF0000"/>
                </a:solidFill>
                <a:latin typeface="Calibri" pitchFamily="34" charset="0"/>
                <a:cs typeface="Calibri" pitchFamily="34" charset="0"/>
              </a:rPr>
              <a:t> </a:t>
            </a:r>
          </a:p>
          <a:p>
            <a:pPr algn="just">
              <a:lnSpc>
                <a:spcPct val="150000"/>
              </a:lnSpc>
              <a:spcBef>
                <a:spcPts val="0"/>
              </a:spcBef>
              <a:buFont typeface="Wingdings" pitchFamily="2" charset="2"/>
              <a:buChar char="v"/>
            </a:pPr>
            <a:r>
              <a:rPr lang="fr-FR" sz="2800" dirty="0" smtClean="0">
                <a:latin typeface="Calibri" pitchFamily="34" charset="0"/>
                <a:cs typeface="Calibri" pitchFamily="34" charset="0"/>
              </a:rPr>
              <a:t>Dans certaines familles virales, la nucléocapside est entourée d'une structure périphérique appelée </a:t>
            </a:r>
            <a:r>
              <a:rPr lang="fr-FR" sz="2800" b="1" dirty="0" smtClean="0">
                <a:solidFill>
                  <a:srgbClr val="FF0000"/>
                </a:solidFill>
                <a:latin typeface="Calibri" pitchFamily="34" charset="0"/>
                <a:cs typeface="Calibri" pitchFamily="34" charset="0"/>
              </a:rPr>
              <a:t>enveloppe</a:t>
            </a:r>
            <a:r>
              <a:rPr lang="fr-FR" sz="2800" b="1" dirty="0" smtClean="0">
                <a:latin typeface="Calibri" pitchFamily="34" charset="0"/>
                <a:cs typeface="Calibri" pitchFamily="34" charset="0"/>
              </a:rPr>
              <a:t> </a:t>
            </a:r>
            <a:r>
              <a:rPr lang="fr-FR" sz="2800" b="1" dirty="0" smtClean="0">
                <a:latin typeface="Calibri" pitchFamily="34" charset="0"/>
                <a:cs typeface="Calibri" pitchFamily="34" charset="0"/>
                <a:sym typeface="Wingdings" pitchFamily="2" charset="2"/>
              </a:rPr>
              <a:t> </a:t>
            </a:r>
            <a:r>
              <a:rPr lang="fr-FR" sz="2800" dirty="0" smtClean="0">
                <a:latin typeface="Calibri" pitchFamily="34" charset="0"/>
                <a:cs typeface="Calibri" pitchFamily="34" charset="0"/>
              </a:rPr>
              <a:t>cas des </a:t>
            </a:r>
            <a:r>
              <a:rPr lang="fr-FR" sz="2800" b="1" dirty="0" smtClean="0">
                <a:solidFill>
                  <a:srgbClr val="FF0000"/>
                </a:solidFill>
                <a:latin typeface="Calibri" pitchFamily="34" charset="0"/>
                <a:cs typeface="Calibri" pitchFamily="34" charset="0"/>
              </a:rPr>
              <a:t>virus enveloppés</a:t>
            </a:r>
            <a:r>
              <a:rPr lang="fr-FR" sz="2800" dirty="0" smtClean="0">
                <a:solidFill>
                  <a:srgbClr val="FF0000"/>
                </a:solidFill>
                <a:latin typeface="Calibri" pitchFamily="34" charset="0"/>
                <a:cs typeface="Calibri" pitchFamily="34" charset="0"/>
              </a:rPr>
              <a:t> </a:t>
            </a:r>
            <a:endParaRPr lang="fr-FR" sz="28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xmlns="" val="5678440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srcRect/>
          <a:stretch>
            <a:fillRect/>
          </a:stretch>
        </p:blipFill>
        <p:spPr bwMode="auto">
          <a:xfrm>
            <a:off x="42842" y="-24"/>
            <a:ext cx="4386282" cy="3589963"/>
          </a:xfrm>
          <a:prstGeom prst="rect">
            <a:avLst/>
          </a:prstGeom>
          <a:noFill/>
          <a:ln w="9525">
            <a:noFill/>
            <a:miter lim="800000"/>
            <a:headEnd/>
            <a:tailEnd/>
          </a:ln>
          <a:effectLst/>
        </p:spPr>
      </p:pic>
      <p:sp>
        <p:nvSpPr>
          <p:cNvPr id="4" name="Rectangle 3"/>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sp>
        <p:nvSpPr>
          <p:cNvPr id="5" name="Rectangle 4"/>
          <p:cNvSpPr/>
          <p:nvPr/>
        </p:nvSpPr>
        <p:spPr>
          <a:xfrm>
            <a:off x="5429256" y="916528"/>
            <a:ext cx="622286" cy="369332"/>
          </a:xfrm>
          <a:prstGeom prst="rect">
            <a:avLst/>
          </a:prstGeom>
        </p:spPr>
        <p:txBody>
          <a:bodyPr wrap="none">
            <a:spAutoFit/>
          </a:bodyPr>
          <a:lstStyle/>
          <a:p>
            <a:r>
              <a:rPr lang="fr-FR" b="1" dirty="0" smtClean="0"/>
              <a:t>ADN</a:t>
            </a:r>
            <a:endParaRPr lang="fr-FR" dirty="0"/>
          </a:p>
        </p:txBody>
      </p:sp>
      <p:sp>
        <p:nvSpPr>
          <p:cNvPr id="6" name="Rectangle 5"/>
          <p:cNvSpPr/>
          <p:nvPr/>
        </p:nvSpPr>
        <p:spPr>
          <a:xfrm>
            <a:off x="5465942" y="1773784"/>
            <a:ext cx="606256" cy="369332"/>
          </a:xfrm>
          <a:prstGeom prst="rect">
            <a:avLst/>
          </a:prstGeom>
        </p:spPr>
        <p:txBody>
          <a:bodyPr wrap="none">
            <a:spAutoFit/>
          </a:bodyPr>
          <a:lstStyle/>
          <a:p>
            <a:r>
              <a:rPr lang="fr-FR" b="1" dirty="0" smtClean="0"/>
              <a:t>ARN</a:t>
            </a:r>
            <a:endParaRPr lang="fr-FR" dirty="0"/>
          </a:p>
        </p:txBody>
      </p:sp>
      <p:sp>
        <p:nvSpPr>
          <p:cNvPr id="7" name="Rectangle 6"/>
          <p:cNvSpPr/>
          <p:nvPr/>
        </p:nvSpPr>
        <p:spPr>
          <a:xfrm>
            <a:off x="7036876" y="1130842"/>
            <a:ext cx="1749966" cy="369332"/>
          </a:xfrm>
          <a:prstGeom prst="rect">
            <a:avLst/>
          </a:prstGeom>
        </p:spPr>
        <p:txBody>
          <a:bodyPr wrap="none">
            <a:spAutoFit/>
          </a:bodyPr>
          <a:lstStyle/>
          <a:p>
            <a:r>
              <a:rPr lang="fr-FR" b="1" dirty="0" smtClean="0"/>
              <a:t>Monocaténaire </a:t>
            </a:r>
            <a:r>
              <a:rPr lang="fr-FR" dirty="0" smtClean="0"/>
              <a:t> </a:t>
            </a:r>
            <a:endParaRPr lang="fr-FR" dirty="0"/>
          </a:p>
        </p:txBody>
      </p:sp>
      <p:sp>
        <p:nvSpPr>
          <p:cNvPr id="8" name="Rectangle 7"/>
          <p:cNvSpPr/>
          <p:nvPr/>
        </p:nvSpPr>
        <p:spPr>
          <a:xfrm>
            <a:off x="7243245" y="1571612"/>
            <a:ext cx="1257845" cy="369332"/>
          </a:xfrm>
          <a:prstGeom prst="rect">
            <a:avLst/>
          </a:prstGeom>
        </p:spPr>
        <p:txBody>
          <a:bodyPr wrap="none">
            <a:spAutoFit/>
          </a:bodyPr>
          <a:lstStyle/>
          <a:p>
            <a:r>
              <a:rPr lang="fr-FR" b="1" dirty="0" err="1" smtClean="0"/>
              <a:t>Bicaténaire</a:t>
            </a:r>
            <a:endParaRPr lang="fr-FR" dirty="0"/>
          </a:p>
        </p:txBody>
      </p:sp>
      <p:sp>
        <p:nvSpPr>
          <p:cNvPr id="9" name="Rectangle 8"/>
          <p:cNvSpPr/>
          <p:nvPr/>
        </p:nvSpPr>
        <p:spPr>
          <a:xfrm>
            <a:off x="5286380" y="1416594"/>
            <a:ext cx="1632178" cy="369332"/>
          </a:xfrm>
          <a:prstGeom prst="rect">
            <a:avLst/>
          </a:prstGeom>
        </p:spPr>
        <p:txBody>
          <a:bodyPr wrap="none">
            <a:spAutoFit/>
          </a:bodyPr>
          <a:lstStyle/>
          <a:p>
            <a:r>
              <a:rPr lang="fr-FR" b="1" dirty="0" smtClean="0">
                <a:solidFill>
                  <a:srgbClr val="FF0000"/>
                </a:solidFill>
              </a:rPr>
              <a:t>Ou</a:t>
            </a:r>
            <a:r>
              <a:rPr lang="fr-FR" b="1" dirty="0" smtClean="0"/>
              <a:t> et jamais </a:t>
            </a:r>
            <a:r>
              <a:rPr lang="fr-FR" b="1" dirty="0" smtClean="0">
                <a:solidFill>
                  <a:srgbClr val="FF0000"/>
                </a:solidFill>
              </a:rPr>
              <a:t>et</a:t>
            </a:r>
            <a:endParaRPr lang="fr-FR" dirty="0">
              <a:solidFill>
                <a:srgbClr val="FF0000"/>
              </a:solidFill>
            </a:endParaRPr>
          </a:p>
        </p:txBody>
      </p:sp>
      <p:cxnSp>
        <p:nvCxnSpPr>
          <p:cNvPr id="11" name="Connecteur droit avec flèche 10"/>
          <p:cNvCxnSpPr/>
          <p:nvPr/>
        </p:nvCxnSpPr>
        <p:spPr>
          <a:xfrm flipV="1">
            <a:off x="4857752" y="1142984"/>
            <a:ext cx="500066"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857752" y="1785926"/>
            <a:ext cx="571504"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000760" y="1142984"/>
            <a:ext cx="1214446"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6000760" y="1643050"/>
            <a:ext cx="1214446"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58" name="Rectangle 2"/>
          <p:cNvSpPr>
            <a:spLocks noChangeArrowheads="1"/>
          </p:cNvSpPr>
          <p:nvPr/>
        </p:nvSpPr>
        <p:spPr bwMode="auto">
          <a:xfrm>
            <a:off x="357158" y="3643314"/>
            <a:ext cx="8358214" cy="25355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Selon le type de virus, l’acide nucléique peut être linéaire ou circulaire. Chez certains (comme le virus de la grippe), l’acide nucléique est segmenté en plusieurs fragments.</a:t>
            </a:r>
          </a:p>
          <a:p>
            <a:pPr marL="0" marR="0" lvl="0" indent="0" algn="justLow" defTabSz="914400" rtl="0" eaLnBrk="1" fontAlgn="base" latinLnBrk="0" hangingPunct="1">
              <a:lnSpc>
                <a:spcPct val="150000"/>
              </a:lnSpc>
              <a:spcBef>
                <a:spcPct val="0"/>
              </a:spcBef>
              <a:spcAft>
                <a:spcPct val="0"/>
              </a:spcAft>
              <a:buClrTx/>
              <a:buSzTx/>
              <a:buFontTx/>
              <a:buNone/>
              <a:tabLst/>
            </a:pPr>
            <a:endParaRPr lang="fr-FR" dirty="0" smtClean="0">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génome viral contient les gènes essentiels codant pour la synthèse des protéines enzymatiques qui entrent dans les différentes phases de son cycle de réplication, et pour le détournement du métabolisme de la cellule hôte ou profit du virus.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9" name="Rectangle 3"/>
          <p:cNvSpPr>
            <a:spLocks noChangeArrowheads="1"/>
          </p:cNvSpPr>
          <p:nvPr/>
        </p:nvSpPr>
        <p:spPr bwMode="auto">
          <a:xfrm>
            <a:off x="4071934" y="71414"/>
            <a:ext cx="50720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Structure générale</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500" fill="hold"/>
                                        <p:tgtEl>
                                          <p:spTgt spid="19457"/>
                                        </p:tgtEl>
                                        <p:attrNameLst>
                                          <p:attrName>ppt_w</p:attrName>
                                        </p:attrNameLst>
                                      </p:cBhvr>
                                      <p:tavLst>
                                        <p:tav tm="0">
                                          <p:val>
                                            <p:fltVal val="0"/>
                                          </p:val>
                                        </p:tav>
                                        <p:tav tm="100000">
                                          <p:val>
                                            <p:strVal val="#ppt_w"/>
                                          </p:val>
                                        </p:tav>
                                      </p:tavLst>
                                    </p:anim>
                                    <p:anim calcmode="lin" valueType="num">
                                      <p:cBhvr>
                                        <p:cTn id="8" dur="500" fill="hold"/>
                                        <p:tgtEl>
                                          <p:spTgt spid="1945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p:cTn id="11" dur="500" fill="hold"/>
                                        <p:tgtEl>
                                          <p:spTgt spid="19459"/>
                                        </p:tgtEl>
                                        <p:attrNameLst>
                                          <p:attrName>ppt_w</p:attrName>
                                        </p:attrNameLst>
                                      </p:cBhvr>
                                      <p:tavLst>
                                        <p:tav tm="0">
                                          <p:val>
                                            <p:fltVal val="0"/>
                                          </p:val>
                                        </p:tav>
                                        <p:tav tm="100000">
                                          <p:val>
                                            <p:strVal val="#ppt_w"/>
                                          </p:val>
                                        </p:tav>
                                      </p:tavLst>
                                    </p:anim>
                                    <p:anim calcmode="lin" valueType="num">
                                      <p:cBhvr>
                                        <p:cTn id="12" dur="500" fill="hold"/>
                                        <p:tgtEl>
                                          <p:spTgt spid="1945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9458"/>
                                        </p:tgtEl>
                                        <p:attrNameLst>
                                          <p:attrName>style.visibility</p:attrName>
                                        </p:attrNameLst>
                                      </p:cBhvr>
                                      <p:to>
                                        <p:strVal val="visible"/>
                                      </p:to>
                                    </p:set>
                                    <p:anim calcmode="lin" valueType="num">
                                      <p:cBhvr>
                                        <p:cTn id="59" dur="500" fill="hold"/>
                                        <p:tgtEl>
                                          <p:spTgt spid="19458"/>
                                        </p:tgtEl>
                                        <p:attrNameLst>
                                          <p:attrName>ppt_w</p:attrName>
                                        </p:attrNameLst>
                                      </p:cBhvr>
                                      <p:tavLst>
                                        <p:tav tm="0">
                                          <p:val>
                                            <p:fltVal val="0"/>
                                          </p:val>
                                        </p:tav>
                                        <p:tav tm="100000">
                                          <p:val>
                                            <p:strVal val="#ppt_w"/>
                                          </p:val>
                                        </p:tav>
                                      </p:tavLst>
                                    </p:anim>
                                    <p:anim calcmode="lin" valueType="num">
                                      <p:cBhvr>
                                        <p:cTn id="60" dur="500" fill="hold"/>
                                        <p:tgtEl>
                                          <p:spTgt spid="1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9458" grpId="0"/>
      <p:bldP spid="194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2842" y="-24"/>
            <a:ext cx="4386282" cy="3589963"/>
          </a:xfrm>
          <a:prstGeom prst="rect">
            <a:avLst/>
          </a:prstGeom>
          <a:noFill/>
          <a:ln w="9525">
            <a:noFill/>
            <a:miter lim="800000"/>
            <a:headEnd/>
            <a:tailEnd/>
          </a:ln>
          <a:effectLst/>
        </p:spPr>
      </p:pic>
      <p:sp>
        <p:nvSpPr>
          <p:cNvPr id="3" name="Rectangle 2"/>
          <p:cNvSpPr/>
          <p:nvPr/>
        </p:nvSpPr>
        <p:spPr>
          <a:xfrm>
            <a:off x="5072066" y="1880980"/>
            <a:ext cx="3929057" cy="4619854"/>
          </a:xfrm>
          <a:prstGeom prst="rect">
            <a:avLst/>
          </a:prstGeom>
        </p:spPr>
        <p:txBody>
          <a:bodyPr wrap="square">
            <a:spAutoFit/>
          </a:bodyPr>
          <a:lstStyle/>
          <a:p>
            <a:pPr algn="just">
              <a:lnSpc>
                <a:spcPct val="150000"/>
              </a:lnSpc>
            </a:pPr>
            <a:r>
              <a:rPr lang="fr-FR" dirty="0" smtClean="0">
                <a:latin typeface="Times New Roman" pitchFamily="18" charset="0"/>
                <a:cs typeface="Times New Roman" pitchFamily="18" charset="0"/>
              </a:rPr>
              <a:t>les </a:t>
            </a:r>
            <a:r>
              <a:rPr lang="fr-FR" b="1" dirty="0" smtClean="0">
                <a:latin typeface="Times New Roman" pitchFamily="18" charset="0"/>
                <a:cs typeface="Times New Roman" pitchFamily="18" charset="0"/>
              </a:rPr>
              <a:t>capsomères : </a:t>
            </a:r>
            <a:r>
              <a:rPr lang="fr-FR" dirty="0" smtClean="0">
                <a:latin typeface="Times New Roman" pitchFamily="18" charset="0"/>
                <a:cs typeface="Times New Roman" pitchFamily="18" charset="0"/>
              </a:rPr>
              <a:t>de sous-unités protéiques. Les protéines composant les capsomères sont d’un seul ou de plusieurs types codées par le génome viral. Les capsomères sont souvent visibles individuellement au microscope électronique. L’arrangement structural des capsomères détermine la morphologie de la capside, cet arrangement est caractéristique du type de virus. </a:t>
            </a:r>
            <a:endParaRPr lang="fr-FR" dirty="0">
              <a:latin typeface="Times New Roman" pitchFamily="18" charset="0"/>
              <a:cs typeface="Times New Roman" pitchFamily="18" charset="0"/>
            </a:endParaRPr>
          </a:p>
        </p:txBody>
      </p:sp>
      <p:sp>
        <p:nvSpPr>
          <p:cNvPr id="4" name="Rectangle 3"/>
          <p:cNvSpPr/>
          <p:nvPr/>
        </p:nvSpPr>
        <p:spPr>
          <a:xfrm>
            <a:off x="3857620" y="2000240"/>
            <a:ext cx="1219308" cy="369332"/>
          </a:xfrm>
          <a:prstGeom prst="rect">
            <a:avLst/>
          </a:prstGeom>
        </p:spPr>
        <p:txBody>
          <a:bodyPr wrap="none">
            <a:spAutoFit/>
          </a:bodyPr>
          <a:lstStyle/>
          <a:p>
            <a:r>
              <a:rPr lang="fr-FR" b="1" dirty="0" smtClean="0"/>
              <a:t>La capside </a:t>
            </a:r>
            <a:endParaRPr lang="fr-FR" dirty="0"/>
          </a:p>
        </p:txBody>
      </p:sp>
      <p:sp>
        <p:nvSpPr>
          <p:cNvPr id="5" name="Rectangle 4"/>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cxnSp>
        <p:nvCxnSpPr>
          <p:cNvPr id="6" name="Connecteur droit avec flèche 5"/>
          <p:cNvCxnSpPr/>
          <p:nvPr/>
        </p:nvCxnSpPr>
        <p:spPr>
          <a:xfrm>
            <a:off x="4929190" y="2214554"/>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42842" y="-24"/>
            <a:ext cx="4386282" cy="3589963"/>
          </a:xfrm>
          <a:prstGeom prst="rect">
            <a:avLst/>
          </a:prstGeom>
          <a:noFill/>
          <a:ln w="9525">
            <a:noFill/>
            <a:miter lim="800000"/>
            <a:headEnd/>
            <a:tailEnd/>
          </a:ln>
          <a:effectLst/>
        </p:spPr>
      </p:pic>
      <p:sp>
        <p:nvSpPr>
          <p:cNvPr id="3" name="Rectangle 2"/>
          <p:cNvSpPr/>
          <p:nvPr/>
        </p:nvSpPr>
        <p:spPr>
          <a:xfrm>
            <a:off x="3857620" y="2000240"/>
            <a:ext cx="1219308" cy="369332"/>
          </a:xfrm>
          <a:prstGeom prst="rect">
            <a:avLst/>
          </a:prstGeom>
        </p:spPr>
        <p:txBody>
          <a:bodyPr wrap="none">
            <a:spAutoFit/>
          </a:bodyPr>
          <a:lstStyle/>
          <a:p>
            <a:r>
              <a:rPr lang="fr-FR" b="1" dirty="0" smtClean="0"/>
              <a:t>La capside </a:t>
            </a:r>
            <a:endParaRPr lang="fr-FR" dirty="0"/>
          </a:p>
        </p:txBody>
      </p:sp>
      <p:sp>
        <p:nvSpPr>
          <p:cNvPr id="4" name="Rectangle 3"/>
          <p:cNvSpPr/>
          <p:nvPr/>
        </p:nvSpPr>
        <p:spPr>
          <a:xfrm>
            <a:off x="3500430" y="1416594"/>
            <a:ext cx="1740028" cy="369332"/>
          </a:xfrm>
          <a:prstGeom prst="rect">
            <a:avLst/>
          </a:prstGeom>
        </p:spPr>
        <p:txBody>
          <a:bodyPr wrap="none">
            <a:spAutoFit/>
          </a:bodyPr>
          <a:lstStyle/>
          <a:p>
            <a:r>
              <a:rPr lang="fr-FR" b="1" dirty="0" smtClean="0"/>
              <a:t>Le génome viral</a:t>
            </a:r>
            <a:r>
              <a:rPr lang="fr-FR" dirty="0" smtClean="0"/>
              <a:t> </a:t>
            </a:r>
            <a:endParaRPr lang="fr-FR" dirty="0"/>
          </a:p>
        </p:txBody>
      </p:sp>
      <p:sp>
        <p:nvSpPr>
          <p:cNvPr id="5" name="Rectangle 4"/>
          <p:cNvSpPr/>
          <p:nvPr/>
        </p:nvSpPr>
        <p:spPr>
          <a:xfrm>
            <a:off x="3786183" y="2845354"/>
            <a:ext cx="4714908" cy="1200329"/>
          </a:xfrm>
          <a:prstGeom prst="rect">
            <a:avLst/>
          </a:prstGeom>
        </p:spPr>
        <p:txBody>
          <a:bodyPr wrap="square">
            <a:spAutoFit/>
          </a:bodyPr>
          <a:lstStyle/>
          <a:p>
            <a:pPr algn="just"/>
            <a:r>
              <a:rPr lang="fr-FR" b="1" dirty="0" smtClean="0">
                <a:latin typeface="Times New Roman" pitchFamily="18" charset="0"/>
                <a:cs typeface="Times New Roman" pitchFamily="18" charset="0"/>
              </a:rPr>
              <a:t>Enveloppe : </a:t>
            </a:r>
            <a:r>
              <a:rPr lang="fr-FR" dirty="0" smtClean="0">
                <a:latin typeface="Times New Roman" pitchFamily="18" charset="0"/>
                <a:cs typeface="Times New Roman" pitchFamily="18" charset="0"/>
              </a:rPr>
              <a:t>Chez certains virus la capside est recouverte d’une enveloppe membranaire  généralement constitué d’un mélange de lipides, de protéines et de glucides</a:t>
            </a: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6" name="Rectangle 5"/>
          <p:cNvSpPr/>
          <p:nvPr/>
        </p:nvSpPr>
        <p:spPr>
          <a:xfrm>
            <a:off x="428596" y="3929066"/>
            <a:ext cx="2428892" cy="1754326"/>
          </a:xfrm>
          <a:prstGeom prst="rect">
            <a:avLst/>
          </a:prstGeom>
        </p:spPr>
        <p:txBody>
          <a:bodyPr wrap="square">
            <a:spAutoFit/>
          </a:bodyPr>
          <a:lstStyle/>
          <a:p>
            <a:pPr algn="just"/>
            <a:r>
              <a:rPr lang="fr-FR" b="1" dirty="0" smtClean="0"/>
              <a:t>Spicules: </a:t>
            </a:r>
            <a:r>
              <a:rPr lang="fr-FR" dirty="0" smtClean="0"/>
              <a:t>complexes de protéines et de glucides (glycoprotéines) formant des projections gonflées à la surface de l’enveloppe</a:t>
            </a:r>
            <a:endParaRPr lang="fr-FR" dirty="0"/>
          </a:p>
        </p:txBody>
      </p:sp>
      <p:cxnSp>
        <p:nvCxnSpPr>
          <p:cNvPr id="8" name="Connecteur droit avec flèche 7"/>
          <p:cNvCxnSpPr/>
          <p:nvPr/>
        </p:nvCxnSpPr>
        <p:spPr>
          <a:xfrm rot="5400000" flipH="1" flipV="1">
            <a:off x="571472" y="3500438"/>
            <a:ext cx="642942"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flipH="1" flipV="1">
            <a:off x="1500166" y="3357562"/>
            <a:ext cx="428628"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60350"/>
            <a:ext cx="7772400" cy="1143000"/>
          </a:xfrm>
        </p:spPr>
        <p:txBody>
          <a:bodyPr/>
          <a:lstStyle/>
          <a:p>
            <a:pPr eaLnBrk="1" hangingPunct="1"/>
            <a:r>
              <a:rPr lang="en-GB" altLang="fr-FR" dirty="0" smtClean="0">
                <a:solidFill>
                  <a:schemeClr val="accent2"/>
                </a:solidFill>
                <a:latin typeface="Comic Sans MS" pitchFamily="66" charset="0"/>
              </a:rPr>
              <a:t>Structure </a:t>
            </a:r>
            <a:r>
              <a:rPr lang="en-GB" altLang="fr-FR" dirty="0" err="1" smtClean="0">
                <a:solidFill>
                  <a:schemeClr val="accent2"/>
                </a:solidFill>
                <a:latin typeface="Comic Sans MS" pitchFamily="66" charset="0"/>
              </a:rPr>
              <a:t>Schématique</a:t>
            </a:r>
            <a:endParaRPr lang="en-GB" altLang="fr-FR" dirty="0" smtClean="0">
              <a:solidFill>
                <a:schemeClr val="accent2"/>
              </a:solidFill>
              <a:latin typeface="Comic Sans MS" pitchFamily="66" charset="0"/>
            </a:endParaRPr>
          </a:p>
        </p:txBody>
      </p:sp>
      <p:grpSp>
        <p:nvGrpSpPr>
          <p:cNvPr id="2" name="Group 3"/>
          <p:cNvGrpSpPr>
            <a:grpSpLocks/>
          </p:cNvGrpSpPr>
          <p:nvPr/>
        </p:nvGrpSpPr>
        <p:grpSpPr bwMode="auto">
          <a:xfrm>
            <a:off x="931863" y="1628775"/>
            <a:ext cx="6854825" cy="2311400"/>
            <a:chOff x="647" y="1862"/>
            <a:chExt cx="4590" cy="1973"/>
          </a:xfrm>
        </p:grpSpPr>
        <p:grpSp>
          <p:nvGrpSpPr>
            <p:cNvPr id="3" name="Group 4"/>
            <p:cNvGrpSpPr>
              <a:grpSpLocks/>
            </p:cNvGrpSpPr>
            <p:nvPr/>
          </p:nvGrpSpPr>
          <p:grpSpPr bwMode="auto">
            <a:xfrm>
              <a:off x="647" y="2221"/>
              <a:ext cx="1277" cy="1290"/>
              <a:chOff x="647" y="2221"/>
              <a:chExt cx="1277" cy="1290"/>
            </a:xfrm>
          </p:grpSpPr>
          <p:sp>
            <p:nvSpPr>
              <p:cNvPr id="9245" name="Freeform 5"/>
              <p:cNvSpPr>
                <a:spLocks/>
              </p:cNvSpPr>
              <p:nvPr/>
            </p:nvSpPr>
            <p:spPr bwMode="auto">
              <a:xfrm>
                <a:off x="1028" y="2221"/>
                <a:ext cx="600" cy="535"/>
              </a:xfrm>
              <a:custGeom>
                <a:avLst/>
                <a:gdLst>
                  <a:gd name="T0" fmla="*/ 208 w 600"/>
                  <a:gd name="T1" fmla="*/ 0 h 535"/>
                  <a:gd name="T2" fmla="*/ 352 w 600"/>
                  <a:gd name="T3" fmla="*/ 192 h 535"/>
                  <a:gd name="T4" fmla="*/ 112 w 600"/>
                  <a:gd name="T5" fmla="*/ 240 h 535"/>
                  <a:gd name="T6" fmla="*/ 16 w 600"/>
                  <a:gd name="T7" fmla="*/ 96 h 535"/>
                  <a:gd name="T8" fmla="*/ 208 w 600"/>
                  <a:gd name="T9" fmla="*/ 144 h 535"/>
                  <a:gd name="T10" fmla="*/ 304 w 600"/>
                  <a:gd name="T11" fmla="*/ 384 h 535"/>
                  <a:gd name="T12" fmla="*/ 16 w 600"/>
                  <a:gd name="T13" fmla="*/ 288 h 535"/>
                  <a:gd name="T14" fmla="*/ 208 w 600"/>
                  <a:gd name="T15" fmla="*/ 288 h 535"/>
                  <a:gd name="T16" fmla="*/ 208 w 600"/>
                  <a:gd name="T17" fmla="*/ 480 h 535"/>
                  <a:gd name="T18" fmla="*/ 64 w 600"/>
                  <a:gd name="T19" fmla="*/ 432 h 535"/>
                  <a:gd name="T20" fmla="*/ 304 w 600"/>
                  <a:gd name="T21" fmla="*/ 432 h 535"/>
                  <a:gd name="T22" fmla="*/ 544 w 600"/>
                  <a:gd name="T23" fmla="*/ 480 h 535"/>
                  <a:gd name="T24" fmla="*/ 496 w 600"/>
                  <a:gd name="T25" fmla="*/ 192 h 535"/>
                  <a:gd name="T26" fmla="*/ 352 w 600"/>
                  <a:gd name="T27" fmla="*/ 528 h 535"/>
                  <a:gd name="T28" fmla="*/ 592 w 600"/>
                  <a:gd name="T29" fmla="*/ 240 h 535"/>
                  <a:gd name="T30" fmla="*/ 400 w 600"/>
                  <a:gd name="T31" fmla="*/ 96 h 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35"/>
                  <a:gd name="T50" fmla="*/ 600 w 600"/>
                  <a:gd name="T51" fmla="*/ 535 h 5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35">
                    <a:moveTo>
                      <a:pt x="208" y="0"/>
                    </a:moveTo>
                    <a:cubicBezTo>
                      <a:pt x="288" y="76"/>
                      <a:pt x="368" y="152"/>
                      <a:pt x="352" y="192"/>
                    </a:cubicBezTo>
                    <a:cubicBezTo>
                      <a:pt x="336" y="232"/>
                      <a:pt x="167" y="255"/>
                      <a:pt x="112" y="240"/>
                    </a:cubicBezTo>
                    <a:cubicBezTo>
                      <a:pt x="56" y="224"/>
                      <a:pt x="0" y="112"/>
                      <a:pt x="16" y="96"/>
                    </a:cubicBezTo>
                    <a:cubicBezTo>
                      <a:pt x="32" y="80"/>
                      <a:pt x="160" y="96"/>
                      <a:pt x="208" y="144"/>
                    </a:cubicBezTo>
                    <a:cubicBezTo>
                      <a:pt x="256" y="192"/>
                      <a:pt x="336" y="360"/>
                      <a:pt x="304" y="384"/>
                    </a:cubicBezTo>
                    <a:cubicBezTo>
                      <a:pt x="272" y="408"/>
                      <a:pt x="32" y="304"/>
                      <a:pt x="16" y="288"/>
                    </a:cubicBezTo>
                    <a:cubicBezTo>
                      <a:pt x="0" y="272"/>
                      <a:pt x="176" y="256"/>
                      <a:pt x="208" y="288"/>
                    </a:cubicBezTo>
                    <a:cubicBezTo>
                      <a:pt x="240" y="320"/>
                      <a:pt x="232" y="456"/>
                      <a:pt x="208" y="480"/>
                    </a:cubicBezTo>
                    <a:cubicBezTo>
                      <a:pt x="184" y="504"/>
                      <a:pt x="48" y="439"/>
                      <a:pt x="64" y="432"/>
                    </a:cubicBezTo>
                    <a:cubicBezTo>
                      <a:pt x="79" y="424"/>
                      <a:pt x="224" y="424"/>
                      <a:pt x="304" y="432"/>
                    </a:cubicBezTo>
                    <a:cubicBezTo>
                      <a:pt x="384" y="440"/>
                      <a:pt x="512" y="520"/>
                      <a:pt x="544" y="480"/>
                    </a:cubicBezTo>
                    <a:cubicBezTo>
                      <a:pt x="576" y="440"/>
                      <a:pt x="528" y="183"/>
                      <a:pt x="496" y="192"/>
                    </a:cubicBezTo>
                    <a:cubicBezTo>
                      <a:pt x="463" y="200"/>
                      <a:pt x="336" y="520"/>
                      <a:pt x="352" y="528"/>
                    </a:cubicBezTo>
                    <a:cubicBezTo>
                      <a:pt x="367" y="535"/>
                      <a:pt x="584" y="312"/>
                      <a:pt x="592" y="240"/>
                    </a:cubicBezTo>
                    <a:cubicBezTo>
                      <a:pt x="600" y="168"/>
                      <a:pt x="500" y="132"/>
                      <a:pt x="400" y="96"/>
                    </a:cubicBezTo>
                  </a:path>
                </a:pathLst>
              </a:custGeom>
              <a:noFill/>
              <a:ln w="57150">
                <a:solidFill>
                  <a:srgbClr val="FF0000"/>
                </a:solidFill>
                <a:round/>
                <a:headEnd type="none" w="sm" len="sm"/>
                <a:tailEnd type="none" w="sm" len="sm"/>
              </a:ln>
            </p:spPr>
            <p:txBody>
              <a:bodyPr wrap="none" anchor="ctr"/>
              <a:lstStyle/>
              <a:p>
                <a:endParaRPr lang="fr-FR"/>
              </a:p>
            </p:txBody>
          </p:sp>
          <p:sp>
            <p:nvSpPr>
              <p:cNvPr id="9246" name="Text Box 6"/>
              <p:cNvSpPr txBox="1">
                <a:spLocks noChangeArrowheads="1"/>
              </p:cNvSpPr>
              <p:nvPr/>
            </p:nvSpPr>
            <p:spPr bwMode="auto">
              <a:xfrm>
                <a:off x="647" y="2912"/>
                <a:ext cx="1277" cy="599"/>
              </a:xfrm>
              <a:prstGeom prst="rect">
                <a:avLst/>
              </a:prstGeom>
              <a:noFill/>
              <a:ln w="12700">
                <a:noFill/>
                <a:miter lim="800000"/>
                <a:headEnd type="none" w="sm" len="sm"/>
                <a:tailEnd type="none" w="sm" len="sm"/>
              </a:ln>
            </p:spPr>
            <p:txBody>
              <a:bodyPr wrap="none">
                <a:spAutoFit/>
              </a:bodyPr>
              <a:lstStyle/>
              <a:p>
                <a:pPr algn="ctr"/>
                <a:r>
                  <a:rPr lang="en-GB" altLang="fr-FR" sz="2000" b="1" dirty="0" err="1">
                    <a:latin typeface="Arial" charset="0"/>
                  </a:rPr>
                  <a:t>Génome</a:t>
                </a:r>
                <a:endParaRPr lang="en-GB" altLang="fr-FR" sz="2000" b="1" dirty="0">
                  <a:latin typeface="Arial" charset="0"/>
                </a:endParaRPr>
              </a:p>
              <a:p>
                <a:pPr algn="ctr"/>
                <a:r>
                  <a:rPr lang="en-GB" altLang="fr-FR" sz="2000" b="1" dirty="0">
                    <a:latin typeface="Arial" charset="0"/>
                  </a:rPr>
                  <a:t>(ADN </a:t>
                </a:r>
                <a:r>
                  <a:rPr lang="en-GB" altLang="fr-FR" sz="2000" b="1" dirty="0" err="1">
                    <a:latin typeface="Arial" charset="0"/>
                  </a:rPr>
                  <a:t>ou</a:t>
                </a:r>
                <a:r>
                  <a:rPr lang="en-GB" altLang="fr-FR" sz="2000" b="1" dirty="0">
                    <a:latin typeface="Arial" charset="0"/>
                  </a:rPr>
                  <a:t> ARN)</a:t>
                </a:r>
              </a:p>
            </p:txBody>
          </p:sp>
        </p:grpSp>
        <p:grpSp>
          <p:nvGrpSpPr>
            <p:cNvPr id="4" name="Group 7"/>
            <p:cNvGrpSpPr>
              <a:grpSpLocks/>
            </p:cNvGrpSpPr>
            <p:nvPr/>
          </p:nvGrpSpPr>
          <p:grpSpPr bwMode="auto">
            <a:xfrm>
              <a:off x="1872" y="1862"/>
              <a:ext cx="1362" cy="1859"/>
              <a:chOff x="1872" y="1862"/>
              <a:chExt cx="1362" cy="1859"/>
            </a:xfrm>
          </p:grpSpPr>
          <p:sp>
            <p:nvSpPr>
              <p:cNvPr id="9242" name="Text Box 8"/>
              <p:cNvSpPr txBox="1">
                <a:spLocks noChangeArrowheads="1"/>
              </p:cNvSpPr>
              <p:nvPr/>
            </p:nvSpPr>
            <p:spPr bwMode="auto">
              <a:xfrm>
                <a:off x="2336" y="2862"/>
                <a:ext cx="898" cy="859"/>
              </a:xfrm>
              <a:prstGeom prst="rect">
                <a:avLst/>
              </a:prstGeom>
              <a:noFill/>
              <a:ln w="12700">
                <a:noFill/>
                <a:miter lim="800000"/>
                <a:headEnd type="none" w="sm" len="sm"/>
                <a:tailEnd type="none" w="sm" len="sm"/>
              </a:ln>
            </p:spPr>
            <p:txBody>
              <a:bodyPr wrap="none">
                <a:spAutoFit/>
              </a:bodyPr>
              <a:lstStyle/>
              <a:p>
                <a:pPr algn="ctr"/>
                <a:r>
                  <a:rPr lang="en-GB" altLang="fr-FR" sz="2000" b="1">
                    <a:latin typeface="Arial" charset="0"/>
                  </a:rPr>
                  <a:t>Capside</a:t>
                </a:r>
              </a:p>
              <a:p>
                <a:pPr algn="ctr"/>
                <a:r>
                  <a:rPr lang="en-GB" altLang="fr-FR" sz="2000" b="1">
                    <a:latin typeface="Arial" charset="0"/>
                  </a:rPr>
                  <a:t>protéique</a:t>
                </a:r>
              </a:p>
              <a:p>
                <a:pPr algn="ctr"/>
                <a:r>
                  <a:rPr lang="en-GB" altLang="fr-FR" sz="2000" b="1">
                    <a:latin typeface="Arial" charset="0"/>
                  </a:rPr>
                  <a:t>(capsa)</a:t>
                </a:r>
              </a:p>
            </p:txBody>
          </p:sp>
          <p:sp>
            <p:nvSpPr>
              <p:cNvPr id="9243" name="AutoShape 9"/>
              <p:cNvSpPr>
                <a:spLocks noChangeArrowheads="1"/>
              </p:cNvSpPr>
              <p:nvPr/>
            </p:nvSpPr>
            <p:spPr bwMode="auto">
              <a:xfrm>
                <a:off x="2400" y="1862"/>
                <a:ext cx="816" cy="864"/>
              </a:xfrm>
              <a:prstGeom prst="cube">
                <a:avLst>
                  <a:gd name="adj" fmla="val 25000"/>
                </a:avLst>
              </a:prstGeom>
              <a:noFill/>
              <a:ln w="38100">
                <a:solidFill>
                  <a:schemeClr val="tx1"/>
                </a:solidFill>
                <a:miter lim="800000"/>
                <a:headEnd type="none" w="sm" len="sm"/>
                <a:tailEnd type="none" w="sm" len="sm"/>
              </a:ln>
            </p:spPr>
            <p:txBody>
              <a:bodyPr wrap="none" anchor="ctr"/>
              <a:lstStyle/>
              <a:p>
                <a:endParaRPr lang="fr-FR"/>
              </a:p>
            </p:txBody>
          </p:sp>
          <p:sp>
            <p:nvSpPr>
              <p:cNvPr id="9244" name="Text Box 10"/>
              <p:cNvSpPr txBox="1">
                <a:spLocks noChangeArrowheads="1"/>
              </p:cNvSpPr>
              <p:nvPr/>
            </p:nvSpPr>
            <p:spPr bwMode="auto">
              <a:xfrm>
                <a:off x="1872" y="2111"/>
                <a:ext cx="391" cy="781"/>
              </a:xfrm>
              <a:prstGeom prst="rect">
                <a:avLst/>
              </a:prstGeom>
              <a:noFill/>
              <a:ln w="12700">
                <a:noFill/>
                <a:miter lim="800000"/>
                <a:headEnd type="none" w="sm" len="sm"/>
                <a:tailEnd type="none" w="sm" len="sm"/>
              </a:ln>
            </p:spPr>
            <p:txBody>
              <a:bodyPr wrap="none">
                <a:spAutoFit/>
              </a:bodyPr>
              <a:lstStyle/>
              <a:p>
                <a:r>
                  <a:rPr lang="en-GB" altLang="fr-FR" sz="5400" b="1">
                    <a:latin typeface="Arial" charset="0"/>
                  </a:rPr>
                  <a:t>+</a:t>
                </a:r>
              </a:p>
            </p:txBody>
          </p:sp>
        </p:grpSp>
        <p:grpSp>
          <p:nvGrpSpPr>
            <p:cNvPr id="5" name="Group 11"/>
            <p:cNvGrpSpPr>
              <a:grpSpLocks/>
            </p:cNvGrpSpPr>
            <p:nvPr/>
          </p:nvGrpSpPr>
          <p:grpSpPr bwMode="auto">
            <a:xfrm>
              <a:off x="3552" y="1872"/>
              <a:ext cx="1685" cy="1963"/>
              <a:chOff x="3552" y="1872"/>
              <a:chExt cx="1685" cy="1963"/>
            </a:xfrm>
          </p:grpSpPr>
          <p:sp>
            <p:nvSpPr>
              <p:cNvPr id="9237" name="Text Box 12"/>
              <p:cNvSpPr txBox="1">
                <a:spLocks noChangeArrowheads="1"/>
              </p:cNvSpPr>
              <p:nvPr/>
            </p:nvSpPr>
            <p:spPr bwMode="auto">
              <a:xfrm>
                <a:off x="3912" y="2930"/>
                <a:ext cx="1325" cy="599"/>
              </a:xfrm>
              <a:prstGeom prst="rect">
                <a:avLst/>
              </a:prstGeom>
              <a:noFill/>
              <a:ln w="12700">
                <a:noFill/>
                <a:miter lim="800000"/>
                <a:headEnd type="none" w="sm" len="sm"/>
                <a:tailEnd type="none" w="sm" len="sm"/>
              </a:ln>
            </p:spPr>
            <p:txBody>
              <a:bodyPr wrap="none">
                <a:spAutoFit/>
              </a:bodyPr>
              <a:lstStyle/>
              <a:p>
                <a:pPr algn="ctr"/>
                <a:r>
                  <a:rPr lang="en-GB" altLang="fr-FR" sz="2000" b="1">
                    <a:latin typeface="Arial" charset="0"/>
                  </a:rPr>
                  <a:t>Nucléocapside</a:t>
                </a:r>
              </a:p>
              <a:p>
                <a:pPr algn="ctr"/>
                <a:r>
                  <a:rPr lang="en-GB" altLang="fr-FR" sz="2000" b="1">
                    <a:latin typeface="Arial" charset="0"/>
                  </a:rPr>
                  <a:t>(core)</a:t>
                </a:r>
              </a:p>
            </p:txBody>
          </p:sp>
          <p:sp>
            <p:nvSpPr>
              <p:cNvPr id="9238" name="Text Box 13"/>
              <p:cNvSpPr txBox="1">
                <a:spLocks noChangeArrowheads="1"/>
              </p:cNvSpPr>
              <p:nvPr/>
            </p:nvSpPr>
            <p:spPr bwMode="auto">
              <a:xfrm>
                <a:off x="3552" y="2161"/>
                <a:ext cx="391" cy="780"/>
              </a:xfrm>
              <a:prstGeom prst="rect">
                <a:avLst/>
              </a:prstGeom>
              <a:noFill/>
              <a:ln w="12700">
                <a:noFill/>
                <a:miter lim="800000"/>
                <a:headEnd type="none" w="sm" len="sm"/>
                <a:tailEnd type="none" w="sm" len="sm"/>
              </a:ln>
            </p:spPr>
            <p:txBody>
              <a:bodyPr wrap="none">
                <a:spAutoFit/>
              </a:bodyPr>
              <a:lstStyle/>
              <a:p>
                <a:r>
                  <a:rPr lang="en-GB" altLang="fr-FR" sz="5400" b="1">
                    <a:latin typeface="Arial" charset="0"/>
                  </a:rPr>
                  <a:t>=</a:t>
                </a:r>
              </a:p>
            </p:txBody>
          </p:sp>
          <p:sp>
            <p:nvSpPr>
              <p:cNvPr id="9239" name="Text Box 14"/>
              <p:cNvSpPr txBox="1">
                <a:spLocks noChangeArrowheads="1"/>
              </p:cNvSpPr>
              <p:nvPr/>
            </p:nvSpPr>
            <p:spPr bwMode="auto">
              <a:xfrm>
                <a:off x="4117" y="3496"/>
                <a:ext cx="898" cy="339"/>
              </a:xfrm>
              <a:prstGeom prst="rect">
                <a:avLst/>
              </a:prstGeom>
              <a:noFill/>
              <a:ln w="12700">
                <a:noFill/>
                <a:miter lim="800000"/>
                <a:headEnd type="none" w="sm" len="sm"/>
                <a:tailEnd type="none" w="sm" len="sm"/>
              </a:ln>
            </p:spPr>
            <p:txBody>
              <a:bodyPr wrap="none">
                <a:spAutoFit/>
              </a:bodyPr>
              <a:lstStyle/>
              <a:p>
                <a:pPr algn="ctr"/>
                <a:r>
                  <a:rPr lang="en-GB" altLang="fr-FR" sz="2000" b="1">
                    <a:solidFill>
                      <a:schemeClr val="accent2"/>
                    </a:solidFill>
                    <a:latin typeface="Arial" charset="0"/>
                  </a:rPr>
                  <a:t>Virus nus</a:t>
                </a:r>
              </a:p>
            </p:txBody>
          </p:sp>
          <p:sp>
            <p:nvSpPr>
              <p:cNvPr id="9240" name="Freeform 15"/>
              <p:cNvSpPr>
                <a:spLocks/>
              </p:cNvSpPr>
              <p:nvPr/>
            </p:nvSpPr>
            <p:spPr bwMode="auto">
              <a:xfrm>
                <a:off x="4224" y="2112"/>
                <a:ext cx="600" cy="535"/>
              </a:xfrm>
              <a:custGeom>
                <a:avLst/>
                <a:gdLst>
                  <a:gd name="T0" fmla="*/ 208 w 600"/>
                  <a:gd name="T1" fmla="*/ 0 h 535"/>
                  <a:gd name="T2" fmla="*/ 352 w 600"/>
                  <a:gd name="T3" fmla="*/ 192 h 535"/>
                  <a:gd name="T4" fmla="*/ 112 w 600"/>
                  <a:gd name="T5" fmla="*/ 240 h 535"/>
                  <a:gd name="T6" fmla="*/ 16 w 600"/>
                  <a:gd name="T7" fmla="*/ 96 h 535"/>
                  <a:gd name="T8" fmla="*/ 208 w 600"/>
                  <a:gd name="T9" fmla="*/ 144 h 535"/>
                  <a:gd name="T10" fmla="*/ 304 w 600"/>
                  <a:gd name="T11" fmla="*/ 384 h 535"/>
                  <a:gd name="T12" fmla="*/ 16 w 600"/>
                  <a:gd name="T13" fmla="*/ 288 h 535"/>
                  <a:gd name="T14" fmla="*/ 208 w 600"/>
                  <a:gd name="T15" fmla="*/ 288 h 535"/>
                  <a:gd name="T16" fmla="*/ 208 w 600"/>
                  <a:gd name="T17" fmla="*/ 480 h 535"/>
                  <a:gd name="T18" fmla="*/ 64 w 600"/>
                  <a:gd name="T19" fmla="*/ 432 h 535"/>
                  <a:gd name="T20" fmla="*/ 304 w 600"/>
                  <a:gd name="T21" fmla="*/ 432 h 535"/>
                  <a:gd name="T22" fmla="*/ 544 w 600"/>
                  <a:gd name="T23" fmla="*/ 480 h 535"/>
                  <a:gd name="T24" fmla="*/ 496 w 600"/>
                  <a:gd name="T25" fmla="*/ 192 h 535"/>
                  <a:gd name="T26" fmla="*/ 352 w 600"/>
                  <a:gd name="T27" fmla="*/ 528 h 535"/>
                  <a:gd name="T28" fmla="*/ 592 w 600"/>
                  <a:gd name="T29" fmla="*/ 240 h 535"/>
                  <a:gd name="T30" fmla="*/ 400 w 600"/>
                  <a:gd name="T31" fmla="*/ 96 h 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35"/>
                  <a:gd name="T50" fmla="*/ 600 w 600"/>
                  <a:gd name="T51" fmla="*/ 535 h 5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35">
                    <a:moveTo>
                      <a:pt x="208" y="0"/>
                    </a:moveTo>
                    <a:cubicBezTo>
                      <a:pt x="288" y="76"/>
                      <a:pt x="368" y="152"/>
                      <a:pt x="352" y="192"/>
                    </a:cubicBezTo>
                    <a:cubicBezTo>
                      <a:pt x="336" y="232"/>
                      <a:pt x="167" y="255"/>
                      <a:pt x="112" y="240"/>
                    </a:cubicBezTo>
                    <a:cubicBezTo>
                      <a:pt x="56" y="224"/>
                      <a:pt x="0" y="112"/>
                      <a:pt x="16" y="96"/>
                    </a:cubicBezTo>
                    <a:cubicBezTo>
                      <a:pt x="32" y="80"/>
                      <a:pt x="160" y="96"/>
                      <a:pt x="208" y="144"/>
                    </a:cubicBezTo>
                    <a:cubicBezTo>
                      <a:pt x="256" y="192"/>
                      <a:pt x="336" y="360"/>
                      <a:pt x="304" y="384"/>
                    </a:cubicBezTo>
                    <a:cubicBezTo>
                      <a:pt x="272" y="408"/>
                      <a:pt x="32" y="304"/>
                      <a:pt x="16" y="288"/>
                    </a:cubicBezTo>
                    <a:cubicBezTo>
                      <a:pt x="0" y="272"/>
                      <a:pt x="176" y="256"/>
                      <a:pt x="208" y="288"/>
                    </a:cubicBezTo>
                    <a:cubicBezTo>
                      <a:pt x="240" y="320"/>
                      <a:pt x="232" y="456"/>
                      <a:pt x="208" y="480"/>
                    </a:cubicBezTo>
                    <a:cubicBezTo>
                      <a:pt x="184" y="504"/>
                      <a:pt x="48" y="439"/>
                      <a:pt x="64" y="432"/>
                    </a:cubicBezTo>
                    <a:cubicBezTo>
                      <a:pt x="79" y="424"/>
                      <a:pt x="224" y="424"/>
                      <a:pt x="304" y="432"/>
                    </a:cubicBezTo>
                    <a:cubicBezTo>
                      <a:pt x="384" y="440"/>
                      <a:pt x="512" y="520"/>
                      <a:pt x="544" y="480"/>
                    </a:cubicBezTo>
                    <a:cubicBezTo>
                      <a:pt x="576" y="440"/>
                      <a:pt x="528" y="183"/>
                      <a:pt x="496" y="192"/>
                    </a:cubicBezTo>
                    <a:cubicBezTo>
                      <a:pt x="463" y="200"/>
                      <a:pt x="336" y="520"/>
                      <a:pt x="352" y="528"/>
                    </a:cubicBezTo>
                    <a:cubicBezTo>
                      <a:pt x="367" y="535"/>
                      <a:pt x="584" y="312"/>
                      <a:pt x="592" y="240"/>
                    </a:cubicBezTo>
                    <a:cubicBezTo>
                      <a:pt x="600" y="168"/>
                      <a:pt x="500" y="132"/>
                      <a:pt x="400" y="96"/>
                    </a:cubicBezTo>
                  </a:path>
                </a:pathLst>
              </a:custGeom>
              <a:noFill/>
              <a:ln w="76200">
                <a:solidFill>
                  <a:srgbClr val="FF0000"/>
                </a:solidFill>
                <a:round/>
                <a:headEnd type="none" w="sm" len="sm"/>
                <a:tailEnd type="none" w="sm" len="sm"/>
              </a:ln>
            </p:spPr>
            <p:txBody>
              <a:bodyPr wrap="none" anchor="ctr"/>
              <a:lstStyle/>
              <a:p>
                <a:endParaRPr lang="fr-FR"/>
              </a:p>
            </p:txBody>
          </p:sp>
          <p:sp>
            <p:nvSpPr>
              <p:cNvPr id="9241" name="AutoShape 16"/>
              <p:cNvSpPr>
                <a:spLocks noChangeArrowheads="1"/>
              </p:cNvSpPr>
              <p:nvPr/>
            </p:nvSpPr>
            <p:spPr bwMode="auto">
              <a:xfrm>
                <a:off x="4176" y="1872"/>
                <a:ext cx="816" cy="864"/>
              </a:xfrm>
              <a:prstGeom prst="cube">
                <a:avLst>
                  <a:gd name="adj" fmla="val 25000"/>
                </a:avLst>
              </a:prstGeom>
              <a:noFill/>
              <a:ln w="38100">
                <a:solidFill>
                  <a:schemeClr val="tx1"/>
                </a:solidFill>
                <a:miter lim="800000"/>
                <a:headEnd type="none" w="sm" len="sm"/>
                <a:tailEnd type="none" w="sm" len="sm"/>
              </a:ln>
            </p:spPr>
            <p:txBody>
              <a:bodyPr wrap="none" anchor="ctr"/>
              <a:lstStyle/>
              <a:p>
                <a:endParaRPr lang="fr-FR"/>
              </a:p>
            </p:txBody>
          </p:sp>
        </p:grpSp>
      </p:grpSp>
      <p:grpSp>
        <p:nvGrpSpPr>
          <p:cNvPr id="6" name="Group 17"/>
          <p:cNvGrpSpPr>
            <a:grpSpLocks/>
          </p:cNvGrpSpPr>
          <p:nvPr/>
        </p:nvGrpSpPr>
        <p:grpSpPr bwMode="auto">
          <a:xfrm>
            <a:off x="2779713" y="4217988"/>
            <a:ext cx="2633662" cy="2552700"/>
            <a:chOff x="1872" y="1592"/>
            <a:chExt cx="1920" cy="2196"/>
          </a:xfrm>
        </p:grpSpPr>
        <p:sp>
          <p:nvSpPr>
            <p:cNvPr id="9231" name="Oval 18"/>
            <p:cNvSpPr>
              <a:spLocks noChangeArrowheads="1"/>
            </p:cNvSpPr>
            <p:nvPr/>
          </p:nvSpPr>
          <p:spPr bwMode="auto">
            <a:xfrm>
              <a:off x="2256" y="1592"/>
              <a:ext cx="1248" cy="1200"/>
            </a:xfrm>
            <a:prstGeom prst="ellipse">
              <a:avLst/>
            </a:prstGeom>
            <a:noFill/>
            <a:ln w="57150">
              <a:solidFill>
                <a:schemeClr val="folHlink"/>
              </a:solidFill>
              <a:round/>
              <a:headEnd type="none" w="sm" len="sm"/>
              <a:tailEnd type="none" w="sm" len="sm"/>
            </a:ln>
          </p:spPr>
          <p:txBody>
            <a:bodyPr wrap="none" anchor="ctr"/>
            <a:lstStyle/>
            <a:p>
              <a:endParaRPr lang="fr-FR"/>
            </a:p>
          </p:txBody>
        </p:sp>
        <p:sp>
          <p:nvSpPr>
            <p:cNvPr id="9232" name="Text Box 19"/>
            <p:cNvSpPr txBox="1">
              <a:spLocks noChangeArrowheads="1"/>
            </p:cNvSpPr>
            <p:nvPr/>
          </p:nvSpPr>
          <p:spPr bwMode="auto">
            <a:xfrm>
              <a:off x="1910" y="2922"/>
              <a:ext cx="1882" cy="866"/>
            </a:xfrm>
            <a:prstGeom prst="rect">
              <a:avLst/>
            </a:prstGeom>
            <a:noFill/>
            <a:ln w="12700">
              <a:noFill/>
              <a:miter lim="800000"/>
              <a:headEnd type="none" w="sm" len="sm"/>
              <a:tailEnd type="none" w="sm" len="sm"/>
            </a:ln>
          </p:spPr>
          <p:txBody>
            <a:bodyPr wrap="none">
              <a:spAutoFit/>
            </a:bodyPr>
            <a:lstStyle/>
            <a:p>
              <a:pPr algn="ctr"/>
              <a:r>
                <a:rPr lang="en-GB" altLang="fr-FR" sz="2000" b="1">
                  <a:latin typeface="Arial" charset="0"/>
                </a:rPr>
                <a:t>Enveloppe</a:t>
              </a:r>
            </a:p>
            <a:p>
              <a:pPr algn="ctr"/>
              <a:r>
                <a:rPr lang="en-GB" altLang="fr-FR" sz="2000" b="1">
                  <a:latin typeface="Arial" charset="0"/>
                </a:rPr>
                <a:t>(péplos)</a:t>
              </a:r>
            </a:p>
            <a:p>
              <a:pPr algn="ctr"/>
              <a:r>
                <a:rPr lang="en-GB" altLang="fr-FR" sz="2000" b="1">
                  <a:latin typeface="Arial" charset="0"/>
                </a:rPr>
                <a:t>(bicouche lipidique)</a:t>
              </a:r>
            </a:p>
          </p:txBody>
        </p:sp>
        <p:sp>
          <p:nvSpPr>
            <p:cNvPr id="9233" name="Text Box 20"/>
            <p:cNvSpPr txBox="1">
              <a:spLocks noChangeArrowheads="1"/>
            </p:cNvSpPr>
            <p:nvPr/>
          </p:nvSpPr>
          <p:spPr bwMode="auto">
            <a:xfrm>
              <a:off x="1872" y="1920"/>
              <a:ext cx="426" cy="787"/>
            </a:xfrm>
            <a:prstGeom prst="rect">
              <a:avLst/>
            </a:prstGeom>
            <a:noFill/>
            <a:ln w="12700">
              <a:noFill/>
              <a:miter lim="800000"/>
              <a:headEnd type="none" w="sm" len="sm"/>
              <a:tailEnd type="none" w="sm" len="sm"/>
            </a:ln>
          </p:spPr>
          <p:txBody>
            <a:bodyPr wrap="none">
              <a:spAutoFit/>
            </a:bodyPr>
            <a:lstStyle/>
            <a:p>
              <a:r>
                <a:rPr lang="en-GB" altLang="fr-FR" sz="5400" b="1">
                  <a:latin typeface="Arial" charset="0"/>
                </a:rPr>
                <a:t>+</a:t>
              </a:r>
            </a:p>
          </p:txBody>
        </p:sp>
      </p:grpSp>
      <p:grpSp>
        <p:nvGrpSpPr>
          <p:cNvPr id="7" name="Group 21"/>
          <p:cNvGrpSpPr>
            <a:grpSpLocks/>
          </p:cNvGrpSpPr>
          <p:nvPr/>
        </p:nvGrpSpPr>
        <p:grpSpPr bwMode="auto">
          <a:xfrm>
            <a:off x="5311775" y="4152900"/>
            <a:ext cx="2500313" cy="2319338"/>
            <a:chOff x="3552" y="1536"/>
            <a:chExt cx="1824" cy="1996"/>
          </a:xfrm>
        </p:grpSpPr>
        <p:sp>
          <p:nvSpPr>
            <p:cNvPr id="9226" name="Text Box 22"/>
            <p:cNvSpPr txBox="1">
              <a:spLocks noChangeArrowheads="1"/>
            </p:cNvSpPr>
            <p:nvPr/>
          </p:nvSpPr>
          <p:spPr bwMode="auto">
            <a:xfrm>
              <a:off x="3552" y="1920"/>
              <a:ext cx="426" cy="787"/>
            </a:xfrm>
            <a:prstGeom prst="rect">
              <a:avLst/>
            </a:prstGeom>
            <a:noFill/>
            <a:ln w="12700">
              <a:noFill/>
              <a:miter lim="800000"/>
              <a:headEnd type="none" w="sm" len="sm"/>
              <a:tailEnd type="none" w="sm" len="sm"/>
            </a:ln>
          </p:spPr>
          <p:txBody>
            <a:bodyPr wrap="none">
              <a:spAutoFit/>
            </a:bodyPr>
            <a:lstStyle/>
            <a:p>
              <a:r>
                <a:rPr lang="en-GB" altLang="fr-FR" sz="5400" b="1">
                  <a:latin typeface="Arial" charset="0"/>
                </a:rPr>
                <a:t>=</a:t>
              </a:r>
            </a:p>
          </p:txBody>
        </p:sp>
        <p:sp>
          <p:nvSpPr>
            <p:cNvPr id="9227" name="Text Box 23"/>
            <p:cNvSpPr txBox="1">
              <a:spLocks noChangeArrowheads="1"/>
            </p:cNvSpPr>
            <p:nvPr/>
          </p:nvSpPr>
          <p:spPr bwMode="auto">
            <a:xfrm>
              <a:off x="4185" y="2928"/>
              <a:ext cx="1172" cy="604"/>
            </a:xfrm>
            <a:prstGeom prst="rect">
              <a:avLst/>
            </a:prstGeom>
            <a:noFill/>
            <a:ln w="12700">
              <a:noFill/>
              <a:miter lim="800000"/>
              <a:headEnd type="none" w="sm" len="sm"/>
              <a:tailEnd type="none" w="sm" len="sm"/>
            </a:ln>
          </p:spPr>
          <p:txBody>
            <a:bodyPr>
              <a:spAutoFit/>
            </a:bodyPr>
            <a:lstStyle/>
            <a:p>
              <a:pPr algn="ctr"/>
              <a:r>
                <a:rPr lang="en-GB" altLang="fr-FR" sz="2000" b="1">
                  <a:solidFill>
                    <a:schemeClr val="accent2"/>
                  </a:solidFill>
                  <a:latin typeface="Arial" charset="0"/>
                </a:rPr>
                <a:t>Virus</a:t>
              </a:r>
            </a:p>
            <a:p>
              <a:pPr algn="ctr"/>
              <a:r>
                <a:rPr lang="en-GB" altLang="fr-FR" sz="2000" b="1">
                  <a:solidFill>
                    <a:schemeClr val="accent2"/>
                  </a:solidFill>
                  <a:latin typeface="Arial" charset="0"/>
                </a:rPr>
                <a:t>enveloppés</a:t>
              </a:r>
            </a:p>
          </p:txBody>
        </p:sp>
        <p:sp>
          <p:nvSpPr>
            <p:cNvPr id="9228" name="Oval 24"/>
            <p:cNvSpPr>
              <a:spLocks noChangeArrowheads="1"/>
            </p:cNvSpPr>
            <p:nvPr/>
          </p:nvSpPr>
          <p:spPr bwMode="auto">
            <a:xfrm>
              <a:off x="4128" y="1536"/>
              <a:ext cx="1248" cy="1200"/>
            </a:xfrm>
            <a:prstGeom prst="ellipse">
              <a:avLst/>
            </a:prstGeom>
            <a:noFill/>
            <a:ln w="57150">
              <a:solidFill>
                <a:schemeClr val="folHlink"/>
              </a:solidFill>
              <a:round/>
              <a:headEnd type="none" w="sm" len="sm"/>
              <a:tailEnd type="none" w="sm" len="sm"/>
            </a:ln>
          </p:spPr>
          <p:txBody>
            <a:bodyPr wrap="none" anchor="ctr"/>
            <a:lstStyle/>
            <a:p>
              <a:endParaRPr lang="fr-FR"/>
            </a:p>
          </p:txBody>
        </p:sp>
        <p:sp>
          <p:nvSpPr>
            <p:cNvPr id="9229" name="Freeform 25"/>
            <p:cNvSpPr>
              <a:spLocks/>
            </p:cNvSpPr>
            <p:nvPr/>
          </p:nvSpPr>
          <p:spPr bwMode="auto">
            <a:xfrm>
              <a:off x="4416" y="1968"/>
              <a:ext cx="600" cy="535"/>
            </a:xfrm>
            <a:custGeom>
              <a:avLst/>
              <a:gdLst>
                <a:gd name="T0" fmla="*/ 208 w 600"/>
                <a:gd name="T1" fmla="*/ 0 h 535"/>
                <a:gd name="T2" fmla="*/ 352 w 600"/>
                <a:gd name="T3" fmla="*/ 192 h 535"/>
                <a:gd name="T4" fmla="*/ 112 w 600"/>
                <a:gd name="T5" fmla="*/ 240 h 535"/>
                <a:gd name="T6" fmla="*/ 16 w 600"/>
                <a:gd name="T7" fmla="*/ 96 h 535"/>
                <a:gd name="T8" fmla="*/ 208 w 600"/>
                <a:gd name="T9" fmla="*/ 144 h 535"/>
                <a:gd name="T10" fmla="*/ 304 w 600"/>
                <a:gd name="T11" fmla="*/ 384 h 535"/>
                <a:gd name="T12" fmla="*/ 16 w 600"/>
                <a:gd name="T13" fmla="*/ 288 h 535"/>
                <a:gd name="T14" fmla="*/ 208 w 600"/>
                <a:gd name="T15" fmla="*/ 288 h 535"/>
                <a:gd name="T16" fmla="*/ 208 w 600"/>
                <a:gd name="T17" fmla="*/ 480 h 535"/>
                <a:gd name="T18" fmla="*/ 64 w 600"/>
                <a:gd name="T19" fmla="*/ 432 h 535"/>
                <a:gd name="T20" fmla="*/ 304 w 600"/>
                <a:gd name="T21" fmla="*/ 432 h 535"/>
                <a:gd name="T22" fmla="*/ 544 w 600"/>
                <a:gd name="T23" fmla="*/ 480 h 535"/>
                <a:gd name="T24" fmla="*/ 496 w 600"/>
                <a:gd name="T25" fmla="*/ 192 h 535"/>
                <a:gd name="T26" fmla="*/ 352 w 600"/>
                <a:gd name="T27" fmla="*/ 528 h 535"/>
                <a:gd name="T28" fmla="*/ 592 w 600"/>
                <a:gd name="T29" fmla="*/ 240 h 535"/>
                <a:gd name="T30" fmla="*/ 400 w 600"/>
                <a:gd name="T31" fmla="*/ 96 h 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35"/>
                <a:gd name="T50" fmla="*/ 600 w 600"/>
                <a:gd name="T51" fmla="*/ 535 h 5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35">
                  <a:moveTo>
                    <a:pt x="208" y="0"/>
                  </a:moveTo>
                  <a:cubicBezTo>
                    <a:pt x="288" y="76"/>
                    <a:pt x="368" y="152"/>
                    <a:pt x="352" y="192"/>
                  </a:cubicBezTo>
                  <a:cubicBezTo>
                    <a:pt x="336" y="232"/>
                    <a:pt x="167" y="255"/>
                    <a:pt x="112" y="240"/>
                  </a:cubicBezTo>
                  <a:cubicBezTo>
                    <a:pt x="56" y="224"/>
                    <a:pt x="0" y="112"/>
                    <a:pt x="16" y="96"/>
                  </a:cubicBezTo>
                  <a:cubicBezTo>
                    <a:pt x="32" y="80"/>
                    <a:pt x="160" y="96"/>
                    <a:pt x="208" y="144"/>
                  </a:cubicBezTo>
                  <a:cubicBezTo>
                    <a:pt x="256" y="192"/>
                    <a:pt x="336" y="360"/>
                    <a:pt x="304" y="384"/>
                  </a:cubicBezTo>
                  <a:cubicBezTo>
                    <a:pt x="272" y="408"/>
                    <a:pt x="32" y="304"/>
                    <a:pt x="16" y="288"/>
                  </a:cubicBezTo>
                  <a:cubicBezTo>
                    <a:pt x="0" y="272"/>
                    <a:pt x="176" y="256"/>
                    <a:pt x="208" y="288"/>
                  </a:cubicBezTo>
                  <a:cubicBezTo>
                    <a:pt x="240" y="320"/>
                    <a:pt x="232" y="456"/>
                    <a:pt x="208" y="480"/>
                  </a:cubicBezTo>
                  <a:cubicBezTo>
                    <a:pt x="184" y="504"/>
                    <a:pt x="48" y="439"/>
                    <a:pt x="64" y="432"/>
                  </a:cubicBezTo>
                  <a:cubicBezTo>
                    <a:pt x="79" y="424"/>
                    <a:pt x="224" y="424"/>
                    <a:pt x="304" y="432"/>
                  </a:cubicBezTo>
                  <a:cubicBezTo>
                    <a:pt x="384" y="440"/>
                    <a:pt x="512" y="520"/>
                    <a:pt x="544" y="480"/>
                  </a:cubicBezTo>
                  <a:cubicBezTo>
                    <a:pt x="576" y="440"/>
                    <a:pt x="528" y="183"/>
                    <a:pt x="496" y="192"/>
                  </a:cubicBezTo>
                  <a:cubicBezTo>
                    <a:pt x="463" y="200"/>
                    <a:pt x="336" y="520"/>
                    <a:pt x="352" y="528"/>
                  </a:cubicBezTo>
                  <a:cubicBezTo>
                    <a:pt x="367" y="535"/>
                    <a:pt x="584" y="312"/>
                    <a:pt x="592" y="240"/>
                  </a:cubicBezTo>
                  <a:cubicBezTo>
                    <a:pt x="600" y="168"/>
                    <a:pt x="500" y="132"/>
                    <a:pt x="400" y="96"/>
                  </a:cubicBezTo>
                </a:path>
              </a:pathLst>
            </a:custGeom>
            <a:noFill/>
            <a:ln w="76200">
              <a:solidFill>
                <a:srgbClr val="FF0000"/>
              </a:solidFill>
              <a:round/>
              <a:headEnd type="none" w="sm" len="sm"/>
              <a:tailEnd type="none" w="sm" len="sm"/>
            </a:ln>
          </p:spPr>
          <p:txBody>
            <a:bodyPr wrap="none" anchor="ctr"/>
            <a:lstStyle/>
            <a:p>
              <a:endParaRPr lang="fr-FR"/>
            </a:p>
          </p:txBody>
        </p:sp>
        <p:sp>
          <p:nvSpPr>
            <p:cNvPr id="9230" name="AutoShape 26"/>
            <p:cNvSpPr>
              <a:spLocks noChangeArrowheads="1"/>
            </p:cNvSpPr>
            <p:nvPr/>
          </p:nvSpPr>
          <p:spPr bwMode="auto">
            <a:xfrm>
              <a:off x="4368" y="1728"/>
              <a:ext cx="816" cy="864"/>
            </a:xfrm>
            <a:prstGeom prst="cube">
              <a:avLst>
                <a:gd name="adj" fmla="val 25000"/>
              </a:avLst>
            </a:prstGeom>
            <a:noFill/>
            <a:ln w="38100">
              <a:solidFill>
                <a:schemeClr val="tx1"/>
              </a:solidFill>
              <a:miter lim="800000"/>
              <a:headEnd type="none" w="sm" len="sm"/>
              <a:tailEnd type="none" w="sm" len="sm"/>
            </a:ln>
          </p:spPr>
          <p:txBody>
            <a:bodyPr wrap="none" anchor="ctr"/>
            <a:lstStyle/>
            <a:p>
              <a:endParaRPr lang="fr-FR"/>
            </a:p>
          </p:txBody>
        </p:sp>
      </p:grpSp>
      <p:grpSp>
        <p:nvGrpSpPr>
          <p:cNvPr id="8" name="Group 27"/>
          <p:cNvGrpSpPr>
            <a:grpSpLocks/>
          </p:cNvGrpSpPr>
          <p:nvPr/>
        </p:nvGrpSpPr>
        <p:grpSpPr bwMode="auto">
          <a:xfrm>
            <a:off x="1220788" y="4432300"/>
            <a:ext cx="1978025" cy="1976438"/>
            <a:chOff x="734" y="1776"/>
            <a:chExt cx="1443" cy="1701"/>
          </a:xfrm>
        </p:grpSpPr>
        <p:sp>
          <p:nvSpPr>
            <p:cNvPr id="9223" name="Text Box 28"/>
            <p:cNvSpPr txBox="1">
              <a:spLocks noChangeArrowheads="1"/>
            </p:cNvSpPr>
            <p:nvPr/>
          </p:nvSpPr>
          <p:spPr bwMode="auto">
            <a:xfrm>
              <a:off x="734" y="2873"/>
              <a:ext cx="1443" cy="604"/>
            </a:xfrm>
            <a:prstGeom prst="rect">
              <a:avLst/>
            </a:prstGeom>
            <a:noFill/>
            <a:ln w="12700">
              <a:noFill/>
              <a:miter lim="800000"/>
              <a:headEnd type="none" w="sm" len="sm"/>
              <a:tailEnd type="none" w="sm" len="sm"/>
            </a:ln>
          </p:spPr>
          <p:txBody>
            <a:bodyPr wrap="none">
              <a:spAutoFit/>
            </a:bodyPr>
            <a:lstStyle/>
            <a:p>
              <a:pPr algn="ctr"/>
              <a:r>
                <a:rPr lang="en-GB" altLang="fr-FR" sz="2000" b="1">
                  <a:latin typeface="Arial" charset="0"/>
                </a:rPr>
                <a:t>Nucléocapside</a:t>
              </a:r>
            </a:p>
            <a:p>
              <a:pPr algn="ctr"/>
              <a:r>
                <a:rPr lang="en-GB" altLang="fr-FR" sz="2000" b="1">
                  <a:latin typeface="Arial" charset="0"/>
                </a:rPr>
                <a:t>(core)</a:t>
              </a:r>
            </a:p>
          </p:txBody>
        </p:sp>
        <p:sp>
          <p:nvSpPr>
            <p:cNvPr id="9224" name="Freeform 29"/>
            <p:cNvSpPr>
              <a:spLocks/>
            </p:cNvSpPr>
            <p:nvPr/>
          </p:nvSpPr>
          <p:spPr bwMode="auto">
            <a:xfrm>
              <a:off x="1056" y="2016"/>
              <a:ext cx="600" cy="535"/>
            </a:xfrm>
            <a:custGeom>
              <a:avLst/>
              <a:gdLst>
                <a:gd name="T0" fmla="*/ 208 w 600"/>
                <a:gd name="T1" fmla="*/ 0 h 535"/>
                <a:gd name="T2" fmla="*/ 352 w 600"/>
                <a:gd name="T3" fmla="*/ 192 h 535"/>
                <a:gd name="T4" fmla="*/ 112 w 600"/>
                <a:gd name="T5" fmla="*/ 240 h 535"/>
                <a:gd name="T6" fmla="*/ 16 w 600"/>
                <a:gd name="T7" fmla="*/ 96 h 535"/>
                <a:gd name="T8" fmla="*/ 208 w 600"/>
                <a:gd name="T9" fmla="*/ 144 h 535"/>
                <a:gd name="T10" fmla="*/ 304 w 600"/>
                <a:gd name="T11" fmla="*/ 384 h 535"/>
                <a:gd name="T12" fmla="*/ 16 w 600"/>
                <a:gd name="T13" fmla="*/ 288 h 535"/>
                <a:gd name="T14" fmla="*/ 208 w 600"/>
                <a:gd name="T15" fmla="*/ 288 h 535"/>
                <a:gd name="T16" fmla="*/ 208 w 600"/>
                <a:gd name="T17" fmla="*/ 480 h 535"/>
                <a:gd name="T18" fmla="*/ 64 w 600"/>
                <a:gd name="T19" fmla="*/ 432 h 535"/>
                <a:gd name="T20" fmla="*/ 304 w 600"/>
                <a:gd name="T21" fmla="*/ 432 h 535"/>
                <a:gd name="T22" fmla="*/ 544 w 600"/>
                <a:gd name="T23" fmla="*/ 480 h 535"/>
                <a:gd name="T24" fmla="*/ 496 w 600"/>
                <a:gd name="T25" fmla="*/ 192 h 535"/>
                <a:gd name="T26" fmla="*/ 352 w 600"/>
                <a:gd name="T27" fmla="*/ 528 h 535"/>
                <a:gd name="T28" fmla="*/ 592 w 600"/>
                <a:gd name="T29" fmla="*/ 240 h 535"/>
                <a:gd name="T30" fmla="*/ 400 w 600"/>
                <a:gd name="T31" fmla="*/ 96 h 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35"/>
                <a:gd name="T50" fmla="*/ 600 w 600"/>
                <a:gd name="T51" fmla="*/ 535 h 5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35">
                  <a:moveTo>
                    <a:pt x="208" y="0"/>
                  </a:moveTo>
                  <a:cubicBezTo>
                    <a:pt x="288" y="76"/>
                    <a:pt x="368" y="152"/>
                    <a:pt x="352" y="192"/>
                  </a:cubicBezTo>
                  <a:cubicBezTo>
                    <a:pt x="336" y="232"/>
                    <a:pt x="167" y="255"/>
                    <a:pt x="112" y="240"/>
                  </a:cubicBezTo>
                  <a:cubicBezTo>
                    <a:pt x="56" y="224"/>
                    <a:pt x="0" y="112"/>
                    <a:pt x="16" y="96"/>
                  </a:cubicBezTo>
                  <a:cubicBezTo>
                    <a:pt x="32" y="80"/>
                    <a:pt x="160" y="96"/>
                    <a:pt x="208" y="144"/>
                  </a:cubicBezTo>
                  <a:cubicBezTo>
                    <a:pt x="256" y="192"/>
                    <a:pt x="336" y="360"/>
                    <a:pt x="304" y="384"/>
                  </a:cubicBezTo>
                  <a:cubicBezTo>
                    <a:pt x="272" y="408"/>
                    <a:pt x="32" y="304"/>
                    <a:pt x="16" y="288"/>
                  </a:cubicBezTo>
                  <a:cubicBezTo>
                    <a:pt x="0" y="272"/>
                    <a:pt x="176" y="256"/>
                    <a:pt x="208" y="288"/>
                  </a:cubicBezTo>
                  <a:cubicBezTo>
                    <a:pt x="240" y="320"/>
                    <a:pt x="232" y="456"/>
                    <a:pt x="208" y="480"/>
                  </a:cubicBezTo>
                  <a:cubicBezTo>
                    <a:pt x="184" y="504"/>
                    <a:pt x="48" y="439"/>
                    <a:pt x="64" y="432"/>
                  </a:cubicBezTo>
                  <a:cubicBezTo>
                    <a:pt x="79" y="424"/>
                    <a:pt x="224" y="424"/>
                    <a:pt x="304" y="432"/>
                  </a:cubicBezTo>
                  <a:cubicBezTo>
                    <a:pt x="384" y="440"/>
                    <a:pt x="512" y="520"/>
                    <a:pt x="544" y="480"/>
                  </a:cubicBezTo>
                  <a:cubicBezTo>
                    <a:pt x="576" y="440"/>
                    <a:pt x="528" y="183"/>
                    <a:pt x="496" y="192"/>
                  </a:cubicBezTo>
                  <a:cubicBezTo>
                    <a:pt x="463" y="200"/>
                    <a:pt x="336" y="520"/>
                    <a:pt x="352" y="528"/>
                  </a:cubicBezTo>
                  <a:cubicBezTo>
                    <a:pt x="367" y="535"/>
                    <a:pt x="584" y="312"/>
                    <a:pt x="592" y="240"/>
                  </a:cubicBezTo>
                  <a:cubicBezTo>
                    <a:pt x="600" y="168"/>
                    <a:pt x="500" y="132"/>
                    <a:pt x="400" y="96"/>
                  </a:cubicBezTo>
                </a:path>
              </a:pathLst>
            </a:custGeom>
            <a:noFill/>
            <a:ln w="76200">
              <a:solidFill>
                <a:srgbClr val="FF0000"/>
              </a:solidFill>
              <a:round/>
              <a:headEnd type="none" w="sm" len="sm"/>
              <a:tailEnd type="none" w="sm" len="sm"/>
            </a:ln>
          </p:spPr>
          <p:txBody>
            <a:bodyPr wrap="none" anchor="ctr"/>
            <a:lstStyle/>
            <a:p>
              <a:endParaRPr lang="fr-FR"/>
            </a:p>
          </p:txBody>
        </p:sp>
        <p:sp>
          <p:nvSpPr>
            <p:cNvPr id="9225" name="AutoShape 30"/>
            <p:cNvSpPr>
              <a:spLocks noChangeArrowheads="1"/>
            </p:cNvSpPr>
            <p:nvPr/>
          </p:nvSpPr>
          <p:spPr bwMode="auto">
            <a:xfrm>
              <a:off x="1008" y="1776"/>
              <a:ext cx="816" cy="864"/>
            </a:xfrm>
            <a:prstGeom prst="cube">
              <a:avLst>
                <a:gd name="adj" fmla="val 25000"/>
              </a:avLst>
            </a:prstGeom>
            <a:noFill/>
            <a:ln w="38100">
              <a:solidFill>
                <a:schemeClr val="tx1"/>
              </a:solidFill>
              <a:miter lim="800000"/>
              <a:headEnd type="none" w="sm" len="sm"/>
              <a:tailEnd type="none" w="sm" len="sm"/>
            </a:ln>
          </p:spPr>
          <p:txBody>
            <a:bodyPr wrap="none" anchor="ctr"/>
            <a:lstStyle/>
            <a:p>
              <a:endParaRPr lang="fr-FR"/>
            </a:p>
          </p:txBody>
        </p:sp>
      </p:grpSp>
    </p:spTree>
    <p:extLst>
      <p:ext uri="{BB962C8B-B14F-4D97-AF65-F5344CB8AC3E}">
        <p14:creationId xmlns:p14="http://schemas.microsoft.com/office/powerpoint/2010/main" xmlns="" val="332225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3886200"/>
          </a:xfrm>
        </p:spPr>
        <p:txBody>
          <a:bodyPr/>
          <a:lstStyle/>
          <a:p>
            <a:pPr>
              <a:lnSpc>
                <a:spcPct val="150000"/>
              </a:lnSpc>
              <a:buNone/>
            </a:pPr>
            <a:r>
              <a:rPr lang="fr-FR" b="1" dirty="0" smtClean="0">
                <a:latin typeface="Calibri" pitchFamily="34" charset="0"/>
                <a:cs typeface="Calibri" pitchFamily="34" charset="0"/>
              </a:rPr>
              <a:t>1. acide nucléique viral </a:t>
            </a:r>
            <a:endParaRPr lang="fr-FR" dirty="0" smtClean="0">
              <a:latin typeface="Calibri" pitchFamily="34" charset="0"/>
              <a:cs typeface="Calibri" pitchFamily="34" charset="0"/>
            </a:endParaRPr>
          </a:p>
          <a:p>
            <a:pPr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structure ADN ou ARN (1</a:t>
            </a:r>
            <a:r>
              <a:rPr lang="fr-FR" sz="2800" baseline="30000" dirty="0" smtClean="0">
                <a:latin typeface="Calibri" pitchFamily="34" charset="0"/>
                <a:cs typeface="Calibri" pitchFamily="34" charset="0"/>
              </a:rPr>
              <a:t>er</a:t>
            </a:r>
            <a:r>
              <a:rPr lang="fr-FR" sz="2800" dirty="0" smtClean="0">
                <a:latin typeface="Calibri" pitchFamily="34" charset="0"/>
                <a:cs typeface="Calibri" pitchFamily="34" charset="0"/>
              </a:rPr>
              <a:t> critère de classification)</a:t>
            </a:r>
          </a:p>
          <a:p>
            <a:pPr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Porte la totalité de l'information génétique</a:t>
            </a:r>
          </a:p>
          <a:p>
            <a:pPr algn="just">
              <a:lnSpc>
                <a:spcPct val="150000"/>
              </a:lnSpc>
              <a:spcBef>
                <a:spcPts val="0"/>
              </a:spcBef>
              <a:spcAft>
                <a:spcPts val="0"/>
              </a:spcAft>
              <a:buFont typeface="Wingdings" pitchFamily="2" charset="2"/>
              <a:buChar char="v"/>
            </a:pPr>
            <a:r>
              <a:rPr lang="fr-FR" sz="2800" b="1" dirty="0" smtClean="0">
                <a:solidFill>
                  <a:srgbClr val="FF0000"/>
                </a:solidFill>
                <a:latin typeface="Calibri" pitchFamily="34" charset="0"/>
                <a:cs typeface="Calibri" pitchFamily="34" charset="0"/>
              </a:rPr>
              <a:t>Les principaux paramètres</a:t>
            </a:r>
            <a:r>
              <a:rPr lang="fr-FR" sz="2800" dirty="0" smtClean="0">
                <a:solidFill>
                  <a:srgbClr val="FF0000"/>
                </a:solidFill>
                <a:latin typeface="Calibri" pitchFamily="34" charset="0"/>
                <a:cs typeface="Calibri" pitchFamily="34" charset="0"/>
              </a:rPr>
              <a:t> </a:t>
            </a:r>
            <a:r>
              <a:rPr lang="fr-FR" sz="2800" dirty="0" smtClean="0">
                <a:latin typeface="Calibri" pitchFamily="34" charset="0"/>
                <a:cs typeface="Calibri" pitchFamily="34" charset="0"/>
              </a:rPr>
              <a:t>à étudier dans chaque famille virale sont les suivants : </a:t>
            </a:r>
          </a:p>
          <a:p>
            <a:pPr marL="342900" lvl="3" indent="-342900" algn="just">
              <a:lnSpc>
                <a:spcPct val="150000"/>
              </a:lnSpc>
              <a:spcBef>
                <a:spcPts val="0"/>
              </a:spcBef>
              <a:spcAft>
                <a:spcPts val="0"/>
              </a:spcAft>
              <a:buClr>
                <a:schemeClr val="bg2"/>
              </a:buClr>
              <a:buSzPct val="75000"/>
              <a:buNone/>
            </a:pPr>
            <a:endParaRPr lang="fr-FR" sz="2800" dirty="0" smtClean="0"/>
          </a:p>
        </p:txBody>
      </p:sp>
    </p:spTree>
    <p:extLst>
      <p:ext uri="{BB962C8B-B14F-4D97-AF65-F5344CB8AC3E}">
        <p14:creationId xmlns:p14="http://schemas.microsoft.com/office/powerpoint/2010/main" xmlns="" val="26384747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143000"/>
          </a:xfrm>
        </p:spPr>
        <p:txBody>
          <a:bodyPr>
            <a:normAutofit/>
          </a:bodyPr>
          <a:lstStyle/>
          <a:p>
            <a:r>
              <a:rPr lang="fr-FR" sz="2400" b="1" dirty="0" smtClean="0">
                <a:latin typeface="Times New Roman" pitchFamily="18" charset="0"/>
                <a:cs typeface="Times New Roman" pitchFamily="18" charset="0"/>
              </a:rPr>
              <a:t>Historique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85720" y="1214422"/>
            <a:ext cx="8229600" cy="2636528"/>
          </a:xfrm>
        </p:spPr>
        <p:txBody>
          <a:bodyPr>
            <a:normAutofit/>
          </a:bodyPr>
          <a:lstStyle/>
          <a:p>
            <a:pPr lvl="0">
              <a:lnSpc>
                <a:spcPct val="150000"/>
              </a:lnSpc>
            </a:pPr>
            <a:r>
              <a:rPr lang="fr-FR" sz="2000" dirty="0" smtClean="0">
                <a:latin typeface="Times New Roman" pitchFamily="18" charset="0"/>
                <a:cs typeface="Times New Roman" pitchFamily="18" charset="0"/>
              </a:rPr>
              <a:t>A la fin du 19ème siècle les pathologistes étudiants les maladies de l’homme et des animaux domestiques reconnaissent qu’un certain nombre de maladies infectieuses n’étaient pas dues à des bactéries ou à des protozoaires mais à des agents inconnus qui traversent les filtres utilisés pour les bactéries.</a:t>
            </a:r>
          </a:p>
          <a:p>
            <a:pPr>
              <a:lnSpc>
                <a:spcPct val="150000"/>
              </a:lnSpc>
            </a:pPr>
            <a:endParaRPr lang="fr-FR"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357158" y="3919555"/>
            <a:ext cx="8786842" cy="2438403"/>
          </a:xfrm>
          <a:prstGeom prst="rect">
            <a:avLst/>
          </a:prstGeom>
          <a:noFill/>
          <a:ln w="9525">
            <a:noFill/>
            <a:miter lim="800000"/>
            <a:headEnd/>
            <a:tailEnd/>
          </a:ln>
          <a:effectLst/>
        </p:spPr>
      </p:pic>
      <p:pic>
        <p:nvPicPr>
          <p:cNvPr id="27650" name="Picture 2" descr="3561fig2.tif"/>
          <p:cNvPicPr>
            <a:picLocks noChangeAspect="1" noChangeArrowheads="1"/>
          </p:cNvPicPr>
          <p:nvPr/>
        </p:nvPicPr>
        <p:blipFill>
          <a:blip r:embed="rId3"/>
          <a:srcRect/>
          <a:stretch>
            <a:fillRect/>
          </a:stretch>
        </p:blipFill>
        <p:spPr bwMode="auto">
          <a:xfrm>
            <a:off x="5857884" y="5605484"/>
            <a:ext cx="1630343" cy="1252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Connecteur droit avec flèche 7"/>
          <p:cNvCxnSpPr/>
          <p:nvPr/>
        </p:nvCxnSpPr>
        <p:spPr>
          <a:xfrm>
            <a:off x="5786446" y="5572140"/>
            <a:ext cx="785818"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7652" name="Picture 4" descr="Les petits rongeurs sont les principaux réservoirs de cowpox. © Phovoir"/>
          <p:cNvPicPr>
            <a:picLocks noChangeAspect="1" noChangeArrowheads="1"/>
          </p:cNvPicPr>
          <p:nvPr/>
        </p:nvPicPr>
        <p:blipFill>
          <a:blip r:embed="rId4" cstate="print"/>
          <a:srcRect/>
          <a:stretch>
            <a:fillRect/>
          </a:stretch>
        </p:blipFill>
        <p:spPr bwMode="auto">
          <a:xfrm>
            <a:off x="428596" y="4786322"/>
            <a:ext cx="3008302" cy="14223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471494"/>
            <a:ext cx="8229600" cy="3886200"/>
          </a:xfrm>
        </p:spPr>
        <p:txBody>
          <a:bodyPr>
            <a:normAutofit fontScale="92500" lnSpcReduction="10000"/>
          </a:bodyPr>
          <a:lstStyle/>
          <a:p>
            <a:pPr algn="just">
              <a:lnSpc>
                <a:spcPct val="150000"/>
              </a:lnSpc>
              <a:buFont typeface="Wingdings" pitchFamily="2" charset="2"/>
              <a:buChar char="ü"/>
            </a:pPr>
            <a:r>
              <a:rPr lang="fr-FR" sz="2800" dirty="0" smtClean="0">
                <a:latin typeface="Calibri" pitchFamily="34" charset="0"/>
                <a:cs typeface="Calibri" pitchFamily="34" charset="0"/>
              </a:rPr>
              <a:t>la </a:t>
            </a:r>
            <a:r>
              <a:rPr lang="fr-FR" sz="2800" b="1" dirty="0" smtClean="0">
                <a:solidFill>
                  <a:srgbClr val="FF0000"/>
                </a:solidFill>
                <a:latin typeface="Calibri" pitchFamily="34" charset="0"/>
                <a:cs typeface="Calibri" pitchFamily="34" charset="0"/>
              </a:rPr>
              <a:t>nature</a:t>
            </a:r>
            <a:r>
              <a:rPr lang="fr-FR" sz="2800" b="1" dirty="0" smtClean="0">
                <a:latin typeface="Calibri" pitchFamily="34" charset="0"/>
                <a:cs typeface="Calibri" pitchFamily="34" charset="0"/>
              </a:rPr>
              <a:t> </a:t>
            </a:r>
            <a:r>
              <a:rPr lang="fr-FR" sz="2800" dirty="0" smtClean="0">
                <a:latin typeface="Calibri" pitchFamily="34" charset="0"/>
                <a:cs typeface="Calibri" pitchFamily="34" charset="0"/>
              </a:rPr>
              <a:t>de l'acide nucléique : ARN ou ADN</a:t>
            </a:r>
          </a:p>
          <a:p>
            <a:pPr algn="just">
              <a:lnSpc>
                <a:spcPct val="150000"/>
              </a:lnSpc>
              <a:buFont typeface="Wingdings" pitchFamily="2" charset="2"/>
              <a:buChar char="ü"/>
            </a:pPr>
            <a:r>
              <a:rPr lang="fr-FR" sz="2800" dirty="0" smtClean="0">
                <a:latin typeface="Calibri" pitchFamily="34" charset="0"/>
                <a:cs typeface="Calibri" pitchFamily="34" charset="0"/>
              </a:rPr>
              <a:t>la </a:t>
            </a:r>
            <a:r>
              <a:rPr lang="fr-FR" sz="2800" b="1" dirty="0" smtClean="0">
                <a:solidFill>
                  <a:srgbClr val="FF0000"/>
                </a:solidFill>
                <a:latin typeface="Calibri" pitchFamily="34" charset="0"/>
                <a:cs typeface="Calibri" pitchFamily="34" charset="0"/>
              </a:rPr>
              <a:t>taille</a:t>
            </a:r>
            <a:r>
              <a:rPr lang="fr-FR" sz="2800" b="1" dirty="0" smtClean="0">
                <a:latin typeface="Calibri" pitchFamily="34" charset="0"/>
                <a:cs typeface="Calibri" pitchFamily="34" charset="0"/>
              </a:rPr>
              <a:t> </a:t>
            </a:r>
            <a:r>
              <a:rPr lang="fr-FR" sz="2800" dirty="0" smtClean="0">
                <a:latin typeface="Calibri" pitchFamily="34" charset="0"/>
                <a:cs typeface="Calibri" pitchFamily="34" charset="0"/>
              </a:rPr>
              <a:t>de l'acide nucléique (ARN « 7 à 30 kb » plus petit que ADN « 3 à 300 kb »)</a:t>
            </a:r>
          </a:p>
          <a:p>
            <a:pPr algn="just">
              <a:lnSpc>
                <a:spcPct val="150000"/>
              </a:lnSpc>
              <a:buFont typeface="Wingdings" pitchFamily="2" charset="2"/>
              <a:buChar char="ü"/>
            </a:pPr>
            <a:r>
              <a:rPr lang="fr-FR" sz="2800" dirty="0" smtClean="0">
                <a:latin typeface="Calibri" pitchFamily="34" charset="0"/>
                <a:cs typeface="Calibri" pitchFamily="34" charset="0"/>
              </a:rPr>
              <a:t>la </a:t>
            </a:r>
            <a:r>
              <a:rPr lang="fr-FR" sz="2800" b="1" dirty="0" smtClean="0">
                <a:solidFill>
                  <a:srgbClr val="FF0000"/>
                </a:solidFill>
                <a:latin typeface="Calibri" pitchFamily="34" charset="0"/>
                <a:cs typeface="Calibri" pitchFamily="34" charset="0"/>
              </a:rPr>
              <a:t>composition en bases</a:t>
            </a:r>
          </a:p>
          <a:p>
            <a:pPr algn="just">
              <a:lnSpc>
                <a:spcPct val="150000"/>
              </a:lnSpc>
              <a:buFont typeface="Wingdings" pitchFamily="2" charset="2"/>
              <a:buChar char="ü"/>
            </a:pPr>
            <a:r>
              <a:rPr lang="fr-FR" sz="2800" dirty="0" smtClean="0">
                <a:latin typeface="Calibri" pitchFamily="34" charset="0"/>
                <a:cs typeface="Calibri" pitchFamily="34" charset="0"/>
              </a:rPr>
              <a:t>La </a:t>
            </a:r>
            <a:r>
              <a:rPr lang="fr-FR" sz="2800" b="1" dirty="0" smtClean="0">
                <a:solidFill>
                  <a:srgbClr val="FF0000"/>
                </a:solidFill>
                <a:latin typeface="Calibri" pitchFamily="34" charset="0"/>
                <a:cs typeface="Calibri" pitchFamily="34" charset="0"/>
              </a:rPr>
              <a:t>structure</a:t>
            </a:r>
            <a:r>
              <a:rPr lang="fr-FR" sz="2800" dirty="0" smtClean="0">
                <a:latin typeface="Calibri" pitchFamily="34" charset="0"/>
                <a:cs typeface="Calibri" pitchFamily="34" charset="0"/>
              </a:rPr>
              <a:t> qui est soit monocaténaire, </a:t>
            </a:r>
            <a:r>
              <a:rPr lang="fr-FR" sz="2800" dirty="0" err="1" smtClean="0">
                <a:latin typeface="Calibri" pitchFamily="34" charset="0"/>
                <a:cs typeface="Calibri" pitchFamily="34" charset="0"/>
              </a:rPr>
              <a:t>bicaténaire</a:t>
            </a:r>
            <a:r>
              <a:rPr lang="fr-FR" sz="2800" dirty="0" smtClean="0">
                <a:latin typeface="Calibri" pitchFamily="34" charset="0"/>
                <a:cs typeface="Calibri" pitchFamily="34" charset="0"/>
              </a:rPr>
              <a:t>, </a:t>
            </a:r>
          </a:p>
          <a:p>
            <a:pPr algn="just">
              <a:lnSpc>
                <a:spcPct val="150000"/>
              </a:lnSpc>
              <a:buFont typeface="Wingdings" pitchFamily="2" charset="2"/>
              <a:buChar char="ü"/>
            </a:pPr>
            <a:r>
              <a:rPr lang="fr-FR" sz="2800" dirty="0" smtClean="0">
                <a:latin typeface="Calibri" pitchFamily="34" charset="0"/>
                <a:cs typeface="Calibri" pitchFamily="34" charset="0"/>
              </a:rPr>
              <a:t>Leur </a:t>
            </a:r>
            <a:r>
              <a:rPr lang="fr-FR" sz="2800" b="1" dirty="0" smtClean="0">
                <a:solidFill>
                  <a:srgbClr val="FF0000"/>
                </a:solidFill>
                <a:latin typeface="Calibri" pitchFamily="34" charset="0"/>
                <a:cs typeface="Calibri" pitchFamily="34" charset="0"/>
              </a:rPr>
              <a:t>topologie</a:t>
            </a:r>
            <a:r>
              <a:rPr lang="fr-FR" sz="2800" dirty="0" smtClean="0">
                <a:latin typeface="Calibri" pitchFamily="34" charset="0"/>
                <a:cs typeface="Calibri" pitchFamily="34" charset="0"/>
              </a:rPr>
              <a:t>, elle peut être linéaire ou circulaire. </a:t>
            </a:r>
          </a:p>
          <a:p>
            <a:pPr algn="just">
              <a:lnSpc>
                <a:spcPct val="150000"/>
              </a:lnSpc>
            </a:pPr>
            <a:endParaRPr lang="fr-FR" sz="2800" dirty="0">
              <a:latin typeface="Calibri" pitchFamily="34" charset="0"/>
              <a:cs typeface="Calibri" pitchFamily="34" charset="0"/>
            </a:endParaRPr>
          </a:p>
        </p:txBody>
      </p:sp>
    </p:spTree>
    <p:extLst>
      <p:ext uri="{BB962C8B-B14F-4D97-AF65-F5344CB8AC3E}">
        <p14:creationId xmlns:p14="http://schemas.microsoft.com/office/powerpoint/2010/main" xmlns="" val="5569836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58204" cy="5786478"/>
          </a:xfrm>
        </p:spPr>
        <p:txBody>
          <a:bodyPr/>
          <a:lstStyle/>
          <a:p>
            <a:pPr algn="just">
              <a:lnSpc>
                <a:spcPct val="150000"/>
              </a:lnSpc>
              <a:buNone/>
            </a:pPr>
            <a:r>
              <a:rPr lang="fr-FR" b="1" dirty="0" smtClean="0">
                <a:latin typeface="Calibri" pitchFamily="34" charset="0"/>
                <a:cs typeface="Calibri" pitchFamily="34" charset="0"/>
              </a:rPr>
              <a:t>2. capsides virales</a:t>
            </a:r>
          </a:p>
          <a:p>
            <a:pPr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C’est une structure polymérisée dont les protéines constituantes sont codées par le génome viral. </a:t>
            </a:r>
          </a:p>
          <a:p>
            <a:pPr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Elle est relativement résistante et très stable. </a:t>
            </a:r>
          </a:p>
          <a:p>
            <a:pPr>
              <a:lnSpc>
                <a:spcPct val="150000"/>
              </a:lnSpc>
              <a:spcBef>
                <a:spcPts val="0"/>
              </a:spcBef>
              <a:spcAft>
                <a:spcPts val="0"/>
              </a:spcAft>
              <a:buNone/>
            </a:pPr>
            <a:endParaRPr lang="fr-FR" sz="2800" b="1" u="sng" dirty="0" smtClean="0">
              <a:latin typeface="Calibri" pitchFamily="34" charset="0"/>
              <a:cs typeface="Calibri" pitchFamily="34" charset="0"/>
            </a:endParaRPr>
          </a:p>
          <a:p>
            <a:pPr>
              <a:lnSpc>
                <a:spcPct val="150000"/>
              </a:lnSpc>
              <a:buNone/>
            </a:pPr>
            <a:endParaRPr lang="fr-FR" sz="2800" dirty="0">
              <a:latin typeface="Calibri" pitchFamily="34" charset="0"/>
              <a:cs typeface="Calibri" pitchFamily="34" charset="0"/>
            </a:endParaRPr>
          </a:p>
        </p:txBody>
      </p:sp>
    </p:spTree>
    <p:extLst>
      <p:ext uri="{BB962C8B-B14F-4D97-AF65-F5344CB8AC3E}">
        <p14:creationId xmlns:p14="http://schemas.microsoft.com/office/powerpoint/2010/main" xmlns="" val="12288252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00056"/>
            <a:ext cx="8472518" cy="3886200"/>
          </a:xfrm>
        </p:spPr>
        <p:txBody>
          <a:bodyPr/>
          <a:lstStyle/>
          <a:p>
            <a:pPr algn="just">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Elle a deux rôles : </a:t>
            </a:r>
          </a:p>
          <a:p>
            <a:pPr lvl="1" algn="just">
              <a:lnSpc>
                <a:spcPct val="150000"/>
              </a:lnSpc>
              <a:spcBef>
                <a:spcPts val="0"/>
              </a:spcBef>
              <a:spcAft>
                <a:spcPts val="0"/>
              </a:spcAft>
              <a:buFont typeface="Wingdings" pitchFamily="2" charset="2"/>
              <a:buChar char="ü"/>
            </a:pPr>
            <a:r>
              <a:rPr lang="fr-FR" b="1" dirty="0" smtClean="0">
                <a:solidFill>
                  <a:srgbClr val="FF0000"/>
                </a:solidFill>
                <a:latin typeface="Calibri" pitchFamily="34" charset="0"/>
                <a:cs typeface="Calibri" pitchFamily="34" charset="0"/>
              </a:rPr>
              <a:t>La protection</a:t>
            </a:r>
            <a:r>
              <a:rPr lang="fr-FR" dirty="0" smtClean="0">
                <a:solidFill>
                  <a:srgbClr val="FF0000"/>
                </a:solidFill>
                <a:latin typeface="Calibri" pitchFamily="34" charset="0"/>
                <a:cs typeface="Calibri" pitchFamily="34" charset="0"/>
              </a:rPr>
              <a:t> </a:t>
            </a:r>
            <a:r>
              <a:rPr lang="fr-FR" dirty="0" smtClean="0">
                <a:latin typeface="Calibri" pitchFamily="34" charset="0"/>
                <a:cs typeface="Calibri" pitchFamily="34" charset="0"/>
              </a:rPr>
              <a:t>de l'acide nucléique viral dans </a:t>
            </a:r>
            <a:r>
              <a:rPr lang="fr-FR" b="1" dirty="0" smtClean="0">
                <a:solidFill>
                  <a:srgbClr val="FF0000"/>
                </a:solidFill>
                <a:latin typeface="Calibri" pitchFamily="34" charset="0"/>
                <a:cs typeface="Calibri" pitchFamily="34" charset="0"/>
              </a:rPr>
              <a:t>le milieu extra cellulaire</a:t>
            </a:r>
            <a:r>
              <a:rPr lang="fr-FR" dirty="0" smtClean="0">
                <a:solidFill>
                  <a:srgbClr val="FF0000"/>
                </a:solidFill>
                <a:latin typeface="Calibri" pitchFamily="34" charset="0"/>
                <a:cs typeface="Calibri" pitchFamily="34" charset="0"/>
              </a:rPr>
              <a:t> </a:t>
            </a:r>
            <a:r>
              <a:rPr lang="fr-FR" dirty="0" smtClean="0">
                <a:latin typeface="Calibri" pitchFamily="34" charset="0"/>
                <a:cs typeface="Calibri" pitchFamily="34" charset="0"/>
              </a:rPr>
              <a:t>en l’enfermant dans la nucléocapside</a:t>
            </a:r>
          </a:p>
          <a:p>
            <a:pPr>
              <a:lnSpc>
                <a:spcPct val="150000"/>
              </a:lnSpc>
              <a:buNone/>
            </a:pPr>
            <a:endParaRPr lang="fr-FR" sz="2800" dirty="0"/>
          </a:p>
        </p:txBody>
      </p:sp>
    </p:spTree>
    <p:extLst>
      <p:ext uri="{BB962C8B-B14F-4D97-AF65-F5344CB8AC3E}">
        <p14:creationId xmlns:p14="http://schemas.microsoft.com/office/powerpoint/2010/main" xmlns="" val="35306682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714356"/>
            <a:ext cx="8229600" cy="3886200"/>
          </a:xfrm>
        </p:spPr>
        <p:txBody>
          <a:bodyPr/>
          <a:lstStyle/>
          <a:p>
            <a:pPr lvl="1" algn="just">
              <a:lnSpc>
                <a:spcPct val="150000"/>
              </a:lnSpc>
              <a:spcBef>
                <a:spcPts val="0"/>
              </a:spcBef>
              <a:spcAft>
                <a:spcPts val="0"/>
              </a:spcAft>
              <a:buClr>
                <a:srgbClr val="669900"/>
              </a:buClr>
              <a:buFont typeface="Wingdings" pitchFamily="2" charset="2"/>
              <a:buChar char="ü"/>
            </a:pPr>
            <a:r>
              <a:rPr lang="fr-FR" b="1" dirty="0" smtClean="0">
                <a:solidFill>
                  <a:srgbClr val="FF0000"/>
                </a:solidFill>
                <a:latin typeface="Calibri" pitchFamily="34" charset="0"/>
                <a:cs typeface="Calibri" pitchFamily="34" charset="0"/>
              </a:rPr>
              <a:t>Chez les virus sans enveloppe</a:t>
            </a:r>
            <a:r>
              <a:rPr lang="fr-FR" b="1" dirty="0" smtClean="0">
                <a:solidFill>
                  <a:srgbClr val="003300"/>
                </a:solidFill>
                <a:latin typeface="Calibri" pitchFamily="34" charset="0"/>
                <a:cs typeface="Calibri" pitchFamily="34" charset="0"/>
              </a:rPr>
              <a:t>, </a:t>
            </a:r>
            <a:r>
              <a:rPr lang="fr-FR" dirty="0" smtClean="0">
                <a:solidFill>
                  <a:srgbClr val="003300"/>
                </a:solidFill>
                <a:latin typeface="Calibri" pitchFamily="34" charset="0"/>
                <a:cs typeface="Calibri" pitchFamily="34" charset="0"/>
              </a:rPr>
              <a:t>elle contient</a:t>
            </a:r>
            <a:r>
              <a:rPr lang="fr-FR" b="1" dirty="0" smtClean="0">
                <a:solidFill>
                  <a:srgbClr val="003300"/>
                </a:solidFill>
                <a:latin typeface="Calibri" pitchFamily="34" charset="0"/>
                <a:cs typeface="Calibri" pitchFamily="34" charset="0"/>
              </a:rPr>
              <a:t>  des signes de reconnaissance de la cellule hôte</a:t>
            </a:r>
            <a:r>
              <a:rPr lang="fr-FR" dirty="0" smtClean="0">
                <a:solidFill>
                  <a:srgbClr val="003300"/>
                </a:solidFill>
                <a:latin typeface="Calibri" pitchFamily="34" charset="0"/>
                <a:cs typeface="Calibri" pitchFamily="34" charset="0"/>
              </a:rPr>
              <a:t> nécessaires pour </a:t>
            </a:r>
            <a:r>
              <a:rPr lang="fr-FR" b="1" dirty="0" smtClean="0">
                <a:solidFill>
                  <a:srgbClr val="003300"/>
                </a:solidFill>
                <a:latin typeface="Calibri" pitchFamily="34" charset="0"/>
                <a:cs typeface="Calibri" pitchFamily="34" charset="0"/>
              </a:rPr>
              <a:t>l’</a:t>
            </a:r>
            <a:r>
              <a:rPr lang="fr-FR" b="1" dirty="0" smtClean="0">
                <a:solidFill>
                  <a:srgbClr val="FF0000"/>
                </a:solidFill>
                <a:latin typeface="Calibri" pitchFamily="34" charset="0"/>
                <a:cs typeface="Calibri" pitchFamily="34" charset="0"/>
              </a:rPr>
              <a:t>attachement</a:t>
            </a:r>
            <a:r>
              <a:rPr lang="fr-FR" dirty="0" smtClean="0">
                <a:solidFill>
                  <a:srgbClr val="003300"/>
                </a:solidFill>
                <a:latin typeface="Calibri" pitchFamily="34" charset="0"/>
                <a:cs typeface="Calibri" pitchFamily="34" charset="0"/>
              </a:rPr>
              <a:t> de  la particule virale.</a:t>
            </a:r>
          </a:p>
          <a:p>
            <a:pPr>
              <a:lnSpc>
                <a:spcPct val="150000"/>
              </a:lnSpc>
              <a:buNone/>
            </a:pPr>
            <a:endParaRPr lang="fr-FR" sz="2800" dirty="0"/>
          </a:p>
        </p:txBody>
      </p:sp>
    </p:spTree>
    <p:extLst>
      <p:ext uri="{BB962C8B-B14F-4D97-AF65-F5344CB8AC3E}">
        <p14:creationId xmlns:p14="http://schemas.microsoft.com/office/powerpoint/2010/main" xmlns="" val="28334888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428596" y="500042"/>
            <a:ext cx="8358246" cy="45498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tab pos="180975" algn="r"/>
                <a:tab pos="228600" algn="r"/>
                <a:tab pos="1028700" algn="r"/>
              </a:tabLst>
            </a:pP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 existe </a:t>
            </a:r>
            <a:r>
              <a:rPr kumimoji="0" lang="fr-FR" sz="28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deux principaux systèmes </a:t>
            </a:r>
            <a:r>
              <a:rPr kumimoji="0" lang="fr-FR" sz="2800" i="0" u="none" strike="noStrike" cap="none" normalizeH="0" baseline="0" dirty="0" smtClean="0">
                <a:ln>
                  <a:noFill/>
                </a:ln>
                <a:solidFill>
                  <a:schemeClr val="accent4"/>
                </a:solidFill>
                <a:effectLst/>
                <a:latin typeface="Calibri" pitchFamily="34" charset="0"/>
                <a:ea typeface="Times New Roman" pitchFamily="18" charset="0"/>
                <a:cs typeface="Calibri" pitchFamily="34" charset="0"/>
              </a:rPr>
              <a:t>permettant l'assemblage des sous-unités protéiques et de l'acide nucléique pour constituer</a:t>
            </a:r>
            <a:r>
              <a:rPr kumimoji="0" lang="fr-FR" sz="28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les nucléocapsides virales :</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lang="fr-FR" sz="2800" dirty="0" smtClean="0">
              <a:latin typeface="Calibri" pitchFamily="34" charset="0"/>
              <a:ea typeface="Times New Roman" pitchFamily="18" charset="0"/>
              <a:cs typeface="Calibri" pitchFamily="34" charset="0"/>
            </a:endParaRPr>
          </a:p>
          <a:p>
            <a:pPr marL="0" marR="0" lvl="0" indent="0" algn="justLow" defTabSz="914400" rtl="0" eaLnBrk="1" fontAlgn="base" latinLnBrk="0" hangingPunct="1">
              <a:lnSpc>
                <a:spcPct val="150000"/>
              </a:lnSpc>
              <a:spcBef>
                <a:spcPct val="0"/>
              </a:spcBef>
              <a:spcAft>
                <a:spcPct val="0"/>
              </a:spcAft>
              <a:buClrTx/>
              <a:buSzTx/>
              <a:buFont typeface="Wingdings" pitchFamily="2" charset="2"/>
              <a:buChar char="ü"/>
              <a:tabLst>
                <a:tab pos="180975" algn="r"/>
                <a:tab pos="228600" algn="r"/>
                <a:tab pos="1028700" algn="r"/>
              </a:tabLst>
            </a:pP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 système à </a:t>
            </a:r>
            <a:r>
              <a:rPr kumimoji="0" lang="fr-FR" sz="28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symétrie hélicoïdale</a:t>
            </a:r>
            <a:r>
              <a:rPr kumimoji="0" lang="fr-FR" sz="28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a:t>
            </a: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(virus à nucléocapside hélicoïdale)</a:t>
            </a:r>
          </a:p>
          <a:p>
            <a:pPr marL="0" marR="0" lvl="0" indent="0" algn="justLow" defTabSz="914400" rtl="0" eaLnBrk="1" fontAlgn="base" latinLnBrk="0" hangingPunct="1">
              <a:lnSpc>
                <a:spcPct val="150000"/>
              </a:lnSpc>
              <a:spcBef>
                <a:spcPct val="0"/>
              </a:spcBef>
              <a:spcAft>
                <a:spcPct val="0"/>
              </a:spcAft>
              <a:buClrTx/>
              <a:buSzTx/>
              <a:buFont typeface="Wingdings" pitchFamily="2" charset="2"/>
              <a:buChar char="ü"/>
              <a:tabLst>
                <a:tab pos="180975" algn="r"/>
                <a:tab pos="228600" algn="r"/>
                <a:tab pos="1028700" algn="r"/>
              </a:tabLst>
            </a:pP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 système à </a:t>
            </a:r>
            <a:r>
              <a:rPr kumimoji="0" lang="fr-FR" sz="28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symétrie cubique</a:t>
            </a:r>
            <a:r>
              <a:rPr kumimoji="0" lang="fr-FR" sz="28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a:t>
            </a: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(virus à nucléocapside cubique ou icosaédrique)</a:t>
            </a:r>
            <a:endParaRPr kumimoji="0" lang="fr-FR" sz="2800" b="0" i="0" u="none" strike="noStrike" cap="none" normalizeH="0" baseline="0" dirty="0" smtClean="0">
              <a:ln>
                <a:noFill/>
              </a:ln>
              <a:solidFill>
                <a:schemeClr val="tx1"/>
              </a:solidFill>
              <a:effectLst/>
              <a:latin typeface="Calibri" pitchFamily="34" charset="0"/>
              <a:cs typeface="Calibri" pitchFamily="34" charset="0"/>
            </a:endParaRPr>
          </a:p>
        </p:txBody>
      </p:sp>
    </p:spTree>
    <p:extLst>
      <p:ext uri="{BB962C8B-B14F-4D97-AF65-F5344CB8AC3E}">
        <p14:creationId xmlns:p14="http://schemas.microsoft.com/office/powerpoint/2010/main" xmlns="" val="13092900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1">
                                            <p:txEl>
                                              <p:pRg st="0" end="0"/>
                                            </p:txEl>
                                          </p:spTgt>
                                        </p:tgtEl>
                                        <p:attrNameLst>
                                          <p:attrName>style.visibility</p:attrName>
                                        </p:attrNameLst>
                                      </p:cBhvr>
                                      <p:to>
                                        <p:strVal val="visible"/>
                                      </p:to>
                                    </p:set>
                                    <p:animEffect transition="in" filter="checkerboard(across)">
                                      <p:cBhvr>
                                        <p:cTn id="7" dur="500"/>
                                        <p:tgtEl>
                                          <p:spTgt spid="716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681">
                                            <p:txEl>
                                              <p:pRg st="1" end="1"/>
                                            </p:txEl>
                                          </p:spTgt>
                                        </p:tgtEl>
                                        <p:attrNameLst>
                                          <p:attrName>style.visibility</p:attrName>
                                        </p:attrNameLst>
                                      </p:cBhvr>
                                      <p:to>
                                        <p:strVal val="visible"/>
                                      </p:to>
                                    </p:set>
                                    <p:animEffect transition="in" filter="checkerboard(across)">
                                      <p:cBhvr>
                                        <p:cTn id="12" dur="500"/>
                                        <p:tgtEl>
                                          <p:spTgt spid="716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1681">
                                            <p:txEl>
                                              <p:pRg st="2" end="2"/>
                                            </p:txEl>
                                          </p:spTgt>
                                        </p:tgtEl>
                                        <p:attrNameLst>
                                          <p:attrName>style.visibility</p:attrName>
                                        </p:attrNameLst>
                                      </p:cBhvr>
                                      <p:to>
                                        <p:strVal val="visible"/>
                                      </p:to>
                                    </p:set>
                                    <p:animEffect transition="in" filter="checkerboard(across)">
                                      <p:cBhvr>
                                        <p:cTn id="17" dur="500"/>
                                        <p:tgtEl>
                                          <p:spTgt spid="716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42876" y="161346"/>
            <a:ext cx="8643966"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Virus hélicoïdaux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capsomères sont liés les uns aux autres et forment un ruban continu enroulé en spirale ce qui détermine la structure hélicoïdale est forme un cylindre creux qui entoure le génome viral.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500035" y="1714488"/>
            <a:ext cx="8286808"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71438" y="161346"/>
            <a:ext cx="8786842"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Virus enveloppés :</a:t>
            </a:r>
            <a:r>
              <a:rPr kumimoji="0" lang="fr-FR"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les virus enveloppés sont plus ou moins sphérique. Quand un virus hélicoïdal ou polyédrique possède une enveloppe, il est appelé virus hélicoïdal enveloppé ou virus polyédrique enveloppé. </a:t>
            </a:r>
            <a:endParaRPr kumimoji="0" lang="fr-FR"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2428860" y="1517722"/>
            <a:ext cx="5270406" cy="4768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42876" y="139463"/>
            <a:ext cx="8429652" cy="17045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polyédriques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c’est des virus qui présentent plusieurs faces. La capside de la plupart de ces virus a la forme d’un icosaèdre, soit un polyèdre régulier composé de 20 faces triangulaire et de 12 sommets. Les capsomères de chacune des faces forment un triangle  équilatéral.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642910" y="1928802"/>
            <a:ext cx="7643866" cy="4000528"/>
          </a:xfrm>
          <a:prstGeom prst="rect">
            <a:avLst/>
          </a:prstGeom>
          <a:noFill/>
          <a:ln w="9525">
            <a:noFill/>
            <a:miter lim="800000"/>
            <a:headEnd/>
            <a:tailEnd/>
          </a:ln>
        </p:spPr>
      </p:pic>
      <p:pic>
        <p:nvPicPr>
          <p:cNvPr id="14338" name="Picture 2" descr="Représentation d'un icosaèdre régulier">
            <a:hlinkClick r:id="rId3"/>
          </p:cNvPr>
          <p:cNvPicPr>
            <a:picLocks noChangeAspect="1" noChangeArrowheads="1" noCrop="1"/>
          </p:cNvPicPr>
          <p:nvPr/>
        </p:nvPicPr>
        <p:blipFill>
          <a:blip r:embed="rId4"/>
          <a:srcRect/>
          <a:stretch>
            <a:fillRect/>
          </a:stretch>
        </p:blipFill>
        <p:spPr bwMode="auto">
          <a:xfrm>
            <a:off x="2571736" y="4572008"/>
            <a:ext cx="2071702" cy="2285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42876" y="139665"/>
            <a:ext cx="8643966" cy="12890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virus complexes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 type de virus présente des structures complexes dont on compte les bactériophages. Certains d’entre eux possèdent des capsides sur lesquelles d’autres structures sont attachée tels que la gaine et fibres de la queue (figure).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a:stretch>
            <a:fillRect/>
          </a:stretch>
        </p:blipFill>
        <p:spPr bwMode="auto">
          <a:xfrm>
            <a:off x="428596" y="1571612"/>
            <a:ext cx="7929618"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3- Enveloppes </a:t>
            </a:r>
            <a:r>
              <a:rPr lang="fr-FR" b="1" dirty="0">
                <a:solidFill>
                  <a:srgbClr val="FF0000"/>
                </a:solidFill>
              </a:rPr>
              <a:t>virales</a:t>
            </a:r>
            <a:br>
              <a:rPr lang="fr-FR" b="1"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a:bodyPr>
          <a:lstStyle/>
          <a:p>
            <a:r>
              <a:rPr lang="fr-FR" dirty="0" smtClean="0"/>
              <a:t>La </a:t>
            </a:r>
            <a:r>
              <a:rPr lang="fr-FR" dirty="0"/>
              <a:t>plupart </a:t>
            </a:r>
            <a:r>
              <a:rPr lang="fr-FR" dirty="0">
                <a:solidFill>
                  <a:srgbClr val="FF0000"/>
                </a:solidFill>
              </a:rPr>
              <a:t>des virus de végétaux sont des </a:t>
            </a:r>
            <a:r>
              <a:rPr lang="fr-FR" b="1" dirty="0">
                <a:solidFill>
                  <a:srgbClr val="FF0000"/>
                </a:solidFill>
              </a:rPr>
              <a:t>virus nus</a:t>
            </a:r>
            <a:r>
              <a:rPr lang="fr-FR" dirty="0">
                <a:solidFill>
                  <a:srgbClr val="FF0000"/>
                </a:solidFill>
              </a:rPr>
              <a:t>, </a:t>
            </a:r>
            <a:r>
              <a:rPr lang="fr-FR" dirty="0" smtClean="0"/>
              <a:t>c’est à-dire </a:t>
            </a:r>
            <a:r>
              <a:rPr lang="fr-FR" dirty="0"/>
              <a:t>non enveloppés, à l’exception des </a:t>
            </a:r>
            <a:r>
              <a:rPr lang="fr-FR" i="1" dirty="0" err="1"/>
              <a:t>Rhabdovirus</a:t>
            </a:r>
            <a:r>
              <a:rPr lang="fr-FR" i="1" dirty="0"/>
              <a:t> </a:t>
            </a:r>
            <a:r>
              <a:rPr lang="fr-FR" dirty="0" smtClean="0"/>
              <a:t>et des </a:t>
            </a:r>
            <a:r>
              <a:rPr lang="fr-FR" i="1" dirty="0" err="1"/>
              <a:t>Tospovirus</a:t>
            </a:r>
            <a:r>
              <a:rPr lang="fr-FR" dirty="0"/>
              <a:t>. </a:t>
            </a:r>
            <a:r>
              <a:rPr lang="fr-FR" dirty="0" smtClean="0"/>
              <a:t>Par </a:t>
            </a:r>
            <a:r>
              <a:rPr lang="fr-FR" dirty="0"/>
              <a:t>contre, </a:t>
            </a:r>
            <a:r>
              <a:rPr lang="fr-FR" dirty="0" smtClean="0"/>
              <a:t>de nombreux </a:t>
            </a:r>
            <a:r>
              <a:rPr lang="fr-FR" dirty="0"/>
              <a:t>virus d’animaux ou d’insectes ont une </a:t>
            </a:r>
            <a:r>
              <a:rPr lang="fr-FR" dirty="0" smtClean="0"/>
              <a:t>structure </a:t>
            </a:r>
            <a:r>
              <a:rPr lang="fr-FR" dirty="0" smtClean="0">
                <a:solidFill>
                  <a:srgbClr val="FF0000"/>
                </a:solidFill>
              </a:rPr>
              <a:t>capsidiale </a:t>
            </a:r>
            <a:r>
              <a:rPr lang="fr-FR" dirty="0">
                <a:solidFill>
                  <a:srgbClr val="FF0000"/>
                </a:solidFill>
              </a:rPr>
              <a:t>enveloppée. Les </a:t>
            </a:r>
            <a:r>
              <a:rPr lang="fr-FR" dirty="0" smtClean="0">
                <a:solidFill>
                  <a:srgbClr val="FF0000"/>
                </a:solidFill>
              </a:rPr>
              <a:t> </a:t>
            </a:r>
            <a:r>
              <a:rPr lang="fr-FR" dirty="0" smtClean="0"/>
              <a:t>bactériophages </a:t>
            </a:r>
            <a:r>
              <a:rPr lang="fr-FR" dirty="0"/>
              <a:t>quant à eux</a:t>
            </a:r>
            <a:r>
              <a:rPr lang="fr-FR" dirty="0" smtClean="0"/>
              <a:t>, peuvent </a:t>
            </a:r>
            <a:r>
              <a:rPr lang="fr-FR" dirty="0"/>
              <a:t>être nus, enveloppés ou bien avoir une </a:t>
            </a:r>
            <a:r>
              <a:rPr lang="fr-FR" dirty="0" smtClean="0"/>
              <a:t>membrane à </a:t>
            </a:r>
            <a:r>
              <a:rPr lang="fr-FR" dirty="0"/>
              <a:t>l’intérieur de la capside, enveloppant ainsi le génome</a:t>
            </a:r>
          </a:p>
        </p:txBody>
      </p:sp>
    </p:spTree>
    <p:extLst>
      <p:ext uri="{BB962C8B-B14F-4D97-AF65-F5344CB8AC3E}">
        <p14:creationId xmlns:p14="http://schemas.microsoft.com/office/powerpoint/2010/main" xmlns="" val="190926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lyc-chevreuse-gif.ac-versailles.fr/biotech/viro/res/TMV_1.jpg">
            <a:hlinkClick r:id="rId2" tooltip="Cliquez pour agrandir (nouvelle fenêtre)"/>
          </p:cNvPr>
          <p:cNvPicPr>
            <a:picLocks noChangeAspect="1" noChangeArrowheads="1"/>
          </p:cNvPicPr>
          <p:nvPr/>
        </p:nvPicPr>
        <p:blipFill>
          <a:blip r:embed="rId3"/>
          <a:srcRect/>
          <a:stretch>
            <a:fillRect/>
          </a:stretch>
        </p:blipFill>
        <p:spPr bwMode="auto">
          <a:xfrm>
            <a:off x="3143250" y="3705225"/>
            <a:ext cx="6000750" cy="3152775"/>
          </a:xfrm>
          <a:prstGeom prst="rect">
            <a:avLst/>
          </a:prstGeom>
          <a:noFill/>
        </p:spPr>
      </p:pic>
      <p:sp>
        <p:nvSpPr>
          <p:cNvPr id="1025" name="Rectangle 1"/>
          <p:cNvSpPr>
            <a:spLocks noChangeArrowheads="1"/>
          </p:cNvSpPr>
          <p:nvPr/>
        </p:nvSpPr>
        <p:spPr bwMode="auto">
          <a:xfrm>
            <a:off x="428596" y="500042"/>
            <a:ext cx="7929586" cy="3673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1935, ils ont réussit à obtenir à l’état pur et cristallisé le virus de la mosaïque du tabac. Une année après on découvre la nature nucléoprotéique des cristaux obtenus. A partir de 1939, grâce au microscope électronique, on a pu préciser la taille des virus et montrer pour la 1ère fois leur forme.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26" name="Picture 2" descr="Mosaïque du haricot"/>
          <p:cNvPicPr>
            <a:picLocks noChangeAspect="1" noChangeArrowheads="1"/>
          </p:cNvPicPr>
          <p:nvPr/>
        </p:nvPicPr>
        <p:blipFill>
          <a:blip r:embed="rId4"/>
          <a:srcRect/>
          <a:stretch>
            <a:fillRect/>
          </a:stretch>
        </p:blipFill>
        <p:spPr bwMode="auto">
          <a:xfrm>
            <a:off x="642910" y="4500570"/>
            <a:ext cx="2686050" cy="2357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Rôles de l’enveloppe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L’enveloppe joue un rôle capital </a:t>
            </a:r>
            <a:r>
              <a:rPr lang="fr-FR" b="1" dirty="0">
                <a:solidFill>
                  <a:srgbClr val="FF0000"/>
                </a:solidFill>
              </a:rPr>
              <a:t>dans </a:t>
            </a:r>
            <a:r>
              <a:rPr lang="fr-FR" b="1" dirty="0" smtClean="0">
                <a:solidFill>
                  <a:srgbClr val="FF0000"/>
                </a:solidFill>
              </a:rPr>
              <a:t>l’attachement </a:t>
            </a:r>
            <a:r>
              <a:rPr lang="fr-FR" b="1" dirty="0">
                <a:solidFill>
                  <a:srgbClr val="FF0000"/>
                </a:solidFill>
              </a:rPr>
              <a:t>du </a:t>
            </a:r>
            <a:r>
              <a:rPr lang="fr-FR" b="1" dirty="0" smtClean="0">
                <a:solidFill>
                  <a:srgbClr val="FF0000"/>
                </a:solidFill>
              </a:rPr>
              <a:t>virus sur </a:t>
            </a:r>
            <a:r>
              <a:rPr lang="fr-FR" b="1" dirty="0">
                <a:solidFill>
                  <a:srgbClr val="FF0000"/>
                </a:solidFill>
              </a:rPr>
              <a:t>la cellule-cible, </a:t>
            </a:r>
            <a:r>
              <a:rPr lang="fr-FR" dirty="0"/>
              <a:t>par l’entremise de </a:t>
            </a:r>
            <a:r>
              <a:rPr lang="fr-FR" dirty="0" smtClean="0"/>
              <a:t>glycoprotéines membranaires </a:t>
            </a:r>
            <a:r>
              <a:rPr lang="fr-FR" dirty="0"/>
              <a:t>spécifiques de récepteurs cellulaires. </a:t>
            </a:r>
            <a:r>
              <a:rPr lang="fr-FR" dirty="0" smtClean="0"/>
              <a:t>Un </a:t>
            </a:r>
            <a:r>
              <a:rPr lang="fr-FR" dirty="0"/>
              <a:t>exemple typique de glycoprotéine membranaire est </a:t>
            </a:r>
            <a:r>
              <a:rPr lang="fr-FR" b="1" dirty="0" smtClean="0"/>
              <a:t>l’hémagglutinine </a:t>
            </a:r>
            <a:r>
              <a:rPr lang="fr-FR" dirty="0" smtClean="0"/>
              <a:t>du </a:t>
            </a:r>
            <a:r>
              <a:rPr lang="fr-FR" dirty="0"/>
              <a:t>virus </a:t>
            </a:r>
            <a:r>
              <a:rPr lang="fr-FR" b="1" dirty="0"/>
              <a:t>Influenza</a:t>
            </a:r>
            <a:r>
              <a:rPr lang="fr-FR" dirty="0"/>
              <a:t>.</a:t>
            </a:r>
          </a:p>
          <a:p>
            <a:r>
              <a:rPr lang="fr-FR" dirty="0"/>
              <a:t>L‘enveloppe virale est hérissée de glycoprotéines </a:t>
            </a:r>
            <a:r>
              <a:rPr lang="fr-FR" dirty="0" smtClean="0"/>
              <a:t>d’origine virale</a:t>
            </a:r>
            <a:r>
              <a:rPr lang="fr-FR" dirty="0"/>
              <a:t>, parfois appelées </a:t>
            </a:r>
            <a:r>
              <a:rPr lang="fr-FR" b="1" dirty="0" smtClean="0"/>
              <a:t>spicules</a:t>
            </a:r>
            <a:r>
              <a:rPr lang="fr-FR" dirty="0" smtClean="0"/>
              <a:t>. Ces protéines </a:t>
            </a:r>
            <a:r>
              <a:rPr lang="fr-FR" dirty="0"/>
              <a:t>constituent généralement des </a:t>
            </a:r>
            <a:r>
              <a:rPr lang="fr-FR" b="1" dirty="0"/>
              <a:t>antigènes </a:t>
            </a:r>
            <a:r>
              <a:rPr lang="fr-FR" dirty="0"/>
              <a:t>remarquables</a:t>
            </a:r>
            <a:r>
              <a:rPr lang="fr-FR" dirty="0" smtClean="0"/>
              <a:t>, tout </a:t>
            </a:r>
            <a:r>
              <a:rPr lang="fr-FR" dirty="0"/>
              <a:t>en exerçant plusieurs fonctions : ainsi, </a:t>
            </a:r>
            <a:r>
              <a:rPr lang="fr-FR" b="1" dirty="0" smtClean="0"/>
              <a:t>l’hémagglutinine </a:t>
            </a:r>
            <a:r>
              <a:rPr lang="fr-FR" dirty="0" smtClean="0"/>
              <a:t>sert </a:t>
            </a:r>
            <a:r>
              <a:rPr lang="fr-FR" dirty="0"/>
              <a:t>d’</a:t>
            </a:r>
            <a:r>
              <a:rPr lang="fr-FR" dirty="0" err="1"/>
              <a:t>éliciteur</a:t>
            </a:r>
            <a:r>
              <a:rPr lang="fr-FR" dirty="0"/>
              <a:t> (liaison à un récepteur cellulaire</a:t>
            </a:r>
            <a:r>
              <a:rPr lang="fr-FR" dirty="0" smtClean="0"/>
              <a:t>) et </a:t>
            </a:r>
            <a:r>
              <a:rPr lang="fr-FR" dirty="0"/>
              <a:t>permet la fusion membranaire. Les propriétés </a:t>
            </a:r>
            <a:r>
              <a:rPr lang="fr-FR" dirty="0" smtClean="0"/>
              <a:t>de liaison </a:t>
            </a:r>
            <a:r>
              <a:rPr lang="fr-FR" dirty="0"/>
              <a:t>aux hydrates de carbone sont exploitées dans le </a:t>
            </a:r>
            <a:r>
              <a:rPr lang="fr-FR" dirty="0" smtClean="0"/>
              <a:t>test d’</a:t>
            </a:r>
            <a:r>
              <a:rPr lang="fr-FR" dirty="0" err="1" smtClean="0"/>
              <a:t>hémagglutination</a:t>
            </a:r>
            <a:r>
              <a:rPr lang="fr-FR" dirty="0" smtClean="0"/>
              <a:t> </a:t>
            </a:r>
            <a:r>
              <a:rPr lang="fr-FR" dirty="0"/>
              <a:t>et d’inhibition de l’</a:t>
            </a:r>
            <a:r>
              <a:rPr lang="fr-FR" dirty="0" err="1"/>
              <a:t>hémagglutination</a:t>
            </a:r>
            <a:r>
              <a:rPr lang="fr-FR" dirty="0"/>
              <a:t>.</a:t>
            </a:r>
          </a:p>
        </p:txBody>
      </p:sp>
    </p:spTree>
    <p:extLst>
      <p:ext uri="{BB962C8B-B14F-4D97-AF65-F5344CB8AC3E}">
        <p14:creationId xmlns:p14="http://schemas.microsoft.com/office/powerpoint/2010/main" xmlns="" val="290341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052736"/>
            <a:ext cx="7772400" cy="1470025"/>
          </a:xfrm>
        </p:spPr>
        <p:txBody>
          <a:bodyPr/>
          <a:lstStyle/>
          <a:p>
            <a:r>
              <a:rPr lang="fr-FR" dirty="0" smtClean="0">
                <a:solidFill>
                  <a:srgbClr val="FF0000"/>
                </a:solidFill>
              </a:rPr>
              <a:t>Classification des virus</a:t>
            </a:r>
            <a:endParaRPr lang="fr-FR" dirty="0">
              <a:solidFill>
                <a:srgbClr val="FF0000"/>
              </a:solidFill>
            </a:endParaRPr>
          </a:p>
        </p:txBody>
      </p:sp>
    </p:spTree>
    <p:extLst>
      <p:ext uri="{BB962C8B-B14F-4D97-AF65-F5344CB8AC3E}">
        <p14:creationId xmlns:p14="http://schemas.microsoft.com/office/powerpoint/2010/main" xmlns="" val="1571334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42876" y="169111"/>
            <a:ext cx="8643966" cy="2120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Classification des virus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plus ancien système de classification des virus reposait sur la symptomatologie des maladies qu’ils causent, ce système est limité par le fait que le même virus peut causer plus d’une maladie selon le tissu qu’il touche. De plus, ce système regroupait arbitrairement  des virus n’infectant pas les humains.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8370" name="Rectangle 2"/>
          <p:cNvSpPr>
            <a:spLocks noChangeArrowheads="1"/>
          </p:cNvSpPr>
          <p:nvPr/>
        </p:nvSpPr>
        <p:spPr bwMode="auto">
          <a:xfrm>
            <a:off x="285752" y="2556213"/>
            <a:ext cx="8643966"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virologistes ont formé le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omité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nternational de la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axonomie </a:t>
            </a: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a:t>
            </a:r>
            <a:r>
              <a:rPr kumimoji="0" lang="fr-FR"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iral (CITV) en</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1996. Depuis lors, le CITV a regroupé les virus en familles sur la base :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 type d’acide nucléique qu’ils contiennent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leur mode de réplication</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leur morphologie.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500" fill="hold"/>
                                        <p:tgtEl>
                                          <p:spTgt spid="58369"/>
                                        </p:tgtEl>
                                        <p:attrNameLst>
                                          <p:attrName>ppt_w</p:attrName>
                                        </p:attrNameLst>
                                      </p:cBhvr>
                                      <p:tavLst>
                                        <p:tav tm="0">
                                          <p:val>
                                            <p:fltVal val="0"/>
                                          </p:val>
                                        </p:tav>
                                        <p:tav tm="100000">
                                          <p:val>
                                            <p:strVal val="#ppt_w"/>
                                          </p:val>
                                        </p:tav>
                                      </p:tavLst>
                                    </p:anim>
                                    <p:anim calcmode="lin" valueType="num">
                                      <p:cBhvr>
                                        <p:cTn id="8" dur="500" fill="hold"/>
                                        <p:tgtEl>
                                          <p:spTgt spid="5836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8370"/>
                                        </p:tgtEl>
                                        <p:attrNameLst>
                                          <p:attrName>style.visibility</p:attrName>
                                        </p:attrNameLst>
                                      </p:cBhvr>
                                      <p:to>
                                        <p:strVal val="visible"/>
                                      </p:to>
                                    </p:set>
                                    <p:anim calcmode="lin" valueType="num">
                                      <p:cBhvr>
                                        <p:cTn id="13" dur="500" fill="hold"/>
                                        <p:tgtEl>
                                          <p:spTgt spid="58370"/>
                                        </p:tgtEl>
                                        <p:attrNameLst>
                                          <p:attrName>ppt_w</p:attrName>
                                        </p:attrNameLst>
                                      </p:cBhvr>
                                      <p:tavLst>
                                        <p:tav tm="0">
                                          <p:val>
                                            <p:fltVal val="0"/>
                                          </p:val>
                                        </p:tav>
                                        <p:tav tm="100000">
                                          <p:val>
                                            <p:strVal val="#ppt_w"/>
                                          </p:val>
                                        </p:tav>
                                      </p:tavLst>
                                    </p:anim>
                                    <p:anim calcmode="lin" valueType="num">
                                      <p:cBhvr>
                                        <p:cTn id="14" dur="500" fill="hold"/>
                                        <p:tgtEl>
                                          <p:spTgt spid="58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5837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es et dimensions des viru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166687"/>
            <a:ext cx="5524500" cy="6524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9206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Times New Roman" pitchFamily="18" charset="0"/>
                <a:cs typeface="Times New Roman" pitchFamily="18" charset="0"/>
              </a:rPr>
              <a:t>Historique</a:t>
            </a:r>
            <a:endParaRPr lang="fr-FR" sz="2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617549"/>
            <a:ext cx="8229600" cy="4525963"/>
          </a:xfrm>
        </p:spPr>
        <p:txBody>
          <a:bodyPr>
            <a:normAutofit lnSpcReduction="10000"/>
          </a:bodyPr>
          <a:lstStyle/>
          <a:p>
            <a:pPr lvl="0">
              <a:lnSpc>
                <a:spcPct val="200000"/>
              </a:lnSpc>
              <a:buNone/>
            </a:pPr>
            <a:r>
              <a:rPr lang="fr-FR" sz="2400" dirty="0" smtClean="0">
                <a:latin typeface="Times New Roman" pitchFamily="18" charset="0"/>
                <a:cs typeface="Times New Roman" pitchFamily="18" charset="0"/>
              </a:rPr>
              <a:t> </a:t>
            </a:r>
          </a:p>
          <a:p>
            <a:pPr lvl="0">
              <a:lnSpc>
                <a:spcPct val="200000"/>
              </a:lnSpc>
            </a:pPr>
            <a:r>
              <a:rPr lang="fr-FR" sz="2400" dirty="0" smtClean="0">
                <a:latin typeface="Times New Roman" pitchFamily="18" charset="0"/>
                <a:cs typeface="Times New Roman" pitchFamily="18" charset="0"/>
              </a:rPr>
              <a:t> Le rôle prédominant de l’acide nucléique dans le pouvoir infectieux  fut démontré en 1952.</a:t>
            </a:r>
          </a:p>
          <a:p>
            <a:pPr>
              <a:lnSpc>
                <a:spcPct val="200000"/>
              </a:lnSpc>
            </a:pPr>
            <a:r>
              <a:rPr lang="fr-FR" sz="2400" dirty="0" smtClean="0">
                <a:latin typeface="Times New Roman" pitchFamily="18" charset="0"/>
                <a:cs typeface="Times New Roman" pitchFamily="18" charset="0"/>
              </a:rPr>
              <a:t> En 1956, on a démontré que l’acide nucléique purifié extrait des virus de la mosaïque du tabac produit l’infection d’une plante saine.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j0078711[1]"/>
          <p:cNvPicPr>
            <a:picLocks noGrp="1" noChangeAspect="1" noChangeArrowheads="1"/>
          </p:cNvPicPr>
          <p:nvPr>
            <p:ph idx="1"/>
          </p:nvPr>
        </p:nvPicPr>
        <p:blipFill>
          <a:blip r:embed="rId2"/>
          <a:srcRect/>
          <a:stretch>
            <a:fillRect/>
          </a:stretch>
        </p:blipFill>
        <p:spPr>
          <a:xfrm>
            <a:off x="4067175" y="3429000"/>
            <a:ext cx="990600" cy="2400300"/>
          </a:xfrm>
          <a:noFill/>
          <a:ln/>
        </p:spPr>
      </p:pic>
      <p:sp>
        <p:nvSpPr>
          <p:cNvPr id="3076" name="Rectangle 4"/>
          <p:cNvSpPr>
            <a:spLocks noGrp="1" noChangeArrowheads="1"/>
          </p:cNvSpPr>
          <p:nvPr>
            <p:ph type="title"/>
          </p:nvPr>
        </p:nvSpPr>
        <p:spPr>
          <a:xfrm>
            <a:off x="457200" y="1828800"/>
            <a:ext cx="8229600" cy="1143000"/>
          </a:xfrm>
        </p:spPr>
        <p:txBody>
          <a:bodyPr/>
          <a:lstStyle/>
          <a:p>
            <a:r>
              <a:rPr lang="en-US" sz="6000" dirty="0">
                <a:solidFill>
                  <a:schemeClr val="accent2"/>
                </a:solidFill>
                <a:latin typeface="Comic Sans MS" pitchFamily="66" charset="0"/>
              </a:rPr>
              <a:t>WHAT IS A VIRUS?</a:t>
            </a:r>
            <a:endParaRPr lang="en-US" sz="4000" dirty="0">
              <a:solidFill>
                <a:schemeClr val="accent2"/>
              </a:solidFill>
              <a:latin typeface="Comic Sans MS" pitchFamily="66" charset="0"/>
            </a:endParaRPr>
          </a:p>
        </p:txBody>
      </p:sp>
    </p:spTree>
    <p:extLst>
      <p:ext uri="{BB962C8B-B14F-4D97-AF65-F5344CB8AC3E}">
        <p14:creationId xmlns:p14="http://schemas.microsoft.com/office/powerpoint/2010/main" xmlns="" val="35978860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2857496"/>
            <a:ext cx="9144000" cy="1143000"/>
          </a:xfrm>
        </p:spPr>
        <p:txBody>
          <a:bodyPr>
            <a:normAutofit fontScale="90000"/>
          </a:bodyPr>
          <a:lstStyle/>
          <a:p>
            <a:pPr algn="ctr" eaLnBrk="1" hangingPunct="1"/>
            <a:r>
              <a:rPr lang="fr-FR" sz="6000" dirty="0" smtClean="0">
                <a:solidFill>
                  <a:srgbClr val="FF0000"/>
                </a:solidFill>
              </a:rPr>
              <a:t>« Les virus sont les virus »</a:t>
            </a:r>
            <a:r>
              <a:rPr lang="fr-FR" sz="6600" dirty="0" smtClean="0">
                <a:solidFill>
                  <a:srgbClr val="FF0000"/>
                </a:solidFill>
              </a:rPr>
              <a:t> </a:t>
            </a:r>
            <a:br>
              <a:rPr lang="fr-FR" sz="6600" dirty="0" smtClean="0">
                <a:solidFill>
                  <a:srgbClr val="FF0000"/>
                </a:solidFill>
              </a:rPr>
            </a:br>
            <a:r>
              <a:rPr lang="fr-FR" sz="3200" b="1" dirty="0" smtClean="0"/>
              <a:t>A. Lwoff 1957</a:t>
            </a:r>
          </a:p>
        </p:txBody>
      </p:sp>
    </p:spTree>
    <p:extLst>
      <p:ext uri="{BB962C8B-B14F-4D97-AF65-F5344CB8AC3E}">
        <p14:creationId xmlns:p14="http://schemas.microsoft.com/office/powerpoint/2010/main" xmlns="" val="3650939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428604"/>
            <a:ext cx="8229600" cy="4643470"/>
          </a:xfrm>
        </p:spPr>
        <p:txBody>
          <a:bodyPr/>
          <a:lstStyle/>
          <a:p>
            <a:pPr>
              <a:lnSpc>
                <a:spcPct val="150000"/>
              </a:lnSpc>
              <a:spcBef>
                <a:spcPts val="0"/>
              </a:spcBef>
              <a:spcAft>
                <a:spcPts val="0"/>
              </a:spcAft>
              <a:buNone/>
            </a:pPr>
            <a:r>
              <a:rPr lang="fr-FR" sz="2800" dirty="0" smtClean="0">
                <a:latin typeface="Calibri" pitchFamily="34" charset="0"/>
                <a:cs typeface="Calibri" pitchFamily="34" charset="0"/>
              </a:rPr>
              <a:t>Qu'est-ce qu'un virus ? </a:t>
            </a:r>
          </a:p>
          <a:p>
            <a:pPr>
              <a:lnSpc>
                <a:spcPct val="150000"/>
              </a:lnSpc>
              <a:spcBef>
                <a:spcPts val="0"/>
              </a:spcBef>
              <a:spcAft>
                <a:spcPts val="0"/>
              </a:spcAft>
              <a:buNone/>
            </a:pPr>
            <a:r>
              <a:rPr lang="fr-FR" sz="2800" u="sng" dirty="0" smtClean="0">
                <a:latin typeface="Calibri" pitchFamily="34" charset="0"/>
                <a:cs typeface="Calibri" pitchFamily="34" charset="0"/>
              </a:rPr>
              <a:t>André Lwoff - Prix Nobel en 1970</a:t>
            </a:r>
            <a:endParaRPr lang="fr-FR" sz="2800" dirty="0" smtClean="0">
              <a:latin typeface="Calibri" pitchFamily="34" charset="0"/>
              <a:cs typeface="Calibri" pitchFamily="34" charset="0"/>
            </a:endParaRPr>
          </a:p>
          <a:p>
            <a:pPr>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Pas un être vivant</a:t>
            </a:r>
          </a:p>
          <a:p>
            <a:pPr>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Ni un organisme</a:t>
            </a:r>
          </a:p>
          <a:p>
            <a:pPr>
              <a:lnSpc>
                <a:spcPct val="150000"/>
              </a:lnSpc>
              <a:spcBef>
                <a:spcPts val="0"/>
              </a:spcBef>
              <a:spcAft>
                <a:spcPts val="0"/>
              </a:spcAft>
              <a:buFont typeface="Wingdings" pitchFamily="2" charset="2"/>
              <a:buChar char="v"/>
            </a:pPr>
            <a:r>
              <a:rPr lang="fr-FR" sz="2800" dirty="0" smtClean="0">
                <a:latin typeface="Calibri" pitchFamily="34" charset="0"/>
                <a:cs typeface="Calibri" pitchFamily="34" charset="0"/>
              </a:rPr>
              <a:t>Ni un micro-organisme</a:t>
            </a:r>
          </a:p>
          <a:p>
            <a:pPr>
              <a:lnSpc>
                <a:spcPct val="150000"/>
              </a:lnSpc>
              <a:spcBef>
                <a:spcPts val="0"/>
              </a:spcBef>
              <a:spcAft>
                <a:spcPts val="0"/>
              </a:spcAft>
              <a:buFont typeface="Wingdings" pitchFamily="2" charset="2"/>
              <a:buChar char="v"/>
            </a:pPr>
            <a:r>
              <a:rPr lang="fr-FR" sz="2800" i="1" dirty="0" smtClean="0">
                <a:latin typeface="Calibri" pitchFamily="34" charset="0"/>
                <a:cs typeface="Calibri" pitchFamily="34" charset="0"/>
              </a:rPr>
              <a:t>« Un virus est un virus »</a:t>
            </a:r>
            <a:endParaRPr lang="fr-FR" sz="2800" dirty="0" smtClean="0">
              <a:latin typeface="Calibri" pitchFamily="34" charset="0"/>
              <a:cs typeface="Calibri" pitchFamily="34" charset="0"/>
            </a:endParaRPr>
          </a:p>
        </p:txBody>
      </p:sp>
    </p:spTree>
    <p:extLst>
      <p:ext uri="{BB962C8B-B14F-4D97-AF65-F5344CB8AC3E}">
        <p14:creationId xmlns:p14="http://schemas.microsoft.com/office/powerpoint/2010/main" xmlns="" val="2343438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1559</Words>
  <Application>Microsoft Office PowerPoint</Application>
  <PresentationFormat>Affichage à l'écran (4:3)</PresentationFormat>
  <Paragraphs>192</Paragraphs>
  <Slides>53</Slides>
  <Notes>6</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Thème Office</vt:lpstr>
      <vt:lpstr>Diapositive 1</vt:lpstr>
      <vt:lpstr>Historique  </vt:lpstr>
      <vt:lpstr>Historique</vt:lpstr>
      <vt:lpstr>Historique</vt:lpstr>
      <vt:lpstr>Diapositive 5</vt:lpstr>
      <vt:lpstr>Historique</vt:lpstr>
      <vt:lpstr>WHAT IS A VIRUS?</vt:lpstr>
      <vt:lpstr>« Les virus sont les virus »  A. Lwoff 1957</vt:lpstr>
      <vt:lpstr>Diapositive 9</vt:lpstr>
      <vt:lpstr> </vt:lpstr>
      <vt:lpstr> </vt:lpstr>
      <vt:lpstr>Introduction à la virologie</vt:lpstr>
      <vt:lpstr> </vt:lpstr>
      <vt:lpstr>Diapositive 14</vt:lpstr>
      <vt:lpstr>How small is a virus?</vt:lpstr>
      <vt:lpstr>Diapositive 16</vt:lpstr>
      <vt:lpstr>Diapositive 17</vt:lpstr>
      <vt:lpstr> </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 Structure générale des particules virales    </vt:lpstr>
      <vt:lpstr>Diapositive 32</vt:lpstr>
      <vt:lpstr>Diapositive 33</vt:lpstr>
      <vt:lpstr>Diapositive 34</vt:lpstr>
      <vt:lpstr>Diapositive 35</vt:lpstr>
      <vt:lpstr>Diapositive 36</vt:lpstr>
      <vt:lpstr>Diapositive 37</vt:lpstr>
      <vt:lpstr>Structure Schématique</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3- Enveloppes virales </vt:lpstr>
      <vt:lpstr>Rôles de l’enveloppe </vt:lpstr>
      <vt:lpstr>Classification des virus</vt:lpstr>
      <vt:lpstr>Diapositive 52</vt:lpstr>
      <vt:lpstr>Diapositive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dc:creator>
  <cp:lastModifiedBy>pc</cp:lastModifiedBy>
  <cp:revision>71</cp:revision>
  <dcterms:created xsi:type="dcterms:W3CDTF">2014-04-17T22:05:33Z</dcterms:created>
  <dcterms:modified xsi:type="dcterms:W3CDTF">2024-01-18T14:23:08Z</dcterms:modified>
</cp:coreProperties>
</file>