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0" r:id="rId4"/>
    <p:sldId id="257" r:id="rId5"/>
    <p:sldId id="258" r:id="rId6"/>
    <p:sldId id="261" r:id="rId7"/>
    <p:sldId id="302" r:id="rId8"/>
    <p:sldId id="308" r:id="rId9"/>
    <p:sldId id="307" r:id="rId10"/>
    <p:sldId id="309" r:id="rId11"/>
    <p:sldId id="262" r:id="rId12"/>
    <p:sldId id="263" r:id="rId13"/>
    <p:sldId id="265" r:id="rId14"/>
    <p:sldId id="267" r:id="rId15"/>
    <p:sldId id="268" r:id="rId16"/>
    <p:sldId id="303" r:id="rId17"/>
    <p:sldId id="310" r:id="rId18"/>
    <p:sldId id="304" r:id="rId19"/>
    <p:sldId id="266" r:id="rId20"/>
    <p:sldId id="269" r:id="rId21"/>
    <p:sldId id="270" r:id="rId22"/>
    <p:sldId id="271" r:id="rId23"/>
    <p:sldId id="273" r:id="rId24"/>
    <p:sldId id="274" r:id="rId25"/>
    <p:sldId id="276" r:id="rId26"/>
    <p:sldId id="272" r:id="rId27"/>
    <p:sldId id="277" r:id="rId28"/>
    <p:sldId id="278" r:id="rId29"/>
    <p:sldId id="280" r:id="rId30"/>
    <p:sldId id="314" r:id="rId31"/>
    <p:sldId id="306" r:id="rId32"/>
    <p:sldId id="311" r:id="rId33"/>
    <p:sldId id="312" r:id="rId34"/>
    <p:sldId id="313" r:id="rId35"/>
    <p:sldId id="281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458" autoAdjust="0"/>
  </p:normalViewPr>
  <p:slideViewPr>
    <p:cSldViewPr snapToGrid="0" showGuides="1">
      <p:cViewPr varScale="1">
        <p:scale>
          <a:sx n="60" d="100"/>
          <a:sy n="60" d="100"/>
        </p:scale>
        <p:origin x="102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453EF-1A12-424D-9CDD-814CFE6026AA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56433-AFD5-4748-8AC3-D59938BA32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233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407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0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86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48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570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13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90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758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2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33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832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7D1F8-7875-48F5-AE44-E7B67A750287}" type="datetimeFigureOut">
              <a:rPr lang="fr-FR" smtClean="0"/>
              <a:t>27/12/2023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92634-3313-4DAF-90CC-F9B3782EA7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34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75198"/>
            <a:ext cx="9144000" cy="238760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Mitochondrie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2400" b="1" dirty="0" smtClean="0"/>
              <a:t>Dr DEBIB Aicha </a:t>
            </a:r>
            <a:endParaRPr lang="fr-FR" sz="24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8047" y="3832412"/>
            <a:ext cx="639921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396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This is What Happiness Really Looks Like, If it were Especially Colorfu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365125"/>
            <a:ext cx="9970568" cy="5625634"/>
          </a:xfrm>
        </p:spPr>
      </p:pic>
    </p:spTree>
    <p:extLst>
      <p:ext uri="{BB962C8B-B14F-4D97-AF65-F5344CB8AC3E}">
        <p14:creationId xmlns:p14="http://schemas.microsoft.com/office/powerpoint/2010/main" val="214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5" y="693084"/>
            <a:ext cx="7248525" cy="49339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106" y="1569384"/>
            <a:ext cx="5504890" cy="37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3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94" y="1842247"/>
            <a:ext cx="5562600" cy="42896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352" y="1142669"/>
            <a:ext cx="67817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0" i="0" u="none" strike="noStrike" baseline="0" dirty="0" smtClean="0">
                <a:solidFill>
                  <a:srgbClr val="000000"/>
                </a:solidFill>
              </a:rPr>
              <a:t>Sa </a:t>
            </a:r>
            <a:r>
              <a:rPr lang="fr-FR" sz="2400" b="1" i="0" u="none" strike="noStrike" baseline="0" dirty="0" smtClean="0">
                <a:solidFill>
                  <a:srgbClr val="000000"/>
                </a:solidFill>
              </a:rPr>
              <a:t>composition est très proche de celle du cytosol</a:t>
            </a:r>
            <a:r>
              <a:rPr lang="fr-FR" sz="2400" b="0" i="0" u="none" strike="noStrike" baseline="0" dirty="0" smtClean="0">
                <a:solidFill>
                  <a:srgbClr val="000000"/>
                </a:solidFill>
              </a:rPr>
              <a:t>. Cet espace contient :</a:t>
            </a:r>
          </a:p>
          <a:p>
            <a:pPr>
              <a:lnSpc>
                <a:spcPct val="150000"/>
              </a:lnSpc>
            </a:pPr>
            <a:r>
              <a:rPr lang="fr-FR" sz="2400" b="0" i="0" u="none" strike="noStrike" baseline="0" dirty="0" smtClean="0">
                <a:solidFill>
                  <a:srgbClr val="00FFFF"/>
                </a:solidFill>
              </a:rPr>
              <a:t>• </a:t>
            </a:r>
            <a:r>
              <a:rPr lang="fr-FR" sz="2400" b="0" i="0" u="none" strike="noStrike" baseline="0" dirty="0" smtClean="0">
                <a:solidFill>
                  <a:srgbClr val="000000"/>
                </a:solidFill>
              </a:rPr>
              <a:t>des molécules provenant du cytosol et traversant la membrane externe grâce aux porines ;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• des protons (</a:t>
            </a:r>
            <a:r>
              <a:rPr lang="fr-FR" sz="2400" b="1" dirty="0"/>
              <a:t>H+</a:t>
            </a:r>
            <a:r>
              <a:rPr lang="fr-FR" sz="2400" dirty="0"/>
              <a:t>) provenant de la matrice et traversant la membrane interne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grâce à certains complexes de la chaîne respiratoire ;</a:t>
            </a:r>
          </a:p>
          <a:p>
            <a:pPr>
              <a:lnSpc>
                <a:spcPct val="150000"/>
              </a:lnSpc>
            </a:pPr>
            <a:r>
              <a:rPr lang="fr-FR" sz="2400" dirty="0"/>
              <a:t>• des protéines impliquées dans </a:t>
            </a:r>
            <a:r>
              <a:rPr lang="fr-FR" sz="2400" dirty="0">
                <a:solidFill>
                  <a:srgbClr val="FF0000"/>
                </a:solidFill>
              </a:rPr>
              <a:t>l’apoptose (</a:t>
            </a:r>
            <a:r>
              <a:rPr lang="fr-FR" sz="2400" dirty="0" err="1">
                <a:solidFill>
                  <a:srgbClr val="FF0000"/>
                </a:solidFill>
              </a:rPr>
              <a:t>procaspases</a:t>
            </a:r>
            <a:r>
              <a:rPr lang="fr-FR" sz="2400" dirty="0">
                <a:solidFill>
                  <a:srgbClr val="FF0000"/>
                </a:solidFill>
              </a:rPr>
              <a:t> et cytochrome c).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352" y="297134"/>
            <a:ext cx="4693593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200" b="0" i="0" u="none" strike="noStrike" baseline="0" dirty="0" smtClean="0">
                <a:solidFill>
                  <a:srgbClr val="00CDCD"/>
                </a:solidFill>
              </a:rPr>
              <a:t>L’espace </a:t>
            </a:r>
            <a:r>
              <a:rPr lang="fr-FR" sz="3200" b="0" i="0" u="none" strike="noStrike" baseline="0" dirty="0" err="1" smtClean="0">
                <a:solidFill>
                  <a:srgbClr val="00CDCD"/>
                </a:solidFill>
              </a:rPr>
              <a:t>intermembranaire</a:t>
            </a:r>
            <a:endParaRPr lang="fr-FR" sz="3200" b="0" i="0" u="none" strike="noStrike" baseline="0" dirty="0" smtClean="0">
              <a:solidFill>
                <a:srgbClr val="00CD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1" y="728662"/>
            <a:ext cx="6724650" cy="54006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485" y="1786218"/>
            <a:ext cx="5552515" cy="42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matrice</a:t>
            </a:r>
            <a:b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7177" y="1233953"/>
            <a:ext cx="10515600" cy="5153399"/>
          </a:xfrm>
        </p:spPr>
        <p:txBody>
          <a:bodyPr>
            <a:normAutofit fontScale="92500"/>
          </a:bodyPr>
          <a:lstStyle/>
          <a:p>
            <a:pPr algn="just"/>
            <a:r>
              <a:rPr lang="fr-FR" dirty="0" smtClean="0"/>
              <a:t>La </a:t>
            </a:r>
            <a:r>
              <a:rPr lang="fr-FR" dirty="0"/>
              <a:t>matrice est très riche en </a:t>
            </a:r>
            <a:r>
              <a:rPr lang="fr-FR" b="1" dirty="0">
                <a:solidFill>
                  <a:srgbClr val="FF0000"/>
                </a:solidFill>
              </a:rPr>
              <a:t>enzymes</a:t>
            </a:r>
            <a:r>
              <a:rPr lang="fr-FR" b="1" dirty="0"/>
              <a:t> </a:t>
            </a:r>
            <a:r>
              <a:rPr lang="fr-FR" dirty="0"/>
              <a:t>car de nombreux processus métaboliques</a:t>
            </a:r>
          </a:p>
          <a:p>
            <a:pPr marL="0" indent="0" algn="just">
              <a:buNone/>
            </a:pPr>
            <a:r>
              <a:rPr lang="fr-FR" dirty="0"/>
              <a:t>s’y déroulent :</a:t>
            </a:r>
          </a:p>
          <a:p>
            <a:pPr algn="just"/>
            <a:r>
              <a:rPr lang="fr-FR" b="1" dirty="0"/>
              <a:t>• La b-oxydation des acides gras </a:t>
            </a:r>
            <a:r>
              <a:rPr lang="fr-FR" b="1" dirty="0" smtClean="0"/>
              <a:t>: </a:t>
            </a:r>
            <a:r>
              <a:rPr lang="fr-FR" dirty="0" smtClean="0"/>
              <a:t>C’est </a:t>
            </a:r>
            <a:r>
              <a:rPr lang="fr-FR" dirty="0"/>
              <a:t>une chaîne </a:t>
            </a:r>
            <a:r>
              <a:rPr lang="fr-FR" dirty="0" smtClean="0"/>
              <a:t>de réactions </a:t>
            </a:r>
            <a:r>
              <a:rPr lang="fr-FR" dirty="0"/>
              <a:t>qui dégradent les acides gras et aboutit à la formation </a:t>
            </a:r>
            <a:r>
              <a:rPr lang="fr-FR" dirty="0" smtClean="0"/>
              <a:t>d’</a:t>
            </a:r>
            <a:r>
              <a:rPr lang="fr-FR" dirty="0" err="1" smtClean="0"/>
              <a:t>acétylCoA</a:t>
            </a:r>
            <a:r>
              <a:rPr lang="fr-FR" dirty="0" smtClean="0"/>
              <a:t> et </a:t>
            </a:r>
            <a:r>
              <a:rPr lang="fr-FR" dirty="0"/>
              <a:t>de </a:t>
            </a:r>
            <a:r>
              <a:rPr lang="fr-FR" dirty="0" err="1"/>
              <a:t>co-enzymes</a:t>
            </a:r>
            <a:r>
              <a:rPr lang="fr-FR" dirty="0"/>
              <a:t> réduits : FADH2 et NADH2 (= NADH,H+).</a:t>
            </a:r>
          </a:p>
          <a:p>
            <a:pPr algn="just"/>
            <a:r>
              <a:rPr lang="fr-FR" b="1" dirty="0"/>
              <a:t>• La décarboxylation du pyruvate</a:t>
            </a:r>
            <a:r>
              <a:rPr lang="fr-FR" dirty="0"/>
              <a:t>. Elle aboutit à la formation de CO2, </a:t>
            </a:r>
            <a:r>
              <a:rPr lang="fr-FR" dirty="0" smtClean="0"/>
              <a:t>d’</a:t>
            </a:r>
            <a:r>
              <a:rPr lang="fr-FR" dirty="0" err="1" smtClean="0"/>
              <a:t>acétylCoA</a:t>
            </a:r>
            <a:r>
              <a:rPr lang="fr-FR" dirty="0" smtClean="0"/>
              <a:t> et </a:t>
            </a:r>
            <a:r>
              <a:rPr lang="fr-FR" dirty="0"/>
              <a:t>de NADH2. Le pyruvate est issu de </a:t>
            </a:r>
            <a:r>
              <a:rPr lang="fr-FR" b="1" dirty="0"/>
              <a:t>la glycolyse</a:t>
            </a:r>
            <a:r>
              <a:rPr lang="fr-FR" dirty="0"/>
              <a:t>, qui a lieu dans </a:t>
            </a:r>
            <a:r>
              <a:rPr lang="fr-FR" dirty="0" smtClean="0"/>
              <a:t>le cytosol</a:t>
            </a:r>
            <a:r>
              <a:rPr lang="fr-FR" dirty="0"/>
              <a:t>.</a:t>
            </a:r>
          </a:p>
          <a:p>
            <a:pPr algn="just"/>
            <a:r>
              <a:rPr lang="fr-FR" b="1" dirty="0"/>
              <a:t>• Le cycle de Krebs (= cycle de l’acide citrique</a:t>
            </a:r>
            <a:r>
              <a:rPr lang="fr-FR" dirty="0"/>
              <a:t>). C’est une chaîne de</a:t>
            </a:r>
          </a:p>
          <a:p>
            <a:pPr marL="0" indent="0" algn="just">
              <a:buNone/>
            </a:pPr>
            <a:r>
              <a:rPr lang="fr-FR" dirty="0"/>
              <a:t>réactions qui dégrade de l’</a:t>
            </a:r>
            <a:r>
              <a:rPr lang="fr-FR" dirty="0" err="1"/>
              <a:t>acétylCoA</a:t>
            </a:r>
            <a:r>
              <a:rPr lang="fr-FR" dirty="0"/>
              <a:t> et aboutit à la formation de CO2, GTP,</a:t>
            </a:r>
          </a:p>
          <a:p>
            <a:pPr marL="0" indent="0" algn="just">
              <a:buNone/>
            </a:pPr>
            <a:r>
              <a:rPr lang="fr-FR" dirty="0"/>
              <a:t>FADH2 et NADH2.</a:t>
            </a:r>
          </a:p>
        </p:txBody>
      </p:sp>
    </p:spTree>
    <p:extLst>
      <p:ext uri="{BB962C8B-B14F-4D97-AF65-F5344CB8AC3E}">
        <p14:creationId xmlns:p14="http://schemas.microsoft.com/office/powerpoint/2010/main" val="16296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matrice</a:t>
            </a:r>
            <a:b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53331"/>
            <a:ext cx="11492753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dirty="0"/>
              <a:t>La matrice contient aussi des </a:t>
            </a:r>
            <a:r>
              <a:rPr lang="fr-FR" sz="2400" b="1" dirty="0"/>
              <a:t>acides nucléiques </a:t>
            </a:r>
            <a:r>
              <a:rPr lang="fr-FR" sz="2400" dirty="0"/>
              <a:t>(ADN et ARN). </a:t>
            </a:r>
            <a:r>
              <a:rPr lang="fr-FR" sz="2400" dirty="0" smtClean="0"/>
              <a:t>L’ADN mitochondrial </a:t>
            </a:r>
            <a:r>
              <a:rPr lang="fr-FR" sz="2400" dirty="0"/>
              <a:t>est </a:t>
            </a:r>
            <a:r>
              <a:rPr lang="fr-FR" sz="2400" b="1" dirty="0" err="1"/>
              <a:t>bicaténaire</a:t>
            </a:r>
            <a:r>
              <a:rPr lang="fr-FR" sz="2400" b="1" dirty="0"/>
              <a:t>, circulaire </a:t>
            </a:r>
            <a:r>
              <a:rPr lang="fr-FR" sz="2400" dirty="0"/>
              <a:t>et de </a:t>
            </a:r>
            <a:r>
              <a:rPr lang="fr-FR" sz="2400" b="1" dirty="0"/>
              <a:t>petite taille </a:t>
            </a:r>
            <a:r>
              <a:rPr lang="fr-FR" sz="2400" dirty="0"/>
              <a:t>(chez l’Homme</a:t>
            </a:r>
            <a:r>
              <a:rPr lang="fr-FR" sz="2400" dirty="0" smtClean="0"/>
              <a:t>, sa </a:t>
            </a:r>
            <a:r>
              <a:rPr lang="fr-FR" sz="2400" dirty="0"/>
              <a:t>taille est d’environ 16 500 paires de bases). Il n’est pas associé à </a:t>
            </a:r>
            <a:r>
              <a:rPr lang="fr-FR" sz="2400" dirty="0" smtClean="0"/>
              <a:t>des histones</a:t>
            </a:r>
            <a:r>
              <a:rPr lang="fr-FR" sz="2400" dirty="0"/>
              <a:t>. En général, il y en a plusieurs copies par mitochondrie (5 à 10).</a:t>
            </a:r>
          </a:p>
          <a:p>
            <a:pPr>
              <a:lnSpc>
                <a:spcPct val="100000"/>
              </a:lnSpc>
            </a:pPr>
            <a:r>
              <a:rPr lang="fr-FR" sz="2400" dirty="0"/>
              <a:t>L’ADN mitochondrial code un </a:t>
            </a:r>
            <a:r>
              <a:rPr lang="fr-FR" sz="2400" b="1" dirty="0"/>
              <a:t>nombre restreint de gènes </a:t>
            </a:r>
            <a:r>
              <a:rPr lang="fr-FR" sz="2400" dirty="0"/>
              <a:t>et sa </a:t>
            </a:r>
            <a:r>
              <a:rPr lang="fr-FR" sz="2400" dirty="0" smtClean="0"/>
              <a:t>transcription permet </a:t>
            </a:r>
            <a:r>
              <a:rPr lang="fr-FR" sz="2400" dirty="0"/>
              <a:t>la synthèse de </a:t>
            </a:r>
            <a:r>
              <a:rPr lang="fr-FR" sz="2400" b="1" dirty="0"/>
              <a:t>13 ARNm </a:t>
            </a:r>
            <a:r>
              <a:rPr lang="fr-FR" sz="2400" dirty="0"/>
              <a:t>(ARN messagers)</a:t>
            </a:r>
            <a:r>
              <a:rPr lang="fr-FR" sz="2400" b="1" dirty="0"/>
              <a:t>, 22 </a:t>
            </a:r>
            <a:r>
              <a:rPr lang="fr-FR" sz="2400" b="1" dirty="0" err="1"/>
              <a:t>ARNt</a:t>
            </a:r>
            <a:r>
              <a:rPr lang="fr-FR" sz="2400" b="1" dirty="0"/>
              <a:t> </a:t>
            </a:r>
            <a:r>
              <a:rPr lang="fr-FR" sz="2400" dirty="0"/>
              <a:t>(ARN de transfert</a:t>
            </a:r>
            <a:r>
              <a:rPr lang="fr-FR" sz="2400" dirty="0" smtClean="0"/>
              <a:t>) et </a:t>
            </a:r>
            <a:r>
              <a:rPr lang="fr-FR" sz="2400" b="1" dirty="0"/>
              <a:t>2 ARNr </a:t>
            </a:r>
            <a:r>
              <a:rPr lang="fr-FR" sz="2400" dirty="0"/>
              <a:t>(ARN ribosomaux) de 12S et 16S.</a:t>
            </a:r>
          </a:p>
          <a:p>
            <a:pPr>
              <a:lnSpc>
                <a:spcPct val="100000"/>
              </a:lnSpc>
            </a:pPr>
            <a:r>
              <a:rPr lang="fr-FR" sz="2400" dirty="0"/>
              <a:t>Les mitochondries sont donc le siège de la </a:t>
            </a:r>
            <a:r>
              <a:rPr lang="fr-FR" sz="2400" b="1" dirty="0"/>
              <a:t>réplication </a:t>
            </a:r>
            <a:r>
              <a:rPr lang="fr-FR" sz="2400" dirty="0"/>
              <a:t>et de la </a:t>
            </a:r>
            <a:r>
              <a:rPr lang="fr-FR" sz="2400" b="1" dirty="0" smtClean="0"/>
              <a:t>transcription </a:t>
            </a:r>
            <a:r>
              <a:rPr lang="fr-FR" sz="2400" dirty="0" smtClean="0"/>
              <a:t>de </a:t>
            </a:r>
            <a:r>
              <a:rPr lang="fr-FR" sz="2400" dirty="0"/>
              <a:t>leur ADN mais aussi de la </a:t>
            </a:r>
            <a:r>
              <a:rPr lang="fr-FR" sz="2400" b="1" dirty="0"/>
              <a:t>traduction </a:t>
            </a:r>
            <a:r>
              <a:rPr lang="fr-FR" sz="2400" dirty="0"/>
              <a:t>car la matrice contient </a:t>
            </a:r>
            <a:r>
              <a:rPr lang="fr-FR" sz="2400" dirty="0" smtClean="0"/>
              <a:t>des ribosomes</a:t>
            </a:r>
            <a:r>
              <a:rPr lang="fr-FR" sz="2400" dirty="0"/>
              <a:t>. Cependant, le </a:t>
            </a:r>
            <a:r>
              <a:rPr lang="fr-FR" sz="2400" b="1" dirty="0"/>
              <a:t>code génétique est différent </a:t>
            </a:r>
            <a:r>
              <a:rPr lang="fr-FR" sz="2400" dirty="0"/>
              <a:t>de celui qui régit </a:t>
            </a:r>
            <a:r>
              <a:rPr lang="fr-FR" sz="2400" dirty="0" smtClean="0"/>
              <a:t>la traduction </a:t>
            </a:r>
            <a:r>
              <a:rPr lang="fr-FR" sz="2400" dirty="0"/>
              <a:t>de l’ARN codé par le génome nucléaire</a:t>
            </a:r>
            <a:r>
              <a:rPr lang="fr-FR" sz="2400" dirty="0" smtClean="0"/>
              <a:t>.</a:t>
            </a:r>
          </a:p>
          <a:p>
            <a:r>
              <a:rPr lang="fr-FR" sz="2400" dirty="0"/>
              <a:t>La machinerie de synthèse protéique des mitochondries ressemble à </a:t>
            </a:r>
            <a:r>
              <a:rPr lang="fr-FR" sz="2400" dirty="0" smtClean="0"/>
              <a:t>celle des </a:t>
            </a:r>
            <a:r>
              <a:rPr lang="fr-FR" sz="2400" dirty="0"/>
              <a:t>bactéries. </a:t>
            </a:r>
            <a:r>
              <a:rPr lang="fr-FR" sz="2400" dirty="0" smtClean="0"/>
              <a:t>la </a:t>
            </a:r>
            <a:r>
              <a:rPr lang="fr-FR" sz="2400" dirty="0"/>
              <a:t>synthèse protéique commence par la </a:t>
            </a:r>
            <a:r>
              <a:rPr lang="fr-FR" sz="2400" b="1" dirty="0"/>
              <a:t>N-</a:t>
            </a:r>
            <a:r>
              <a:rPr lang="fr-FR" sz="2400" b="1" dirty="0" err="1"/>
              <a:t>formyl</a:t>
            </a:r>
            <a:r>
              <a:rPr lang="fr-FR" sz="2400" b="1" dirty="0"/>
              <a:t> méthionine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00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c/Mitochondrial_DNA_f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952" y="1585340"/>
            <a:ext cx="6212542" cy="426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" y="868602"/>
            <a:ext cx="4169989" cy="51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991" y="763314"/>
            <a:ext cx="8052018" cy="60946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45324" y="0"/>
            <a:ext cx="9264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-BoldItalic"/>
              </a:rPr>
              <a:t>Double origine des protéines mitochondriales</a:t>
            </a:r>
            <a:endParaRPr lang="fr-F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0131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578225"/>
            <a:ext cx="9399494" cy="591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82" y="1"/>
            <a:ext cx="11107271" cy="676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58" y="853887"/>
            <a:ext cx="6580654" cy="5022477"/>
          </a:xfrm>
          <a:prstGeom prst="rect">
            <a:avLst/>
          </a:prstGeom>
        </p:spPr>
      </p:pic>
      <p:pic>
        <p:nvPicPr>
          <p:cNvPr id="4" name="Picture 1028" descr="C:\My Documents\FreemanFigs\CH16\F16-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812" y="1922929"/>
            <a:ext cx="4885272" cy="442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6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81" y="1106300"/>
            <a:ext cx="6753225" cy="38385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388" y="2210920"/>
            <a:ext cx="6194611" cy="4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respiration cellulaire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400" dirty="0" smtClean="0"/>
              <a:t>La </a:t>
            </a:r>
            <a:r>
              <a:rPr lang="fr-FR" sz="2400" dirty="0"/>
              <a:t>principale fonction des mitochondries est la production d’ATP </a:t>
            </a:r>
            <a:r>
              <a:rPr lang="fr-FR" sz="2400" dirty="0" smtClean="0"/>
              <a:t>obtenue par </a:t>
            </a:r>
            <a:r>
              <a:rPr lang="fr-FR" sz="2400" dirty="0"/>
              <a:t>la </a:t>
            </a:r>
            <a:r>
              <a:rPr lang="fr-FR" sz="2400" b="1" dirty="0"/>
              <a:t>phosphorylation oxydative </a:t>
            </a:r>
            <a:r>
              <a:rPr lang="fr-FR" sz="2400" dirty="0"/>
              <a:t>grâce au fonctionnement de </a:t>
            </a:r>
            <a:r>
              <a:rPr lang="fr-FR" sz="2400" b="1" dirty="0"/>
              <a:t>la chaîne </a:t>
            </a:r>
            <a:r>
              <a:rPr lang="fr-FR" sz="2400" b="1" dirty="0" smtClean="0"/>
              <a:t>respiratoire </a:t>
            </a:r>
            <a:r>
              <a:rPr lang="fr-FR" sz="2400" dirty="0" smtClean="0"/>
              <a:t>de </a:t>
            </a:r>
            <a:r>
              <a:rPr lang="fr-FR" sz="2400" dirty="0"/>
              <a:t>la membrane interne</a:t>
            </a:r>
            <a:r>
              <a:rPr lang="fr-FR" sz="2400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fr-FR" sz="2400" dirty="0"/>
              <a:t>La respiration cellulaire comprend une série de réactions chimiques assez complexes </a:t>
            </a:r>
            <a:r>
              <a:rPr lang="fr-FR" sz="2400" dirty="0" smtClean="0"/>
              <a:t>qui consistent </a:t>
            </a:r>
            <a:r>
              <a:rPr lang="fr-FR" sz="2400" dirty="0"/>
              <a:t>à l'extraire l'énergie des molécules complexes comme le glucose, et la convertir </a:t>
            </a:r>
            <a:r>
              <a:rPr lang="fr-FR" sz="2400" dirty="0" smtClean="0"/>
              <a:t>en ATP</a:t>
            </a:r>
            <a:r>
              <a:rPr lang="fr-FR" sz="2400" dirty="0"/>
              <a:t>. Elle sera présentée en 3 étapes.</a:t>
            </a:r>
          </a:p>
          <a:p>
            <a:pPr>
              <a:lnSpc>
                <a:spcPct val="100000"/>
              </a:lnSpc>
            </a:pPr>
            <a:r>
              <a:rPr lang="fr-FR" sz="2400" dirty="0"/>
              <a:t>La respiration comprend trois stades qui permettent de libérer l'énergie emmagasinée dans </a:t>
            </a:r>
            <a:r>
              <a:rPr lang="fr-FR" sz="2400" dirty="0" smtClean="0"/>
              <a:t>le glucose </a:t>
            </a:r>
            <a:r>
              <a:rPr lang="fr-FR" sz="2400" dirty="0"/>
              <a:t>:</a:t>
            </a:r>
          </a:p>
          <a:p>
            <a:pPr>
              <a:lnSpc>
                <a:spcPct val="100000"/>
              </a:lnSpc>
            </a:pPr>
            <a:r>
              <a:rPr lang="fr-FR" sz="2400" dirty="0"/>
              <a:t>1. </a:t>
            </a:r>
            <a:r>
              <a:rPr lang="fr-FR" sz="2400" b="1" dirty="0">
                <a:solidFill>
                  <a:srgbClr val="FF0000"/>
                </a:solidFill>
              </a:rPr>
              <a:t>la glycolyse</a:t>
            </a:r>
            <a:r>
              <a:rPr lang="fr-FR" sz="2400" b="1" dirty="0"/>
              <a:t> </a:t>
            </a:r>
            <a:r>
              <a:rPr lang="fr-FR" sz="2400" dirty="0"/>
              <a:t>qui a lieu dans le cytosol</a:t>
            </a:r>
          </a:p>
          <a:p>
            <a:pPr>
              <a:lnSpc>
                <a:spcPct val="100000"/>
              </a:lnSpc>
            </a:pPr>
            <a:r>
              <a:rPr lang="fr-FR" sz="2400" dirty="0"/>
              <a:t>2. </a:t>
            </a:r>
            <a:r>
              <a:rPr lang="fr-FR" sz="2400" b="1" dirty="0">
                <a:solidFill>
                  <a:srgbClr val="FF0000"/>
                </a:solidFill>
              </a:rPr>
              <a:t>le cycle de Krebs</a:t>
            </a:r>
            <a:r>
              <a:rPr lang="fr-FR" sz="2400" b="1" dirty="0"/>
              <a:t> </a:t>
            </a:r>
            <a:r>
              <a:rPr lang="fr-FR" sz="2400" dirty="0"/>
              <a:t>qui a lieu dans la matrice de la mitochondrie</a:t>
            </a:r>
          </a:p>
          <a:p>
            <a:pPr>
              <a:lnSpc>
                <a:spcPct val="100000"/>
              </a:lnSpc>
            </a:pPr>
            <a:r>
              <a:rPr lang="fr-FR" sz="2400" dirty="0"/>
              <a:t>3. </a:t>
            </a:r>
            <a:r>
              <a:rPr lang="fr-FR" sz="2400" b="1" dirty="0">
                <a:solidFill>
                  <a:srgbClr val="FF0000"/>
                </a:solidFill>
              </a:rPr>
              <a:t>la phosphorylation oxydative </a:t>
            </a:r>
            <a:r>
              <a:rPr lang="fr-FR" sz="2400" dirty="0"/>
              <a:t>qui a lieu dans la membrane de la mitochondrie.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05274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635" y="0"/>
            <a:ext cx="6508376" cy="67638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7408"/>
            <a:ext cx="5585012" cy="23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: LA GLYCOLYSE OU VOIE D'EMBDEN-MEYERHOL</a:t>
            </a:r>
            <a:b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On </a:t>
            </a:r>
            <a:r>
              <a:rPr lang="fr-FR" dirty="0"/>
              <a:t>définit ce processus métabolique comme l'oxydation ménagée - car inachevée - d'une molécule </a:t>
            </a:r>
            <a:r>
              <a:rPr lang="fr-FR" dirty="0" smtClean="0"/>
              <a:t>de glucose </a:t>
            </a:r>
            <a:r>
              <a:rPr lang="fr-FR" dirty="0"/>
              <a:t>en 2 molécules de pyruvate, dont l'équation bilan est la suivante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/>
              <a:t>La dégradation initiale du glucose se fait dans le cytosol et comprend une série de 10 </a:t>
            </a:r>
            <a:r>
              <a:rPr lang="fr-FR" dirty="0" smtClean="0"/>
              <a:t>étapes chacune </a:t>
            </a:r>
            <a:r>
              <a:rPr lang="fr-FR" dirty="0"/>
              <a:t>catalysées par une </a:t>
            </a:r>
            <a:r>
              <a:rPr lang="fr-FR" dirty="0" smtClean="0"/>
              <a:t>enzyme.</a:t>
            </a:r>
          </a:p>
          <a:p>
            <a:r>
              <a:rPr lang="fr-FR" dirty="0"/>
              <a:t>Les produits nets de la glycolyse sont donc</a:t>
            </a:r>
          </a:p>
          <a:p>
            <a:r>
              <a:rPr lang="fr-FR" dirty="0">
                <a:solidFill>
                  <a:srgbClr val="FF0000"/>
                </a:solidFill>
              </a:rPr>
              <a:t>o 2 ATP 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>
                <a:solidFill>
                  <a:srgbClr val="FF0000"/>
                </a:solidFill>
              </a:rPr>
              <a:t>o </a:t>
            </a:r>
            <a:r>
              <a:rPr lang="fr-FR" dirty="0">
                <a:solidFill>
                  <a:srgbClr val="FF0000"/>
                </a:solidFill>
              </a:rPr>
              <a:t>2 NADH</a:t>
            </a:r>
          </a:p>
          <a:p>
            <a:r>
              <a:rPr lang="fr-FR" dirty="0">
                <a:solidFill>
                  <a:srgbClr val="FF0000"/>
                </a:solidFill>
              </a:rPr>
              <a:t>o 2 pyruvates (molécules à 3 carbones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94" y="2837329"/>
            <a:ext cx="11044518" cy="9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: LE CYCLE DE KREBS</a:t>
            </a:r>
            <a:b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/>
              <a:t>cycle de Krebs comprend 8 étapes qui termine </a:t>
            </a:r>
            <a:r>
              <a:rPr lang="fr-FR" dirty="0" smtClean="0"/>
              <a:t>le </a:t>
            </a:r>
            <a:r>
              <a:rPr lang="fr-FR" dirty="0"/>
              <a:t>travail de la glycolyse en dégradant </a:t>
            </a:r>
            <a:r>
              <a:rPr lang="fr-FR" dirty="0" smtClean="0"/>
              <a:t>un dérivé </a:t>
            </a:r>
            <a:r>
              <a:rPr lang="fr-FR" dirty="0"/>
              <a:t>de l'acide pyruvique (l'</a:t>
            </a:r>
            <a:r>
              <a:rPr lang="fr-FR" dirty="0" err="1"/>
              <a:t>acétyl-CoA</a:t>
            </a:r>
            <a:r>
              <a:rPr lang="fr-FR" dirty="0"/>
              <a:t>) en dioxyde de carbone (CO2) et en produisant </a:t>
            </a:r>
            <a:r>
              <a:rPr lang="fr-FR" dirty="0" smtClean="0"/>
              <a:t>de l'ATP</a:t>
            </a:r>
            <a:r>
              <a:rPr lang="fr-FR" dirty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13" y="3427833"/>
            <a:ext cx="6908986" cy="27491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4047" y="4802398"/>
            <a:ext cx="73869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0" i="0" u="none" strike="noStrike" baseline="0" dirty="0" smtClean="0">
                <a:latin typeface="Times New Roman" panose="02020603050405020304" pitchFamily="18" charset="0"/>
              </a:rPr>
              <a:t>Bilan énergétique du cycle de Krebs (pour les 2 molécules de pyruvates)</a:t>
            </a:r>
          </a:p>
          <a:p>
            <a:r>
              <a:rPr lang="fr-FR" sz="2400" b="0" i="0" u="none" strike="noStrike" baseline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6 NADH + 6 H+</a:t>
            </a:r>
          </a:p>
          <a:p>
            <a:r>
              <a:rPr lang="fr-FR" sz="2400" b="0" i="0" u="none" strike="noStrike" baseline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 FADH2 + 2 H+</a:t>
            </a:r>
          </a:p>
          <a:p>
            <a:r>
              <a:rPr lang="fr-FR" sz="2400" b="0" i="0" u="none" strike="noStrike" baseline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 ATP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20109" y="0"/>
            <a:ext cx="10515600" cy="2852737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 La chaine respiratoire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6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84" y="-107576"/>
            <a:ext cx="10630181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71" y="0"/>
            <a:ext cx="9749117" cy="671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70" y="887505"/>
            <a:ext cx="11389659" cy="586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58000" cy="559675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740486"/>
            <a:ext cx="57912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6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297"/>
            <a:ext cx="7743825" cy="4867275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2785" y="4302778"/>
            <a:ext cx="639921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294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72" y="268014"/>
            <a:ext cx="11197255" cy="58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10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Mitochondrie et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thermogenèse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thermogenèse correspond à divers processus assurant le maintien de la température corporelle à un niveau élevé, l’homéothermie des nouveau-nés, la résistance à des conditions climatiques </a:t>
            </a:r>
            <a:r>
              <a:rPr lang="fr-FR" dirty="0" smtClean="0"/>
              <a:t>difficiles,</a:t>
            </a:r>
          </a:p>
          <a:p>
            <a:r>
              <a:rPr lang="fr-FR" dirty="0" smtClean="0"/>
              <a:t>La </a:t>
            </a:r>
            <a:r>
              <a:rPr lang="fr-FR" dirty="0"/>
              <a:t>thermogenèse cellulaire est assurée par les nombreuses réactions chimiques, les réactions </a:t>
            </a:r>
            <a:r>
              <a:rPr lang="fr-FR" dirty="0" err="1"/>
              <a:t>exergoniques</a:t>
            </a:r>
            <a:r>
              <a:rPr lang="fr-FR" dirty="0"/>
              <a:t> l’emportant sur les réactions </a:t>
            </a:r>
            <a:r>
              <a:rPr lang="fr-FR" dirty="0" err="1"/>
              <a:t>endergoniques</a:t>
            </a:r>
            <a:r>
              <a:rPr lang="fr-FR" dirty="0"/>
              <a:t>. En particulier, les réactions d’oxydation des molécules carbonées </a:t>
            </a:r>
            <a:r>
              <a:rPr lang="fr-FR" dirty="0" smtClean="0"/>
              <a:t>dans le mitochondrie sont </a:t>
            </a:r>
            <a:r>
              <a:rPr lang="fr-FR" dirty="0"/>
              <a:t>thermogéniques.</a:t>
            </a:r>
          </a:p>
        </p:txBody>
      </p:sp>
    </p:spTree>
    <p:extLst>
      <p:ext uri="{BB962C8B-B14F-4D97-AF65-F5344CB8AC3E}">
        <p14:creationId xmlns:p14="http://schemas.microsoft.com/office/powerpoint/2010/main" val="381430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Pathologies d’origine mitochondriale</a:t>
            </a:r>
          </a:p>
        </p:txBody>
      </p:sp>
    </p:spTree>
    <p:extLst>
      <p:ext uri="{BB962C8B-B14F-4D97-AF65-F5344CB8AC3E}">
        <p14:creationId xmlns:p14="http://schemas.microsoft.com/office/powerpoint/2010/main" val="26150329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14" y="1270543"/>
            <a:ext cx="8866876" cy="429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82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56" y="513692"/>
            <a:ext cx="8409754" cy="634430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786" y="1326932"/>
            <a:ext cx="32194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75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894" y="242048"/>
            <a:ext cx="10730753" cy="64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2523" y="0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Morphologie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2523" y="1027906"/>
            <a:ext cx="10806953" cy="4351338"/>
          </a:xfrm>
        </p:spPr>
        <p:txBody>
          <a:bodyPr>
            <a:normAutofit/>
          </a:bodyPr>
          <a:lstStyle/>
          <a:p>
            <a:pPr algn="just"/>
            <a:r>
              <a:rPr lang="fr-FR" sz="2400" dirty="0"/>
              <a:t>Les mitochondries sont généralement ellipsoïdales (diamètre compris </a:t>
            </a:r>
            <a:r>
              <a:rPr lang="fr-FR" sz="2400" dirty="0" smtClean="0"/>
              <a:t>entre 0,5 </a:t>
            </a:r>
            <a:r>
              <a:rPr lang="fr-FR" sz="2400" dirty="0"/>
              <a:t>et 1 </a:t>
            </a:r>
            <a:r>
              <a:rPr lang="fr-FR" sz="2400" dirty="0" err="1"/>
              <a:t>μm</a:t>
            </a:r>
            <a:r>
              <a:rPr lang="fr-FR" sz="2400" dirty="0"/>
              <a:t>), mais peuvent aussi être sphériques, ou </a:t>
            </a:r>
            <a:r>
              <a:rPr lang="fr-FR" sz="2400" dirty="0" smtClean="0"/>
              <a:t>filamenteuses</a:t>
            </a:r>
            <a:r>
              <a:rPr lang="fr-FR" sz="2400" dirty="0"/>
              <a:t>.</a:t>
            </a:r>
          </a:p>
          <a:p>
            <a:pPr algn="just"/>
            <a:r>
              <a:rPr lang="fr-FR" sz="2400" dirty="0"/>
              <a:t>Elles sont limitées par deux membranes concentriques : la </a:t>
            </a:r>
            <a:r>
              <a:rPr lang="fr-FR" sz="2400" b="1" dirty="0" smtClean="0"/>
              <a:t>membrane interne </a:t>
            </a:r>
            <a:r>
              <a:rPr lang="fr-FR" sz="2400" b="1" dirty="0"/>
              <a:t>et la membrane externe</a:t>
            </a:r>
            <a:r>
              <a:rPr lang="fr-FR" sz="2400" dirty="0"/>
              <a:t>, séparées par </a:t>
            </a:r>
            <a:r>
              <a:rPr lang="fr-FR" sz="2400" b="1" dirty="0"/>
              <a:t>l’espace </a:t>
            </a:r>
            <a:r>
              <a:rPr lang="fr-FR" sz="2400" b="1" dirty="0" err="1"/>
              <a:t>intermembranaire</a:t>
            </a:r>
            <a:r>
              <a:rPr lang="fr-FR" sz="2400" b="1" dirty="0" smtClean="0"/>
              <a:t>. </a:t>
            </a:r>
            <a:r>
              <a:rPr lang="fr-FR" sz="2400" dirty="0" smtClean="0"/>
              <a:t>Ces </a:t>
            </a:r>
            <a:r>
              <a:rPr lang="fr-FR" sz="2400" dirty="0"/>
              <a:t>deux membranes délimitent une cavité interne : la </a:t>
            </a:r>
            <a:r>
              <a:rPr lang="fr-FR" sz="2400" b="1" dirty="0"/>
              <a:t>matrice</a:t>
            </a:r>
            <a:r>
              <a:rPr lang="fr-FR" sz="2400" dirty="0"/>
              <a:t>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2851337"/>
            <a:ext cx="104584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58905" y="870307"/>
            <a:ext cx="10874189" cy="5745646"/>
          </a:xfrm>
        </p:spPr>
        <p:txBody>
          <a:bodyPr>
            <a:normAutofit/>
          </a:bodyPr>
          <a:lstStyle/>
          <a:p>
            <a:r>
              <a:rPr lang="fr-FR" dirty="0" smtClean="0"/>
              <a:t> Organites présents dans toutes les cellules </a:t>
            </a:r>
          </a:p>
          <a:p>
            <a:pPr>
              <a:buNone/>
            </a:pPr>
            <a:r>
              <a:rPr lang="fr-FR" dirty="0" smtClean="0"/>
              <a:t>       des organismes eucaryotes.</a:t>
            </a:r>
          </a:p>
          <a:p>
            <a:r>
              <a:rPr lang="fr-FR" dirty="0" smtClean="0"/>
              <a:t>Elles jouent un rôle primordial dans la vie et la mort cellulaire.</a:t>
            </a:r>
          </a:p>
          <a:p>
            <a:r>
              <a:rPr lang="fr-FR" dirty="0" smtClean="0"/>
              <a:t>Elles ont son propre ADN</a:t>
            </a:r>
          </a:p>
          <a:p>
            <a:r>
              <a:rPr lang="fr-FR" dirty="0" smtClean="0"/>
              <a:t>Nombre et forme:</a:t>
            </a:r>
          </a:p>
          <a:p>
            <a:r>
              <a:rPr lang="fr-FR" dirty="0" smtClean="0"/>
              <a:t> 500 et 2000 mitochondries :Cellules de la rétine et du muscle cardiaque, elles représentent respectivement 80% et 40% du volume cellulaire.</a:t>
            </a:r>
          </a:p>
          <a:p>
            <a:pPr>
              <a:lnSpc>
                <a:spcPct val="220000"/>
              </a:lnSpc>
            </a:pPr>
            <a:r>
              <a:rPr lang="fr-FR" dirty="0" smtClean="0"/>
              <a:t>- plaquettes sanguines 2 à 6 mitochondries,</a:t>
            </a:r>
          </a:p>
          <a:p>
            <a:r>
              <a:rPr lang="fr-FR" dirty="0" smtClean="0"/>
              <a:t>- </a:t>
            </a:r>
            <a:r>
              <a:rPr lang="fr-FR" dirty="0" smtClean="0">
                <a:solidFill>
                  <a:srgbClr val="FF0000"/>
                </a:solidFill>
              </a:rPr>
              <a:t>globules rouges pas de mitochondries</a:t>
            </a: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95" y="128027"/>
            <a:ext cx="9779933" cy="672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12" y="0"/>
            <a:ext cx="8352422" cy="66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La Fécondation_ Comment on Tombe Enceinte_ _ Animation 3D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7809"/>
            <a:ext cx="10492537" cy="5901919"/>
          </a:xfrm>
        </p:spPr>
      </p:pic>
    </p:spTree>
    <p:extLst>
      <p:ext uri="{BB962C8B-B14F-4D97-AF65-F5344CB8AC3E}">
        <p14:creationId xmlns:p14="http://schemas.microsoft.com/office/powerpoint/2010/main" val="27608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Mobilité intracellulaire du mitochondrie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6835" y="1253331"/>
            <a:ext cx="10515600" cy="4351338"/>
          </a:xfrm>
        </p:spPr>
        <p:txBody>
          <a:bodyPr/>
          <a:lstStyle/>
          <a:p>
            <a:r>
              <a:rPr lang="fr-FR" dirty="0"/>
              <a:t>Se déplacent grâce </a:t>
            </a:r>
            <a:r>
              <a:rPr lang="fr-FR" dirty="0">
                <a:solidFill>
                  <a:srgbClr val="FF0000"/>
                </a:solidFill>
              </a:rPr>
              <a:t>aux interactions avec le cytosquelette</a:t>
            </a:r>
          </a:p>
          <a:p>
            <a:r>
              <a:rPr lang="fr-FR" dirty="0"/>
              <a:t>Les mitochondries sont déplaces par la  </a:t>
            </a:r>
            <a:r>
              <a:rPr lang="fr-FR" dirty="0" err="1"/>
              <a:t>dyneine</a:t>
            </a:r>
            <a:r>
              <a:rPr lang="fr-FR" dirty="0"/>
              <a:t> </a:t>
            </a:r>
            <a:r>
              <a:rPr lang="fr-FR" dirty="0" smtClean="0"/>
              <a:t>ou la </a:t>
            </a:r>
            <a:r>
              <a:rPr lang="fr-FR" dirty="0" err="1"/>
              <a:t>kinesine</a:t>
            </a:r>
            <a:r>
              <a:rPr lang="fr-FR" dirty="0"/>
              <a:t> selon le Sens du déplacement sur </a:t>
            </a:r>
          </a:p>
          <a:p>
            <a:pPr marL="0" indent="0">
              <a:buNone/>
            </a:pPr>
            <a:r>
              <a:rPr lang="fr-FR" dirty="0"/>
              <a:t>    le microtubules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76835" y="3290823"/>
            <a:ext cx="11380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r-FR" sz="2400" dirty="0" smtClean="0"/>
              <a:t>Le mouvements cessent au cours de </a:t>
            </a:r>
            <a:r>
              <a:rPr lang="fr-FR" sz="2400" dirty="0" smtClean="0">
                <a:solidFill>
                  <a:srgbClr val="FF0000"/>
                </a:solidFill>
              </a:rPr>
              <a:t>la division cellulaire</a:t>
            </a:r>
          </a:p>
          <a:p>
            <a:pPr>
              <a:buFontTx/>
              <a:buChar char="-"/>
            </a:pPr>
            <a:r>
              <a:rPr lang="fr-FR" sz="2400" dirty="0" smtClean="0"/>
              <a:t>Dans certaines cellules les mitochondries </a:t>
            </a:r>
            <a:r>
              <a:rPr lang="fr-FR" sz="2400" dirty="0" smtClean="0">
                <a:solidFill>
                  <a:srgbClr val="FF0000"/>
                </a:solidFill>
              </a:rPr>
              <a:t>sont  immobiles comme dans les spermatozoïdes</a:t>
            </a:r>
            <a:endParaRPr lang="fr-FR" sz="24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5" y="4311311"/>
            <a:ext cx="5217635" cy="278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8151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895</Words>
  <Application>Microsoft Office PowerPoint</Application>
  <PresentationFormat>Grand écran</PresentationFormat>
  <Paragraphs>66</Paragraphs>
  <Slides>35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Corbel-BoldItalic</vt:lpstr>
      <vt:lpstr>Times New Roman</vt:lpstr>
      <vt:lpstr>Thème Office</vt:lpstr>
      <vt:lpstr>Mitochondrie Dr DEBIB Aicha </vt:lpstr>
      <vt:lpstr>Présentation PowerPoint</vt:lpstr>
      <vt:lpstr>Présentation PowerPoint</vt:lpstr>
      <vt:lpstr>Morphologie </vt:lpstr>
      <vt:lpstr>Présentation PowerPoint</vt:lpstr>
      <vt:lpstr>Présentation PowerPoint</vt:lpstr>
      <vt:lpstr>Présentation PowerPoint</vt:lpstr>
      <vt:lpstr>Présentation PowerPoint</vt:lpstr>
      <vt:lpstr>Mobilité intracellulaire du mitochondrie </vt:lpstr>
      <vt:lpstr>Présentation PowerPoint</vt:lpstr>
      <vt:lpstr>Présentation PowerPoint</vt:lpstr>
      <vt:lpstr>Présentation PowerPoint</vt:lpstr>
      <vt:lpstr>Présentation PowerPoint</vt:lpstr>
      <vt:lpstr>La matrice </vt:lpstr>
      <vt:lpstr>La matrice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1- La respiration cellulaire</vt:lpstr>
      <vt:lpstr>Présentation PowerPoint</vt:lpstr>
      <vt:lpstr>A : LA GLYCOLYSE OU VOIE D'EMBDEN-MEYERHOL </vt:lpstr>
      <vt:lpstr>B : LE CYCLE DE KREBS </vt:lpstr>
      <vt:lpstr>C- La chaine respiratoire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Mitochondrie et thermogenèse</vt:lpstr>
      <vt:lpstr>Pathologies d’origine mitochondriale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250 G4</dc:creator>
  <cp:lastModifiedBy>250 G4</cp:lastModifiedBy>
  <cp:revision>48</cp:revision>
  <dcterms:created xsi:type="dcterms:W3CDTF">2020-01-06T17:54:15Z</dcterms:created>
  <dcterms:modified xsi:type="dcterms:W3CDTF">2023-12-27T20:46:50Z</dcterms:modified>
</cp:coreProperties>
</file>