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95" r:id="rId3"/>
    <p:sldId id="296" r:id="rId4"/>
    <p:sldId id="298" r:id="rId5"/>
    <p:sldId id="322" r:id="rId6"/>
    <p:sldId id="260" r:id="rId7"/>
    <p:sldId id="261" r:id="rId8"/>
    <p:sldId id="280" r:id="rId9"/>
    <p:sldId id="277" r:id="rId10"/>
    <p:sldId id="278" r:id="rId11"/>
    <p:sldId id="270" r:id="rId12"/>
    <p:sldId id="269" r:id="rId13"/>
    <p:sldId id="273" r:id="rId14"/>
    <p:sldId id="274" r:id="rId15"/>
    <p:sldId id="282" r:id="rId16"/>
    <p:sldId id="285" r:id="rId17"/>
    <p:sldId id="287" r:id="rId18"/>
    <p:sldId id="373" r:id="rId19"/>
    <p:sldId id="288" r:id="rId20"/>
    <p:sldId id="283" r:id="rId21"/>
    <p:sldId id="289" r:id="rId22"/>
    <p:sldId id="290" r:id="rId23"/>
    <p:sldId id="291" r:id="rId24"/>
    <p:sldId id="294" r:id="rId25"/>
    <p:sldId id="281" r:id="rId2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660"/>
  </p:normalViewPr>
  <p:slideViewPr>
    <p:cSldViewPr>
      <p:cViewPr varScale="1">
        <p:scale>
          <a:sx n="78" d="100"/>
          <a:sy n="78" d="100"/>
        </p:scale>
        <p:origin x="1522"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08/04/2023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08/04/2023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08/04/2023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08/04/2023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08/04/2023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pPr/>
              <a:t>08/04/2023</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pPr/>
              <a:t>08/04/2023</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pPr/>
              <a:t>08/04/2023</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08/04/2023</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08/04/2023</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08/04/2023</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pPr/>
              <a:t>08/04/2023</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hyperlink" Target="https://ar.wikipedia.org/wiki/%D8%A5%D9%85%D8%A8%D8%B1%D8%A7%D8%B7%D9%88%D8%B1%D9%8A%D8%A9_%D9%85%D8%A7%D9%84%D9%8A" TargetMode="External"/><Relationship Id="rId3" Type="http://schemas.openxmlformats.org/officeDocument/2006/relationships/hyperlink" Target="https://ar.wikipedia.org/wiki/%D9%85%D9%85%D9%84%D9%83%D8%A9_%D9%82%D8%B4%D8%AA%D8%A7%D9%84%D8%A9" TargetMode="External"/><Relationship Id="rId7" Type="http://schemas.openxmlformats.org/officeDocument/2006/relationships/hyperlink" Target="https://ar.wikipedia.org/wiki/%D8%A8%D9%86%D9%88_%D8%AD%D9%85%D8%A7%D8%AF" TargetMode="External"/><Relationship Id="rId2" Type="http://schemas.openxmlformats.org/officeDocument/2006/relationships/image" Target="../media/image2.jpeg"/><Relationship Id="rId1" Type="http://schemas.openxmlformats.org/officeDocument/2006/relationships/slideLayout" Target="../slideLayouts/slideLayout3.xml"/><Relationship Id="rId6" Type="http://schemas.openxmlformats.org/officeDocument/2006/relationships/hyperlink" Target="https://ar.wikipedia.org/wiki/%D8%A8%D9%86%D9%88_%D8%B2%D9%8A%D8%B1%D9%8A" TargetMode="External"/><Relationship Id="rId5" Type="http://schemas.openxmlformats.org/officeDocument/2006/relationships/hyperlink" Target="https://ar.wikipedia.org/wiki/%D9%85%D9%85%D9%84%D9%83%D8%A9_%D8%A3%D8%B1%D8%A7%D8%BA%D9%88%D9%86" TargetMode="External"/><Relationship Id="rId4" Type="http://schemas.openxmlformats.org/officeDocument/2006/relationships/hyperlink" Target="https://ar.wikipedia.org/wiki/%D9%85%D9%85%D9%84%D9%83%D8%A9_%D9%86%D8%A7%D9%81%D8%A7%D8%B1%D8%A7" TargetMode="External"/><Relationship Id="rId9" Type="http://schemas.openxmlformats.org/officeDocument/2006/relationships/hyperlink" Target="https://ar.wikipedia.org/wiki/%D9%85%D9%85%D9%84%D9%83%D8%A9_%D8%BA%D8%A7%D9%86%D8%A7"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a:p>
        </p:txBody>
      </p:sp>
      <p:sp>
        <p:nvSpPr>
          <p:cNvPr id="4" name="Sous-titre 3"/>
          <p:cNvSpPr>
            <a:spLocks noGrp="1"/>
          </p:cNvSpPr>
          <p:nvPr>
            <p:ph type="subTitle" idx="1"/>
          </p:nvPr>
        </p:nvSpPr>
        <p:spPr>
          <a:xfrm>
            <a:off x="0" y="1142984"/>
            <a:ext cx="9144000" cy="4495816"/>
          </a:xfrm>
          <a:prstGeom prst="ellipse">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20000"/>
          </a:bodyPr>
          <a:lstStyle/>
          <a:p>
            <a:pPr algn="ctr" rtl="1"/>
            <a:r>
              <a:rPr lang="ar-DZ" sz="8000" b="1" dirty="0">
                <a:solidFill>
                  <a:schemeClr val="tx1"/>
                </a:solidFill>
              </a:rPr>
              <a:t>التاريخ</a:t>
            </a:r>
            <a:r>
              <a:rPr lang="ar-SA" sz="8000" b="1" dirty="0">
                <a:solidFill>
                  <a:schemeClr val="tx1"/>
                </a:solidFill>
              </a:rPr>
              <a:t> المرابطي</a:t>
            </a:r>
            <a:endParaRPr lang="ar-DZ" sz="8000" b="1" dirty="0">
              <a:solidFill>
                <a:schemeClr val="tx1"/>
              </a:solidFill>
            </a:endParaRPr>
          </a:p>
          <a:p>
            <a:pPr algn="ctr" rtl="1"/>
            <a:r>
              <a:rPr lang="ar-DZ" sz="8000" b="1" dirty="0">
                <a:solidFill>
                  <a:schemeClr val="tx1"/>
                </a:solidFill>
                <a:latin typeface="arial"/>
              </a:rPr>
              <a:t>448 – 541هـ</a:t>
            </a:r>
            <a:r>
              <a:rPr lang="ar-SA" sz="8000" b="1" dirty="0">
                <a:solidFill>
                  <a:schemeClr val="tx1"/>
                </a:solidFill>
                <a:latin typeface="arial"/>
              </a:rPr>
              <a:t>/</a:t>
            </a:r>
            <a:r>
              <a:rPr lang="ar-DZ" sz="8000" b="1" dirty="0">
                <a:solidFill>
                  <a:schemeClr val="tx1"/>
                </a:solidFill>
                <a:latin typeface="arial"/>
              </a:rPr>
              <a:t> و1056 – 1147م</a:t>
            </a:r>
            <a:endParaRPr lang="fr-FR" sz="8000" b="1"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lstStyle/>
          <a:p>
            <a:r>
              <a:rPr lang="ar-DZ" dirty="0">
                <a:cs typeface="Traditional Arabic" pitchFamily="2" charset="-78"/>
              </a:rPr>
              <a:t>الجامع الكبير بالجزائر</a:t>
            </a:r>
            <a:endParaRPr lang="en-US" dirty="0">
              <a:cs typeface="Traditional Arabic" pitchFamily="2" charset="-78"/>
            </a:endParaRPr>
          </a:p>
        </p:txBody>
      </p:sp>
      <p:pic>
        <p:nvPicPr>
          <p:cNvPr id="6" name="Espace réservé du contenu 8" descr="SSA41274.JPG"/>
          <p:cNvPicPr>
            <a:picLocks noGrp="1" noChangeAspect="1"/>
          </p:cNvPicPr>
          <p:nvPr>
            <p:ph idx="1"/>
          </p:nvPr>
        </p:nvPicPr>
        <p:blipFill>
          <a:blip r:embed="rId2" cstate="print"/>
          <a:stretch>
            <a:fillRect/>
          </a:stretch>
        </p:blipFill>
        <p:spPr>
          <a:xfrm>
            <a:off x="2483768" y="1600200"/>
            <a:ext cx="3785468" cy="5047291"/>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4427984" cy="714356"/>
          </a:xfrm>
          <a:solidFill>
            <a:schemeClr val="accent2"/>
          </a:solidFill>
        </p:spPr>
        <p:txBody>
          <a:bodyPr>
            <a:normAutofit/>
          </a:bodyPr>
          <a:lstStyle/>
          <a:p>
            <a:pPr lvl="1" algn="ctr" rtl="1">
              <a:spcBef>
                <a:spcPct val="0"/>
              </a:spcBef>
            </a:pPr>
            <a:r>
              <a:rPr lang="ar-SA" sz="4000" b="1" dirty="0">
                <a:ea typeface="Calibri"/>
                <a:cs typeface="Traditional Arabic"/>
              </a:rPr>
              <a:t>الجامع الكبير بتلمسان: </a:t>
            </a:r>
            <a:endParaRPr lang="fr-FR" sz="4000" dirty="0"/>
          </a:p>
        </p:txBody>
      </p:sp>
      <p:sp>
        <p:nvSpPr>
          <p:cNvPr id="3" name="Espace réservé du contenu 2"/>
          <p:cNvSpPr>
            <a:spLocks noGrp="1"/>
          </p:cNvSpPr>
          <p:nvPr>
            <p:ph idx="1"/>
          </p:nvPr>
        </p:nvSpPr>
        <p:spPr>
          <a:xfrm>
            <a:off x="4427984" y="111443"/>
            <a:ext cx="4716016" cy="6746557"/>
          </a:xfrm>
        </p:spPr>
        <p:txBody>
          <a:bodyPr>
            <a:normAutofit fontScale="70000" lnSpcReduction="20000"/>
          </a:bodyPr>
          <a:lstStyle/>
          <a:p>
            <a:pPr indent="359410" algn="r" rtl="1">
              <a:lnSpc>
                <a:spcPct val="120000"/>
              </a:lnSpc>
              <a:spcAft>
                <a:spcPts val="800"/>
              </a:spcAft>
            </a:pPr>
            <a:r>
              <a:rPr lang="ar-SA" sz="3400" dirty="0">
                <a:latin typeface="Arabic Typesetting" panose="03020402040406030203" pitchFamily="66" charset="-78"/>
                <a:ea typeface="Calibri"/>
                <a:cs typeface="Arabic Typesetting" panose="03020402040406030203" pitchFamily="66" charset="-78"/>
              </a:rPr>
              <a:t>بني في سنة 475ه/1082م من قبل يوسف بن </a:t>
            </a:r>
            <a:r>
              <a:rPr lang="ar-SA" sz="3400" dirty="0" err="1">
                <a:latin typeface="Arabic Typesetting" panose="03020402040406030203" pitchFamily="66" charset="-78"/>
                <a:ea typeface="Calibri"/>
                <a:cs typeface="Arabic Typesetting" panose="03020402040406030203" pitchFamily="66" charset="-78"/>
              </a:rPr>
              <a:t>تاشفين</a:t>
            </a:r>
            <a:endParaRPr lang="fr-FR" sz="3400" dirty="0">
              <a:latin typeface="Arabic Typesetting" panose="03020402040406030203" pitchFamily="66" charset="-78"/>
              <a:ea typeface="Calibri"/>
              <a:cs typeface="Arabic Typesetting" panose="03020402040406030203" pitchFamily="66" charset="-78"/>
            </a:endParaRPr>
          </a:p>
          <a:p>
            <a:pPr indent="359410" algn="r" rtl="1">
              <a:lnSpc>
                <a:spcPct val="120000"/>
              </a:lnSpc>
              <a:spcAft>
                <a:spcPts val="800"/>
              </a:spcAft>
            </a:pPr>
            <a:r>
              <a:rPr lang="ar-SA" sz="3400" dirty="0">
                <a:latin typeface="Arabic Typesetting" panose="03020402040406030203" pitchFamily="66" charset="-78"/>
                <a:ea typeface="Calibri"/>
                <a:cs typeface="Arabic Typesetting" panose="03020402040406030203" pitchFamily="66" charset="-78"/>
              </a:rPr>
              <a:t> وحسب الكتابة التأسيسية الموجودة في </a:t>
            </a:r>
            <a:r>
              <a:rPr lang="ar-SA" sz="3400" dirty="0" err="1">
                <a:latin typeface="Arabic Typesetting" panose="03020402040406030203" pitchFamily="66" charset="-78"/>
                <a:ea typeface="Calibri"/>
                <a:cs typeface="Arabic Typesetting" panose="03020402040406030203" pitchFamily="66" charset="-78"/>
              </a:rPr>
              <a:t>اسفل</a:t>
            </a:r>
            <a:r>
              <a:rPr lang="ar-SA" sz="3400" dirty="0">
                <a:latin typeface="Arabic Typesetting" panose="03020402040406030203" pitchFamily="66" charset="-78"/>
                <a:ea typeface="Calibri"/>
                <a:cs typeface="Arabic Typesetting" panose="03020402040406030203" pitchFamily="66" charset="-78"/>
              </a:rPr>
              <a:t> القبة التي تتقدم المحراب فإن </a:t>
            </a:r>
            <a:r>
              <a:rPr lang="ar-SA" sz="3400" dirty="0" err="1">
                <a:latin typeface="Arabic Typesetting" panose="03020402040406030203" pitchFamily="66" charset="-78"/>
                <a:ea typeface="Calibri"/>
                <a:cs typeface="Arabic Typesetting" panose="03020402040406030203" pitchFamily="66" charset="-78"/>
              </a:rPr>
              <a:t>الاشغال</a:t>
            </a:r>
            <a:r>
              <a:rPr lang="ar-SA" sz="3400" dirty="0">
                <a:latin typeface="Arabic Typesetting" panose="03020402040406030203" pitchFamily="66" charset="-78"/>
                <a:ea typeface="Calibri"/>
                <a:cs typeface="Arabic Typesetting" panose="03020402040406030203" pitchFamily="66" charset="-78"/>
              </a:rPr>
              <a:t> </a:t>
            </a:r>
            <a:r>
              <a:rPr lang="ar-SA" sz="3400" dirty="0" err="1">
                <a:latin typeface="Arabic Typesetting" panose="03020402040406030203" pitchFamily="66" charset="-78"/>
                <a:ea typeface="Calibri"/>
                <a:cs typeface="Arabic Typesetting" panose="03020402040406030203" pitchFamily="66" charset="-78"/>
              </a:rPr>
              <a:t>به</a:t>
            </a:r>
            <a:r>
              <a:rPr lang="ar-SA" sz="3400" dirty="0">
                <a:latin typeface="Arabic Typesetting" panose="03020402040406030203" pitchFamily="66" charset="-78"/>
                <a:ea typeface="Calibri"/>
                <a:cs typeface="Arabic Typesetting" panose="03020402040406030203" pitchFamily="66" charset="-78"/>
              </a:rPr>
              <a:t> انتهت في سنة 530ه في عهد الأمير علي بن يوسف بن </a:t>
            </a:r>
            <a:r>
              <a:rPr lang="ar-SA" sz="3400" dirty="0" err="1">
                <a:latin typeface="Arabic Typesetting" panose="03020402040406030203" pitchFamily="66" charset="-78"/>
                <a:ea typeface="Calibri"/>
                <a:cs typeface="Arabic Typesetting" panose="03020402040406030203" pitchFamily="66" charset="-78"/>
              </a:rPr>
              <a:t>تاشفين</a:t>
            </a:r>
            <a:r>
              <a:rPr lang="ar-SA" sz="3400" dirty="0">
                <a:latin typeface="Arabic Typesetting" panose="03020402040406030203" pitchFamily="66" charset="-78"/>
                <a:ea typeface="Calibri"/>
                <a:cs typeface="Arabic Typesetting" panose="03020402040406030203" pitchFamily="66" charset="-78"/>
              </a:rPr>
              <a:t>.</a:t>
            </a:r>
            <a:endParaRPr lang="fr-FR" sz="3400" dirty="0">
              <a:latin typeface="Arabic Typesetting" panose="03020402040406030203" pitchFamily="66" charset="-78"/>
              <a:ea typeface="Calibri"/>
              <a:cs typeface="Arabic Typesetting" panose="03020402040406030203" pitchFamily="66" charset="-78"/>
            </a:endParaRPr>
          </a:p>
          <a:p>
            <a:pPr indent="449580" algn="r" rtl="1">
              <a:lnSpc>
                <a:spcPct val="120000"/>
              </a:lnSpc>
              <a:spcAft>
                <a:spcPts val="800"/>
              </a:spcAft>
            </a:pPr>
            <a:r>
              <a:rPr lang="ar-SA" sz="3400" dirty="0">
                <a:latin typeface="Arabic Typesetting" panose="03020402040406030203" pitchFamily="66" charset="-78"/>
                <a:ea typeface="Calibri"/>
                <a:cs typeface="Arabic Typesetting" panose="03020402040406030203" pitchFamily="66" charset="-78"/>
              </a:rPr>
              <a:t>الجامع مستطيل طوله 55م وعرضه 50م</a:t>
            </a:r>
            <a:endParaRPr lang="fr-FR" sz="3400" dirty="0">
              <a:latin typeface="Arabic Typesetting" panose="03020402040406030203" pitchFamily="66" charset="-78"/>
              <a:ea typeface="Calibri"/>
              <a:cs typeface="Arabic Typesetting" panose="03020402040406030203" pitchFamily="66" charset="-78"/>
            </a:endParaRPr>
          </a:p>
          <a:p>
            <a:pPr indent="449580" algn="r" rtl="1">
              <a:lnSpc>
                <a:spcPct val="120000"/>
              </a:lnSpc>
              <a:spcAft>
                <a:spcPts val="800"/>
              </a:spcAft>
            </a:pPr>
            <a:r>
              <a:rPr lang="ar-SA" sz="3400" dirty="0">
                <a:latin typeface="Arabic Typesetting" panose="03020402040406030203" pitchFamily="66" charset="-78"/>
                <a:ea typeface="Calibri"/>
                <a:cs typeface="Arabic Typesetting" panose="03020402040406030203" pitchFamily="66" charset="-78"/>
              </a:rPr>
              <a:t> يتوسطه</a:t>
            </a:r>
            <a:r>
              <a:rPr lang="ar-DZ" sz="3400" dirty="0">
                <a:latin typeface="Arabic Typesetting" panose="03020402040406030203" pitchFamily="66" charset="-78"/>
                <a:ea typeface="Calibri"/>
                <a:cs typeface="Arabic Typesetting" panose="03020402040406030203" pitchFamily="66" charset="-78"/>
              </a:rPr>
              <a:t> </a:t>
            </a:r>
            <a:r>
              <a:rPr lang="ar-SA" sz="3400" dirty="0">
                <a:latin typeface="Arabic Typesetting" panose="03020402040406030203" pitchFamily="66" charset="-78"/>
                <a:ea typeface="Calibri"/>
                <a:cs typeface="Arabic Typesetting" panose="03020402040406030203" pitchFamily="66" charset="-78"/>
              </a:rPr>
              <a:t>صحن مربع(20م</a:t>
            </a:r>
            <a:r>
              <a:rPr lang="ar-SA" sz="3400" baseline="30000" dirty="0">
                <a:latin typeface="Arabic Typesetting" panose="03020402040406030203" pitchFamily="66" charset="-78"/>
                <a:ea typeface="Calibri"/>
                <a:cs typeface="Arabic Typesetting" panose="03020402040406030203" pitchFamily="66" charset="-78"/>
              </a:rPr>
              <a:t>2</a:t>
            </a:r>
            <a:r>
              <a:rPr lang="ar-SA" sz="3400" dirty="0">
                <a:latin typeface="Arabic Typesetting" panose="03020402040406030203" pitchFamily="66" charset="-78"/>
                <a:ea typeface="Calibri"/>
                <a:cs typeface="Arabic Typesetting" panose="03020402040406030203" pitchFamily="66" charset="-78"/>
              </a:rPr>
              <a:t>)</a:t>
            </a:r>
            <a:endParaRPr lang="ar-DZ" sz="3400" dirty="0">
              <a:latin typeface="Arabic Typesetting" panose="03020402040406030203" pitchFamily="66" charset="-78"/>
              <a:ea typeface="Calibri"/>
              <a:cs typeface="Arabic Typesetting" panose="03020402040406030203" pitchFamily="66" charset="-78"/>
            </a:endParaRPr>
          </a:p>
          <a:p>
            <a:pPr indent="449580" algn="r" rtl="1">
              <a:lnSpc>
                <a:spcPct val="120000"/>
              </a:lnSpc>
              <a:spcAft>
                <a:spcPts val="800"/>
              </a:spcAft>
            </a:pPr>
            <a:r>
              <a:rPr lang="ar-SA" sz="3400" dirty="0">
                <a:latin typeface="Arabic Typesetting" panose="03020402040406030203" pitchFamily="66" charset="-78"/>
                <a:ea typeface="Calibri"/>
                <a:cs typeface="Arabic Typesetting" panose="03020402040406030203" pitchFamily="66" charset="-78"/>
              </a:rPr>
              <a:t> تحيطه ثلاثة </a:t>
            </a:r>
            <a:r>
              <a:rPr lang="ar-SA" sz="3400" dirty="0" err="1">
                <a:latin typeface="Arabic Typesetting" panose="03020402040406030203" pitchFamily="66" charset="-78"/>
                <a:ea typeface="Calibri"/>
                <a:cs typeface="Arabic Typesetting" panose="03020402040406030203" pitchFamily="66" charset="-78"/>
              </a:rPr>
              <a:t>مجنبات</a:t>
            </a:r>
            <a:r>
              <a:rPr lang="ar-DZ" sz="3400" dirty="0">
                <a:latin typeface="Arabic Typesetting" panose="03020402040406030203" pitchFamily="66" charset="-78"/>
                <a:ea typeface="Calibri"/>
                <a:cs typeface="Arabic Typesetting" panose="03020402040406030203" pitchFamily="66" charset="-78"/>
              </a:rPr>
              <a:t>، </a:t>
            </a:r>
            <a:r>
              <a:rPr lang="ar-SA" sz="3400" dirty="0">
                <a:latin typeface="Arabic Typesetting" panose="03020402040406030203" pitchFamily="66" charset="-78"/>
                <a:cs typeface="Arabic Typesetting" panose="03020402040406030203" pitchFamily="66" charset="-78"/>
              </a:rPr>
              <a:t>الشرقية (بيت الصلاة) تتألف من 13 بلاطة عمودية على جدار القبلة و 6 موازية له </a:t>
            </a:r>
            <a:r>
              <a:rPr lang="ar-DZ" sz="3400" dirty="0">
                <a:latin typeface="Arabic Typesetting" panose="03020402040406030203" pitchFamily="66" charset="-78"/>
                <a:cs typeface="Arabic Typesetting" panose="03020402040406030203" pitchFamily="66" charset="-78"/>
              </a:rPr>
              <a:t>، </a:t>
            </a:r>
            <a:r>
              <a:rPr lang="ar-SA" sz="3400" dirty="0">
                <a:latin typeface="Arabic Typesetting" panose="03020402040406030203" pitchFamily="66" charset="-78"/>
                <a:cs typeface="Arabic Typesetting" panose="03020402040406030203" pitchFamily="66" charset="-78"/>
              </a:rPr>
              <a:t>وهي مغطاة بسقف جملوني مكسوا بالقرميد من الخارج، ومن الداخل مشكل بالخشب</a:t>
            </a:r>
            <a:endParaRPr lang="fr-FR" sz="3400" dirty="0">
              <a:latin typeface="Arabic Typesetting" panose="03020402040406030203" pitchFamily="66" charset="-78"/>
              <a:cs typeface="Arabic Typesetting" panose="03020402040406030203" pitchFamily="66" charset="-78"/>
            </a:endParaRPr>
          </a:p>
          <a:p>
            <a:pPr algn="r" rtl="1">
              <a:lnSpc>
                <a:spcPct val="120000"/>
              </a:lnSpc>
            </a:pPr>
            <a:r>
              <a:rPr lang="ar-SA" sz="3400" dirty="0">
                <a:latin typeface="Arabic Typesetting" panose="03020402040406030203" pitchFamily="66" charset="-78"/>
                <a:cs typeface="Arabic Typesetting" panose="03020402040406030203" pitchFamily="66" charset="-78"/>
              </a:rPr>
              <a:t> يتوسط جدار القبلة محراب خماسي الأضلاع، على جانبيه عمودان رخاميان يحملان عقدا مركب ومفصص</a:t>
            </a:r>
            <a:endParaRPr lang="fr-FR" sz="3400" dirty="0">
              <a:latin typeface="Arabic Typesetting" panose="03020402040406030203" pitchFamily="66" charset="-78"/>
              <a:cs typeface="Arabic Typesetting" panose="03020402040406030203" pitchFamily="66" charset="-78"/>
            </a:endParaRPr>
          </a:p>
          <a:p>
            <a:pPr algn="r" rtl="1">
              <a:lnSpc>
                <a:spcPct val="120000"/>
              </a:lnSpc>
            </a:pPr>
            <a:r>
              <a:rPr lang="ar-SA" sz="3400" dirty="0">
                <a:latin typeface="Arabic Typesetting" panose="03020402040406030203" pitchFamily="66" charset="-78"/>
                <a:cs typeface="Arabic Typesetting" panose="03020402040406030203" pitchFamily="66" charset="-78"/>
              </a:rPr>
              <a:t> تتقدمه قبة مضلعة تتألف من 12 ضلعا متأثرة بقبة جامع قرطبة بالإضافة إلى قبة صغيرة تقع في مؤخرة البهو. </a:t>
            </a:r>
            <a:endParaRPr lang="fr-FR" sz="3400" dirty="0">
              <a:latin typeface="Arabic Typesetting" panose="03020402040406030203" pitchFamily="66" charset="-78"/>
              <a:cs typeface="Arabic Typesetting" panose="03020402040406030203" pitchFamily="66" charset="-78"/>
            </a:endParaRPr>
          </a:p>
          <a:p>
            <a:pPr indent="449580" algn="r" rtl="1">
              <a:lnSpc>
                <a:spcPct val="107000"/>
              </a:lnSpc>
              <a:spcAft>
                <a:spcPts val="800"/>
              </a:spcAft>
            </a:pPr>
            <a:endParaRPr lang="fr-FR" b="1" dirty="0">
              <a:ea typeface="Calibri"/>
              <a:cs typeface="Arial"/>
            </a:endParaRPr>
          </a:p>
          <a:p>
            <a:pPr indent="449580" algn="just" rtl="1">
              <a:lnSpc>
                <a:spcPct val="107000"/>
              </a:lnSpc>
              <a:spcAft>
                <a:spcPts val="800"/>
              </a:spcAft>
            </a:pPr>
            <a:endParaRPr lang="fr-FR" dirty="0">
              <a:ea typeface="Calibri"/>
              <a:cs typeface="Arial"/>
            </a:endParaRPr>
          </a:p>
          <a:p>
            <a:endParaRPr lang="fr-FR" dirty="0"/>
          </a:p>
        </p:txBody>
      </p:sp>
      <p:pic>
        <p:nvPicPr>
          <p:cNvPr id="5" name="Picture 2"/>
          <p:cNvPicPr>
            <a:picLocks noGrp="1" noChangeAspect="1" noChangeArrowheads="1"/>
          </p:cNvPicPr>
          <p:nvPr>
            <p:ph idx="1"/>
          </p:nvPr>
        </p:nvPicPr>
        <p:blipFill>
          <a:blip r:embed="rId2" cstate="print"/>
          <a:srcRect/>
          <a:stretch>
            <a:fillRect/>
          </a:stretch>
        </p:blipFill>
        <p:spPr bwMode="auto">
          <a:xfrm>
            <a:off x="0" y="625342"/>
            <a:ext cx="4427984" cy="6121215"/>
          </a:xfrm>
          <a:prstGeom prst="rect">
            <a:avLst/>
          </a:prstGeom>
          <a:noFill/>
          <a:ln w="9525">
            <a:noFill/>
            <a:miter lim="800000"/>
            <a:headEnd/>
            <a:tailEnd/>
          </a:ln>
        </p:spPr>
      </p:pic>
      <p:sp>
        <p:nvSpPr>
          <p:cNvPr id="7" name="Espace réservé du texte 6">
            <a:extLst>
              <a:ext uri="{FF2B5EF4-FFF2-40B4-BE49-F238E27FC236}">
                <a16:creationId xmlns:a16="http://schemas.microsoft.com/office/drawing/2014/main" id="{FEA62C16-883E-938E-8393-F92FA23F945B}"/>
              </a:ext>
            </a:extLst>
          </p:cNvPr>
          <p:cNvSpPr>
            <a:spLocks noGrp="1"/>
          </p:cNvSpPr>
          <p:nvPr>
            <p:ph type="body" sz="half" idx="2"/>
          </p:nvPr>
        </p:nvSpPr>
        <p:spPr/>
        <p:txBody>
          <a:bodyPr/>
          <a:lstStyle/>
          <a:p>
            <a:endParaRPr lang="fr-F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5004048" y="0"/>
            <a:ext cx="4139952" cy="1143000"/>
          </a:xfrm>
        </p:spPr>
        <p:style>
          <a:lnRef idx="3">
            <a:schemeClr val="lt1"/>
          </a:lnRef>
          <a:fillRef idx="1">
            <a:schemeClr val="accent1"/>
          </a:fillRef>
          <a:effectRef idx="1">
            <a:schemeClr val="accent1"/>
          </a:effectRef>
          <a:fontRef idx="minor">
            <a:schemeClr val="lt1"/>
          </a:fontRef>
        </p:style>
        <p:txBody>
          <a:bodyPr/>
          <a:lstStyle/>
          <a:p>
            <a:r>
              <a:rPr lang="ar-DZ" dirty="0">
                <a:cs typeface="Traditional Arabic" pitchFamily="2" charset="-78"/>
              </a:rPr>
              <a:t>الجامع الكبير </a:t>
            </a:r>
            <a:r>
              <a:rPr lang="ar-DZ" dirty="0" err="1">
                <a:cs typeface="Traditional Arabic" pitchFamily="2" charset="-78"/>
              </a:rPr>
              <a:t>بتلمسان</a:t>
            </a:r>
            <a:endParaRPr lang="en-US" dirty="0">
              <a:cs typeface="Traditional Arabic" pitchFamily="2" charset="-78"/>
            </a:endParaRPr>
          </a:p>
        </p:txBody>
      </p:sp>
      <p:pic>
        <p:nvPicPr>
          <p:cNvPr id="5" name="Espace réservé du contenu 6" descr="SSA41227.JPG"/>
          <p:cNvPicPr>
            <a:picLocks noChangeAspect="1"/>
          </p:cNvPicPr>
          <p:nvPr/>
        </p:nvPicPr>
        <p:blipFill>
          <a:blip r:embed="rId2" cstate="print"/>
          <a:stretch>
            <a:fillRect/>
          </a:stretch>
        </p:blipFill>
        <p:spPr>
          <a:xfrm>
            <a:off x="6732240" y="1164531"/>
            <a:ext cx="2399357" cy="1799518"/>
          </a:xfrm>
          <a:prstGeom prst="rect">
            <a:avLst/>
          </a:prstGeom>
        </p:spPr>
      </p:pic>
      <p:sp>
        <p:nvSpPr>
          <p:cNvPr id="6" name="Espace réservé du contenu 2">
            <a:extLst>
              <a:ext uri="{FF2B5EF4-FFF2-40B4-BE49-F238E27FC236}">
                <a16:creationId xmlns:a16="http://schemas.microsoft.com/office/drawing/2014/main" id="{757A4302-40A0-6EC5-9B62-0A677CD569F5}"/>
              </a:ext>
            </a:extLst>
          </p:cNvPr>
          <p:cNvSpPr>
            <a:spLocks noGrp="1"/>
          </p:cNvSpPr>
          <p:nvPr>
            <p:ph idx="1"/>
          </p:nvPr>
        </p:nvSpPr>
        <p:spPr>
          <a:xfrm>
            <a:off x="0" y="404664"/>
            <a:ext cx="4645750" cy="6096170"/>
          </a:xfrm>
        </p:spPr>
        <p:txBody>
          <a:bodyPr>
            <a:normAutofit fontScale="62500" lnSpcReduction="20000"/>
          </a:bodyPr>
          <a:lstStyle/>
          <a:p>
            <a:pPr algn="r" rtl="1"/>
            <a:r>
              <a:rPr lang="ar-SA" sz="4700" dirty="0" err="1"/>
              <a:t>اما</a:t>
            </a:r>
            <a:r>
              <a:rPr lang="ar-SA" sz="4700" dirty="0"/>
              <a:t> الدعامات فهي مستطيلة ومربعة وصليبية وعلى شكل حرف"</a:t>
            </a:r>
            <a:r>
              <a:rPr lang="fr-FR" sz="4700" dirty="0"/>
              <a:t> T</a:t>
            </a:r>
            <a:r>
              <a:rPr lang="ar-SA" sz="4700" dirty="0"/>
              <a:t>" اللاتيني</a:t>
            </a:r>
            <a:endParaRPr lang="fr-FR" sz="4700" dirty="0"/>
          </a:p>
          <a:p>
            <a:pPr algn="r" rtl="1"/>
            <a:r>
              <a:rPr lang="ar-SA" sz="4700" dirty="0"/>
              <a:t>تحمل عقود  نصف دائرية متجاوزة ما عدا عقود البلاطة الوسطى فهي مفصصة متأثرة بعقود جامع قرطبة</a:t>
            </a:r>
            <a:endParaRPr lang="fr-FR" sz="4700" dirty="0"/>
          </a:p>
          <a:p>
            <a:pPr algn="r" rtl="1"/>
            <a:r>
              <a:rPr lang="ar-SA" sz="4700" dirty="0"/>
              <a:t> وفي الحقيقة أن جامع تلمسان هو يكاد يكون صورة مصغرة لجامع قرطبة من حيث التخطيط.</a:t>
            </a:r>
            <a:endParaRPr lang="fr-FR" sz="4700" dirty="0"/>
          </a:p>
          <a:p>
            <a:pPr algn="r" rtl="1"/>
            <a:r>
              <a:rPr lang="ar-SA" sz="4700" dirty="0"/>
              <a:t>أما المئذنة فيرجع بناؤها إلى </a:t>
            </a:r>
            <a:r>
              <a:rPr lang="ar-SA" sz="4700" dirty="0" err="1"/>
              <a:t>يغمراسن</a:t>
            </a:r>
            <a:r>
              <a:rPr lang="ar-SA" sz="4700" dirty="0"/>
              <a:t> بن زيان في سنة 633ه/1236م</a:t>
            </a:r>
            <a:endParaRPr lang="fr-FR" sz="4700" dirty="0"/>
          </a:p>
          <a:p>
            <a:pPr algn="r" rtl="1"/>
            <a:r>
              <a:rPr lang="ar-SA" sz="4700" dirty="0"/>
              <a:t>وعلى نفس المحور مع البلاطة الوسطى والمحراب في بيت الصلاة.</a:t>
            </a:r>
            <a:endParaRPr lang="fr-FR" sz="4700" dirty="0"/>
          </a:p>
          <a:p>
            <a:endParaRPr lang="fr-FR" dirty="0"/>
          </a:p>
        </p:txBody>
      </p:sp>
      <p:pic>
        <p:nvPicPr>
          <p:cNvPr id="7" name="Picture 7" descr="D:\My Pictures\ملفات صور مواقع ومعالم اثرية\telemcen\تلمسان 2016\الجامع الكبير\DSC06361.JPG">
            <a:extLst>
              <a:ext uri="{FF2B5EF4-FFF2-40B4-BE49-F238E27FC236}">
                <a16:creationId xmlns:a16="http://schemas.microsoft.com/office/drawing/2014/main" id="{E29B10C8-998A-EBCE-5674-B0AB5BA872C9}"/>
              </a:ext>
            </a:extLst>
          </p:cNvPr>
          <p:cNvPicPr>
            <a:picLocks noChangeAspect="1" noChangeArrowheads="1"/>
          </p:cNvPicPr>
          <p:nvPr/>
        </p:nvPicPr>
        <p:blipFill>
          <a:blip r:embed="rId3" cstate="print"/>
          <a:srcRect/>
          <a:stretch>
            <a:fillRect/>
          </a:stretch>
        </p:blipFill>
        <p:spPr bwMode="auto">
          <a:xfrm>
            <a:off x="5096357" y="3068960"/>
            <a:ext cx="4035240" cy="3762594"/>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90" name="Picture 6" descr="D:\My Pictures\ملفات صور مواقع ومعالم اثرية\telemcen\تلمسان 2016\الجامع الكبير\DSC06179.JPG"/>
          <p:cNvPicPr>
            <a:picLocks noGrp="1" noChangeAspect="1" noChangeArrowheads="1"/>
          </p:cNvPicPr>
          <p:nvPr>
            <p:ph sz="half" idx="2"/>
          </p:nvPr>
        </p:nvPicPr>
        <p:blipFill>
          <a:blip r:embed="rId2" cstate="print"/>
          <a:srcRect/>
          <a:stretch>
            <a:fillRect/>
          </a:stretch>
        </p:blipFill>
        <p:spPr bwMode="auto">
          <a:xfrm>
            <a:off x="107504" y="332655"/>
            <a:ext cx="4062269" cy="6550019"/>
          </a:xfrm>
          <a:prstGeom prst="rect">
            <a:avLst/>
          </a:prstGeom>
          <a:noFill/>
        </p:spPr>
      </p:pic>
      <p:pic>
        <p:nvPicPr>
          <p:cNvPr id="4" name="Picture 2" descr="D:\My Pictures\ملفات صور مواقع ومعالم اثرية\telemcen\تلمسان 2016\الجامع الكبير\DSC06360.JPG">
            <a:extLst>
              <a:ext uri="{FF2B5EF4-FFF2-40B4-BE49-F238E27FC236}">
                <a16:creationId xmlns:a16="http://schemas.microsoft.com/office/drawing/2014/main" id="{C7656349-8279-8489-C17B-D7248E8D6730}"/>
              </a:ext>
            </a:extLst>
          </p:cNvPr>
          <p:cNvPicPr>
            <a:picLocks noChangeAspect="1" noChangeArrowheads="1"/>
          </p:cNvPicPr>
          <p:nvPr/>
        </p:nvPicPr>
        <p:blipFill>
          <a:blip r:embed="rId3" cstate="print"/>
          <a:srcRect/>
          <a:stretch>
            <a:fillRect/>
          </a:stretch>
        </p:blipFill>
        <p:spPr bwMode="auto">
          <a:xfrm>
            <a:off x="4275058" y="332655"/>
            <a:ext cx="4868941" cy="6491921"/>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DZ" dirty="0"/>
              <a:t>الجامع الكبير </a:t>
            </a:r>
            <a:r>
              <a:rPr lang="ar-DZ"/>
              <a:t>بتلمسان</a:t>
            </a:r>
            <a:endParaRPr lang="en-US"/>
          </a:p>
        </p:txBody>
      </p:sp>
      <p:pic>
        <p:nvPicPr>
          <p:cNvPr id="8" name="Espace réservé du contenu 7" descr="سقف الجامع الكبير.JPG"/>
          <p:cNvPicPr>
            <a:picLocks noGrp="1" noChangeAspect="1"/>
          </p:cNvPicPr>
          <p:nvPr>
            <p:ph sz="half" idx="2"/>
          </p:nvPr>
        </p:nvPicPr>
        <p:blipFill>
          <a:blip r:embed="rId2" cstate="print"/>
          <a:stretch>
            <a:fillRect/>
          </a:stretch>
        </p:blipFill>
        <p:spPr>
          <a:xfrm>
            <a:off x="457200" y="1157604"/>
            <a:ext cx="7067128" cy="5300346"/>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857232"/>
          </a:xfrm>
        </p:spPr>
        <p:txBody>
          <a:bodyPr>
            <a:normAutofit/>
          </a:bodyPr>
          <a:lstStyle/>
          <a:p>
            <a:r>
              <a:rPr lang="ar-DZ" dirty="0"/>
              <a:t>العمارة المدنية </a:t>
            </a:r>
            <a:r>
              <a:rPr lang="ar-DZ" dirty="0" err="1"/>
              <a:t>المرابطية</a:t>
            </a:r>
            <a:endParaRPr lang="fr-FR" dirty="0"/>
          </a:p>
        </p:txBody>
      </p:sp>
      <p:sp>
        <p:nvSpPr>
          <p:cNvPr id="3" name="Espace réservé du contenu 2"/>
          <p:cNvSpPr>
            <a:spLocks noGrp="1"/>
          </p:cNvSpPr>
          <p:nvPr>
            <p:ph idx="1"/>
          </p:nvPr>
        </p:nvSpPr>
        <p:spPr>
          <a:xfrm>
            <a:off x="0" y="785794"/>
            <a:ext cx="8388424" cy="6072206"/>
          </a:xfrm>
        </p:spPr>
        <p:txBody>
          <a:bodyPr>
            <a:normAutofit fontScale="70000" lnSpcReduction="20000"/>
          </a:bodyPr>
          <a:lstStyle/>
          <a:p>
            <a:pPr algn="just" rtl="1"/>
            <a:r>
              <a:rPr lang="ar-SA" b="1" dirty="0"/>
              <a:t>مدينة مراكش:</a:t>
            </a:r>
            <a:r>
              <a:rPr lang="ar-SA" dirty="0"/>
              <a:t> </a:t>
            </a:r>
            <a:endParaRPr lang="ar-DZ" dirty="0"/>
          </a:p>
          <a:p>
            <a:pPr algn="just" rtl="1"/>
            <a:r>
              <a:rPr lang="ar-SA" dirty="0"/>
              <a:t>مراكش كلمة بربرية تعني </a:t>
            </a:r>
            <a:r>
              <a:rPr lang="ar-SA" dirty="0" err="1"/>
              <a:t>إمش</a:t>
            </a:r>
            <a:r>
              <a:rPr lang="ar-SA" dirty="0"/>
              <a:t> مسرعا كانت تطلق على موضع المدينة الذي كان في الأصل مكمنا للصوص </a:t>
            </a:r>
            <a:endParaRPr lang="ar-DZ" dirty="0"/>
          </a:p>
          <a:p>
            <a:pPr algn="just" rtl="1"/>
            <a:r>
              <a:rPr lang="ar-SA" dirty="0"/>
              <a:t>وكان المارة يقولون لبعضهم الكلمة فعرف الموضع </a:t>
            </a:r>
            <a:r>
              <a:rPr lang="ar-SA" dirty="0" err="1"/>
              <a:t>بها</a:t>
            </a:r>
            <a:r>
              <a:rPr lang="ar-SA" dirty="0"/>
              <a:t> </a:t>
            </a:r>
            <a:r>
              <a:rPr lang="ar-SA" dirty="0" err="1"/>
              <a:t>واصبحت</a:t>
            </a:r>
            <a:r>
              <a:rPr lang="ar-SA" dirty="0"/>
              <a:t> الاسم الذي عرفت </a:t>
            </a:r>
            <a:r>
              <a:rPr lang="ar-SA" dirty="0" err="1"/>
              <a:t>به</a:t>
            </a:r>
            <a:endParaRPr lang="ar-DZ" dirty="0"/>
          </a:p>
          <a:p>
            <a:pPr algn="just" rtl="1"/>
            <a:r>
              <a:rPr lang="ar-SA" dirty="0"/>
              <a:t> تقع المدينة في ارض منخفضة </a:t>
            </a:r>
            <a:r>
              <a:rPr lang="ar-SA" dirty="0" err="1"/>
              <a:t>اسفل</a:t>
            </a:r>
            <a:r>
              <a:rPr lang="ar-SA" dirty="0"/>
              <a:t> جبل </a:t>
            </a:r>
            <a:r>
              <a:rPr lang="ar-SA" dirty="0" err="1"/>
              <a:t>الاطلس</a:t>
            </a:r>
            <a:r>
              <a:rPr lang="ar-SA" dirty="0"/>
              <a:t> جنوب نهر </a:t>
            </a:r>
            <a:r>
              <a:rPr lang="ar-SA" dirty="0" err="1"/>
              <a:t>تانسفيت</a:t>
            </a:r>
            <a:r>
              <a:rPr lang="ar-SA" dirty="0"/>
              <a:t> في نقطة التقاء القوافل التجارية</a:t>
            </a:r>
            <a:endParaRPr lang="ar-DZ" dirty="0"/>
          </a:p>
          <a:p>
            <a:pPr algn="just" rtl="1"/>
            <a:r>
              <a:rPr lang="ar-SA" dirty="0" err="1"/>
              <a:t>اسسها</a:t>
            </a:r>
            <a:r>
              <a:rPr lang="ar-SA" dirty="0"/>
              <a:t> يوسف بن </a:t>
            </a:r>
            <a:r>
              <a:rPr lang="ar-SA" dirty="0" err="1"/>
              <a:t>تاشفين</a:t>
            </a:r>
            <a:r>
              <a:rPr lang="ar-SA" dirty="0"/>
              <a:t> في حدود سنة </a:t>
            </a:r>
            <a:r>
              <a:rPr lang="ar-SA" dirty="0">
                <a:solidFill>
                  <a:srgbClr val="FF0000"/>
                </a:solidFill>
              </a:rPr>
              <a:t>454ه </a:t>
            </a:r>
            <a:r>
              <a:rPr lang="ar-SA" dirty="0"/>
              <a:t>مبانيها </a:t>
            </a:r>
            <a:r>
              <a:rPr lang="ar-SA" dirty="0" err="1"/>
              <a:t>بالط</a:t>
            </a:r>
            <a:r>
              <a:rPr lang="ar-DZ" dirty="0"/>
              <a:t>و</a:t>
            </a:r>
            <a:r>
              <a:rPr lang="ar-SA" dirty="0"/>
              <a:t>ب واللبن</a:t>
            </a:r>
            <a:endParaRPr lang="ar-DZ" dirty="0"/>
          </a:p>
          <a:p>
            <a:pPr algn="just" rtl="1"/>
            <a:r>
              <a:rPr lang="ar-SA" dirty="0"/>
              <a:t>ولم يكن للمدينة في البداية سورا ثم في عهد علي بن يوسف بن </a:t>
            </a:r>
            <a:r>
              <a:rPr lang="ar-SA" dirty="0" err="1"/>
              <a:t>تاشفين</a:t>
            </a:r>
            <a:r>
              <a:rPr lang="ar-SA" dirty="0"/>
              <a:t> </a:t>
            </a:r>
            <a:endParaRPr lang="ar-DZ" dirty="0"/>
          </a:p>
          <a:p>
            <a:pPr algn="just" rtl="1"/>
            <a:r>
              <a:rPr lang="ar-SA" dirty="0" err="1"/>
              <a:t>بنى</a:t>
            </a:r>
            <a:r>
              <a:rPr lang="ar-SA" dirty="0"/>
              <a:t> سورها في سنة </a:t>
            </a:r>
            <a:r>
              <a:rPr lang="ar-SA" dirty="0">
                <a:solidFill>
                  <a:srgbClr val="FF0000"/>
                </a:solidFill>
              </a:rPr>
              <a:t>526ه(ب</a:t>
            </a:r>
            <a:r>
              <a:rPr lang="ar-SA" dirty="0"/>
              <a:t>ني في ثمانية أشهر)</a:t>
            </a:r>
            <a:endParaRPr lang="ar-DZ" dirty="0"/>
          </a:p>
          <a:p>
            <a:pPr algn="just" rtl="1"/>
            <a:r>
              <a:rPr lang="ar-SA" dirty="0"/>
              <a:t> </a:t>
            </a:r>
            <a:r>
              <a:rPr lang="ar-SA" dirty="0">
                <a:solidFill>
                  <a:srgbClr val="FF0000"/>
                </a:solidFill>
              </a:rPr>
              <a:t>وله عدة </a:t>
            </a:r>
            <a:r>
              <a:rPr lang="ar-SA" dirty="0" err="1">
                <a:solidFill>
                  <a:srgbClr val="FF0000"/>
                </a:solidFill>
              </a:rPr>
              <a:t>ابواب</a:t>
            </a:r>
            <a:r>
              <a:rPr lang="ar-SA" dirty="0">
                <a:solidFill>
                  <a:srgbClr val="FF0000"/>
                </a:solidFill>
              </a:rPr>
              <a:t> </a:t>
            </a:r>
            <a:r>
              <a:rPr lang="ar-SA" dirty="0"/>
              <a:t>منها </a:t>
            </a:r>
            <a:endParaRPr lang="ar-DZ" dirty="0"/>
          </a:p>
          <a:p>
            <a:pPr algn="just" rtl="1"/>
            <a:r>
              <a:rPr lang="ar-DZ" dirty="0"/>
              <a:t>- </a:t>
            </a:r>
            <a:r>
              <a:rPr lang="ar-SA" dirty="0"/>
              <a:t>باب </a:t>
            </a:r>
            <a:r>
              <a:rPr lang="ar-SA" dirty="0" err="1"/>
              <a:t>اغمات</a:t>
            </a:r>
            <a:r>
              <a:rPr lang="ar-SA" dirty="0"/>
              <a:t> </a:t>
            </a:r>
            <a:r>
              <a:rPr lang="ar-DZ" dirty="0"/>
              <a:t>- </a:t>
            </a:r>
            <a:r>
              <a:rPr lang="ar-SA" dirty="0"/>
              <a:t>وباب </a:t>
            </a:r>
            <a:r>
              <a:rPr lang="ar-SA" dirty="0" err="1"/>
              <a:t>دكالة</a:t>
            </a:r>
            <a:r>
              <a:rPr lang="ar-DZ" dirty="0"/>
              <a:t> -</a:t>
            </a:r>
            <a:r>
              <a:rPr lang="ar-SA" dirty="0"/>
              <a:t> وباب الدباغين </a:t>
            </a:r>
            <a:r>
              <a:rPr lang="ar-DZ" dirty="0"/>
              <a:t>-</a:t>
            </a:r>
            <a:r>
              <a:rPr lang="ar-SA" dirty="0"/>
              <a:t>وباب الصالحية </a:t>
            </a:r>
            <a:r>
              <a:rPr lang="ar-SA" dirty="0" err="1"/>
              <a:t>و</a:t>
            </a:r>
            <a:r>
              <a:rPr lang="ar-DZ" dirty="0"/>
              <a:t>- </a:t>
            </a:r>
            <a:r>
              <a:rPr lang="ar-SA" dirty="0"/>
              <a:t>باب الشريعة </a:t>
            </a:r>
            <a:r>
              <a:rPr lang="ar-DZ" dirty="0"/>
              <a:t>- </a:t>
            </a:r>
            <a:r>
              <a:rPr lang="ar-SA" dirty="0"/>
              <a:t>وباب المخزن</a:t>
            </a:r>
            <a:endParaRPr lang="ar-DZ" dirty="0"/>
          </a:p>
          <a:p>
            <a:pPr algn="just" rtl="1"/>
            <a:r>
              <a:rPr lang="ar-SA" dirty="0"/>
              <a:t> ولم يتبق منها شيء يذكر فقد عمد الموحدون عند دخولها </a:t>
            </a:r>
            <a:r>
              <a:rPr lang="ar-DZ" dirty="0"/>
              <a:t>إ</a:t>
            </a:r>
            <a:r>
              <a:rPr lang="ar-SA" dirty="0" err="1"/>
              <a:t>لى</a:t>
            </a:r>
            <a:r>
              <a:rPr lang="ar-SA" dirty="0"/>
              <a:t> تهديم معالمها ولم يبق منها الا بعضا من اسوارها ومسجد علي الذي شهد تغييرات كثيرة في عهد العلويين في عهد المولى سليمان.</a:t>
            </a:r>
            <a:endParaRPr lang="ar-DZ" dirty="0"/>
          </a:p>
          <a:p>
            <a:pPr algn="just" rtl="1"/>
            <a:r>
              <a:rPr lang="ar-SA" dirty="0"/>
              <a:t> ومن بقايا هذه المدينة أيضا </a:t>
            </a:r>
            <a:r>
              <a:rPr lang="ar-SA" dirty="0">
                <a:solidFill>
                  <a:srgbClr val="FF0000"/>
                </a:solidFill>
              </a:rPr>
              <a:t>باب العروس</a:t>
            </a:r>
            <a:r>
              <a:rPr lang="ar-SA" dirty="0"/>
              <a:t>، وهو من بناء علي بن يوسف بن </a:t>
            </a:r>
            <a:r>
              <a:rPr lang="ar-SA" dirty="0" err="1"/>
              <a:t>تاشفين</a:t>
            </a:r>
            <a:r>
              <a:rPr lang="ar-SA" dirty="0"/>
              <a:t>، وعلى جانبي الفتحة يوجد برجان.</a:t>
            </a:r>
            <a:endParaRPr lang="fr-FR" dirty="0"/>
          </a:p>
          <a:p>
            <a:pPr algn="just" rtl="1"/>
            <a:endParaRPr lang="fr-F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642918"/>
          </a:xfrm>
        </p:spPr>
        <p:txBody>
          <a:bodyPr>
            <a:normAutofit fontScale="90000"/>
          </a:bodyPr>
          <a:lstStyle/>
          <a:p>
            <a:r>
              <a:rPr lang="ar-SA" b="1" dirty="0"/>
              <a:t>سور </a:t>
            </a:r>
            <a:r>
              <a:rPr lang="ar-SA" b="1" dirty="0" err="1"/>
              <a:t>ندرومة</a:t>
            </a:r>
            <a:r>
              <a:rPr lang="ar-SA" b="1" dirty="0"/>
              <a:t>: </a:t>
            </a:r>
            <a:endParaRPr lang="fr-FR" dirty="0"/>
          </a:p>
        </p:txBody>
      </p:sp>
      <p:sp>
        <p:nvSpPr>
          <p:cNvPr id="3" name="Espace réservé du contenu 2"/>
          <p:cNvSpPr>
            <a:spLocks noGrp="1"/>
          </p:cNvSpPr>
          <p:nvPr>
            <p:ph idx="1"/>
          </p:nvPr>
        </p:nvSpPr>
        <p:spPr>
          <a:xfrm>
            <a:off x="693912" y="1052736"/>
            <a:ext cx="7992888" cy="4586282"/>
          </a:xfrm>
        </p:spPr>
        <p:txBody>
          <a:bodyPr>
            <a:normAutofit/>
          </a:bodyPr>
          <a:lstStyle/>
          <a:p>
            <a:pPr algn="just" rtl="1"/>
            <a:r>
              <a:rPr lang="ar-DZ" dirty="0">
                <a:latin typeface="Arabic Typesetting" panose="03020402040406030203" pitchFamily="66" charset="-78"/>
                <a:cs typeface="Arabic Typesetting" panose="03020402040406030203" pitchFamily="66" charset="-78"/>
              </a:rPr>
              <a:t>السنة: </a:t>
            </a:r>
            <a:r>
              <a:rPr lang="ar-SA" dirty="0">
                <a:latin typeface="Arabic Typesetting" panose="03020402040406030203" pitchFamily="66" charset="-78"/>
                <a:cs typeface="Arabic Typesetting" panose="03020402040406030203" pitchFamily="66" charset="-78"/>
              </a:rPr>
              <a:t>يجهل السنة الفعلية </a:t>
            </a:r>
            <a:r>
              <a:rPr lang="ar-SA" dirty="0" err="1">
                <a:latin typeface="Arabic Typesetting" panose="03020402040406030203" pitchFamily="66" charset="-78"/>
                <a:cs typeface="Arabic Typesetting" panose="03020402040406030203" pitchFamily="66" charset="-78"/>
              </a:rPr>
              <a:t>لانشاء</a:t>
            </a:r>
            <a:r>
              <a:rPr lang="ar-SA" dirty="0">
                <a:latin typeface="Arabic Typesetting" panose="03020402040406030203" pitchFamily="66" charset="-78"/>
                <a:cs typeface="Arabic Typesetting" panose="03020402040406030203" pitchFamily="66" charset="-78"/>
              </a:rPr>
              <a:t> </a:t>
            </a:r>
            <a:r>
              <a:rPr lang="ar-SA" dirty="0" err="1">
                <a:latin typeface="Arabic Typesetting" panose="03020402040406030203" pitchFamily="66" charset="-78"/>
                <a:cs typeface="Arabic Typesetting" panose="03020402040406030203" pitchFamily="66" charset="-78"/>
              </a:rPr>
              <a:t>اسوارها</a:t>
            </a:r>
            <a:r>
              <a:rPr lang="ar-SA" dirty="0">
                <a:latin typeface="Arabic Typesetting" panose="03020402040406030203" pitchFamily="66" charset="-78"/>
                <a:cs typeface="Arabic Typesetting" panose="03020402040406030203" pitchFamily="66" charset="-78"/>
              </a:rPr>
              <a:t> </a:t>
            </a:r>
            <a:endParaRPr lang="ar-DZ" dirty="0">
              <a:latin typeface="Arabic Typesetting" panose="03020402040406030203" pitchFamily="66" charset="-78"/>
              <a:cs typeface="Arabic Typesetting" panose="03020402040406030203" pitchFamily="66" charset="-78"/>
            </a:endParaRPr>
          </a:p>
          <a:p>
            <a:pPr algn="just" rtl="1"/>
            <a:r>
              <a:rPr lang="ar-SA" dirty="0">
                <a:latin typeface="Arabic Typesetting" panose="03020402040406030203" pitchFamily="66" charset="-78"/>
                <a:cs typeface="Arabic Typesetting" panose="03020402040406030203" pitchFamily="66" charset="-78"/>
              </a:rPr>
              <a:t>لكن الشيء المؤكد هو أن السور كان موجودا في سنة 487ه</a:t>
            </a:r>
            <a:endParaRPr lang="ar-DZ" dirty="0">
              <a:latin typeface="Arabic Typesetting" panose="03020402040406030203" pitchFamily="66" charset="-78"/>
              <a:cs typeface="Arabic Typesetting" panose="03020402040406030203" pitchFamily="66" charset="-78"/>
            </a:endParaRPr>
          </a:p>
          <a:p>
            <a:pPr algn="just" rtl="1"/>
            <a:r>
              <a:rPr lang="ar-DZ" dirty="0">
                <a:latin typeface="Arabic Typesetting" panose="03020402040406030203" pitchFamily="66" charset="-78"/>
                <a:cs typeface="Arabic Typesetting" panose="03020402040406030203" pitchFamily="66" charset="-78"/>
              </a:rPr>
              <a:t>المؤسس:</a:t>
            </a:r>
            <a:r>
              <a:rPr lang="ar-SA" dirty="0">
                <a:latin typeface="Arabic Typesetting" panose="03020402040406030203" pitchFamily="66" charset="-78"/>
                <a:cs typeface="Arabic Typesetting" panose="03020402040406030203" pitchFamily="66" charset="-78"/>
              </a:rPr>
              <a:t> نجهل ان كان يوسف ابن تاشفين هو الذي انشأ السور أو أحد خلفائه</a:t>
            </a:r>
            <a:endParaRPr lang="ar-DZ" dirty="0">
              <a:latin typeface="Arabic Typesetting" panose="03020402040406030203" pitchFamily="66" charset="-78"/>
              <a:cs typeface="Arabic Typesetting" panose="03020402040406030203" pitchFamily="66" charset="-78"/>
            </a:endParaRPr>
          </a:p>
          <a:p>
            <a:pPr algn="just" rtl="1"/>
            <a:r>
              <a:rPr lang="ar-SA" sz="3200" dirty="0">
                <a:latin typeface="Arabic Typesetting" panose="03020402040406030203" pitchFamily="66" charset="-78"/>
                <a:cs typeface="Arabic Typesetting" panose="03020402040406030203" pitchFamily="66" charset="-78"/>
              </a:rPr>
              <a:t>يصل طوله في الجهة الجنوبية 30م وهي الجهة الأكثر احتفاظا بمعظم اجزائه</a:t>
            </a:r>
            <a:r>
              <a:rPr lang="ar-DZ" sz="3200" dirty="0">
                <a:latin typeface="Arabic Typesetting" panose="03020402040406030203" pitchFamily="66" charset="-78"/>
                <a:cs typeface="Arabic Typesetting" panose="03020402040406030203" pitchFamily="66" charset="-78"/>
              </a:rPr>
              <a:t>،</a:t>
            </a:r>
            <a:r>
              <a:rPr lang="ar-SA" sz="3200" dirty="0">
                <a:latin typeface="Arabic Typesetting" panose="03020402040406030203" pitchFamily="66" charset="-78"/>
                <a:cs typeface="Arabic Typesetting" panose="03020402040406030203" pitchFamily="66" charset="-78"/>
              </a:rPr>
              <a:t> </a:t>
            </a:r>
            <a:r>
              <a:rPr lang="ar-SA" dirty="0">
                <a:latin typeface="Arabic Typesetting" panose="03020402040406030203" pitchFamily="66" charset="-78"/>
                <a:cs typeface="Arabic Typesetting" panose="03020402040406030203" pitchFamily="66" charset="-78"/>
              </a:rPr>
              <a:t>الجهة </a:t>
            </a:r>
            <a:r>
              <a:rPr lang="ar-SA" dirty="0">
                <a:solidFill>
                  <a:srgbClr val="00B0F0"/>
                </a:solidFill>
                <a:latin typeface="Arabic Typesetting" panose="03020402040406030203" pitchFamily="66" charset="-78"/>
                <a:cs typeface="Arabic Typesetting" panose="03020402040406030203" pitchFamily="66" charset="-78"/>
              </a:rPr>
              <a:t>الغربية</a:t>
            </a:r>
            <a:r>
              <a:rPr lang="ar-SA" dirty="0">
                <a:latin typeface="Arabic Typesetting" panose="03020402040406030203" pitchFamily="66" charset="-78"/>
                <a:cs typeface="Arabic Typesetting" panose="03020402040406030203" pitchFamily="66" charset="-78"/>
              </a:rPr>
              <a:t> محاذية للوادي وهي بذلك محصنة طبيعيا تتخلله انعطافات وتعرجات الواد يتراوح ارتفاعه 5</a:t>
            </a:r>
            <a:r>
              <a:rPr lang="ar-SA" dirty="0">
                <a:solidFill>
                  <a:srgbClr val="FF0000"/>
                </a:solidFill>
                <a:latin typeface="Arabic Typesetting" panose="03020402040406030203" pitchFamily="66" charset="-78"/>
                <a:cs typeface="Arabic Typesetting" panose="03020402040406030203" pitchFamily="66" charset="-78"/>
              </a:rPr>
              <a:t>م و4,45م سمكه 1,60م تنتهي بعنصر الشرافات</a:t>
            </a:r>
            <a:endParaRPr lang="ar-DZ" dirty="0">
              <a:solidFill>
                <a:srgbClr val="FF0000"/>
              </a:solidFill>
              <a:latin typeface="Arabic Typesetting" panose="03020402040406030203" pitchFamily="66" charset="-78"/>
              <a:cs typeface="Arabic Typesetting" panose="03020402040406030203" pitchFamily="66" charset="-78"/>
            </a:endParaRPr>
          </a:p>
          <a:p>
            <a:pPr algn="just" rtl="1"/>
            <a:r>
              <a:rPr lang="ar-SA" dirty="0">
                <a:latin typeface="Arabic Typesetting" panose="03020402040406030203" pitchFamily="66" charset="-78"/>
                <a:cs typeface="Arabic Typesetting" panose="03020402040406030203" pitchFamily="66" charset="-78"/>
              </a:rPr>
              <a:t> استخدمت مادة الحجارة غير المهذبة والطابية(التراب المدكوك) في بنائه.</a:t>
            </a:r>
            <a:endParaRPr lang="fr-FR" dirty="0">
              <a:latin typeface="Arabic Typesetting" panose="03020402040406030203" pitchFamily="66" charset="-78"/>
              <a:cs typeface="Arabic Typesetting" panose="03020402040406030203" pitchFamily="66" charset="-78"/>
            </a:endParaRPr>
          </a:p>
          <a:p>
            <a:pPr algn="just" rtl="1"/>
            <a:r>
              <a:rPr lang="ar-SA" dirty="0">
                <a:latin typeface="Arabic Typesetting" panose="03020402040406030203" pitchFamily="66" charset="-78"/>
                <a:cs typeface="Arabic Typesetting" panose="03020402040406030203" pitchFamily="66" charset="-78"/>
              </a:rPr>
              <a:t>ومن المعالم العسكرية بالمدينة أيضا نذكر</a:t>
            </a:r>
            <a:r>
              <a:rPr lang="ar-DZ" dirty="0">
                <a:latin typeface="Arabic Typesetting" panose="03020402040406030203" pitchFamily="66" charset="-78"/>
                <a:cs typeface="Arabic Typesetting" panose="03020402040406030203" pitchFamily="66" charset="-78"/>
              </a:rPr>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714356"/>
          </a:xfrm>
        </p:spPr>
        <p:txBody>
          <a:bodyPr>
            <a:normAutofit fontScale="90000"/>
          </a:bodyPr>
          <a:lstStyle/>
          <a:p>
            <a:r>
              <a:rPr lang="ar-SA" dirty="0"/>
              <a:t>أبواب </a:t>
            </a:r>
            <a:r>
              <a:rPr lang="ar-DZ" dirty="0" err="1"/>
              <a:t>ندرومة</a:t>
            </a:r>
            <a:endParaRPr lang="fr-FR" dirty="0"/>
          </a:p>
        </p:txBody>
      </p:sp>
      <p:sp>
        <p:nvSpPr>
          <p:cNvPr id="3" name="Espace réservé du contenu 2"/>
          <p:cNvSpPr>
            <a:spLocks noGrp="1"/>
          </p:cNvSpPr>
          <p:nvPr>
            <p:ph idx="1"/>
          </p:nvPr>
        </p:nvSpPr>
        <p:spPr>
          <a:xfrm>
            <a:off x="374848" y="714356"/>
            <a:ext cx="8229600" cy="6143644"/>
          </a:xfrm>
        </p:spPr>
        <p:txBody>
          <a:bodyPr>
            <a:normAutofit lnSpcReduction="10000"/>
          </a:bodyPr>
          <a:lstStyle/>
          <a:p>
            <a:pPr algn="just" rtl="1"/>
            <a:r>
              <a:rPr lang="ar-SA" dirty="0"/>
              <a:t>فقد احتوت مدينة </a:t>
            </a:r>
            <a:r>
              <a:rPr lang="ar-SA" dirty="0" err="1"/>
              <a:t>ندرومة</a:t>
            </a:r>
            <a:r>
              <a:rPr lang="ar-SA" dirty="0"/>
              <a:t> على </a:t>
            </a:r>
            <a:r>
              <a:rPr lang="ar-SA" b="1" dirty="0" err="1"/>
              <a:t>اربعة</a:t>
            </a:r>
            <a:r>
              <a:rPr lang="ar-SA" b="1" dirty="0"/>
              <a:t> </a:t>
            </a:r>
            <a:r>
              <a:rPr lang="ar-SA" b="1" dirty="0" err="1"/>
              <a:t>ابواب</a:t>
            </a:r>
            <a:r>
              <a:rPr lang="ar-SA" dirty="0"/>
              <a:t> باب في كل جهة وهي كما يلي:</a:t>
            </a:r>
            <a:endParaRPr lang="ar-DZ" dirty="0"/>
          </a:p>
          <a:p>
            <a:pPr algn="just" rtl="1"/>
            <a:r>
              <a:rPr lang="ar-SA" dirty="0"/>
              <a:t> باب </a:t>
            </a:r>
            <a:r>
              <a:rPr lang="ar-SA" dirty="0" err="1"/>
              <a:t>تازا</a:t>
            </a:r>
            <a:r>
              <a:rPr lang="ar-SA" dirty="0"/>
              <a:t> يقع في الجهة الغربية</a:t>
            </a:r>
            <a:endParaRPr lang="ar-DZ" dirty="0"/>
          </a:p>
          <a:p>
            <a:pPr algn="just" rtl="1"/>
            <a:r>
              <a:rPr lang="ar-SA" dirty="0"/>
              <a:t>وباب </a:t>
            </a:r>
            <a:r>
              <a:rPr lang="ar-SA" dirty="0" err="1"/>
              <a:t>الفراقي</a:t>
            </a:r>
            <a:r>
              <a:rPr lang="ar-SA" dirty="0"/>
              <a:t> ويقع في الجهة الشرقية سمي كذلك لافتراق الطرق</a:t>
            </a:r>
            <a:endParaRPr lang="ar-DZ" dirty="0"/>
          </a:p>
          <a:p>
            <a:pPr algn="just" rtl="1"/>
            <a:r>
              <a:rPr lang="ar-SA" dirty="0"/>
              <a:t>وباب المدينة يقع في الجهة الشمالية</a:t>
            </a:r>
            <a:endParaRPr lang="ar-DZ" dirty="0"/>
          </a:p>
          <a:p>
            <a:pPr algn="just" rtl="1"/>
            <a:r>
              <a:rPr lang="ar-SA" dirty="0"/>
              <a:t> وباب القصبة في الجهة الجنوبية</a:t>
            </a:r>
            <a:endParaRPr lang="ar-DZ" dirty="0"/>
          </a:p>
          <a:p>
            <a:pPr algn="just" rtl="1"/>
            <a:r>
              <a:rPr lang="ar-SA" dirty="0"/>
              <a:t> وقد جاءت هذه الأبواب متناظرة محوريا، عبارة عن مداخل منكسرة ذات ارتفاع يقدر بـ2,54م.</a:t>
            </a:r>
            <a:endParaRPr lang="ar-DZ" dirty="0"/>
          </a:p>
          <a:p>
            <a:pPr marL="0" indent="0" algn="just" rtl="1">
              <a:buNone/>
            </a:pPr>
            <a:r>
              <a:rPr lang="ar-DZ" sz="3200" b="1" dirty="0">
                <a:solidFill>
                  <a:srgbClr val="FF0000"/>
                </a:solidFill>
              </a:rPr>
              <a:t>برج القصبة: </a:t>
            </a:r>
            <a:r>
              <a:rPr lang="ar-SA" sz="3200" dirty="0">
                <a:solidFill>
                  <a:srgbClr val="FF0000"/>
                </a:solidFill>
              </a:rPr>
              <a:t> </a:t>
            </a:r>
            <a:r>
              <a:rPr lang="ar-SA" sz="3200" dirty="0"/>
              <a:t>البرج الوحيد الذي بقي من أبراج </a:t>
            </a:r>
            <a:r>
              <a:rPr lang="ar-SA" sz="3200" dirty="0" err="1"/>
              <a:t>ندرومة</a:t>
            </a:r>
            <a:r>
              <a:rPr lang="ar-DZ" sz="3200" dirty="0"/>
              <a:t> </a:t>
            </a:r>
            <a:r>
              <a:rPr lang="ar-SA" sz="3200" dirty="0"/>
              <a:t>وهو يقع في الضلع الجنوبي</a:t>
            </a:r>
            <a:r>
              <a:rPr lang="ar-DZ" sz="3200" dirty="0"/>
              <a:t> من السور، </a:t>
            </a:r>
            <a:r>
              <a:rPr lang="ar-SA" sz="3200" dirty="0"/>
              <a:t>يبلغ ارتفاعه 5,40م</a:t>
            </a:r>
            <a:r>
              <a:rPr lang="ar-DZ" dirty="0"/>
              <a:t>، </a:t>
            </a:r>
            <a:r>
              <a:rPr lang="ar-SA" sz="3200" dirty="0"/>
              <a:t>وبروزه عن الحائط 4,10م.</a:t>
            </a:r>
            <a:endParaRPr lang="fr-FR" sz="3200" dirty="0"/>
          </a:p>
          <a:p>
            <a:pPr algn="just" rtl="1"/>
            <a:endParaRPr lang="fr-FR" b="1" dirty="0"/>
          </a:p>
          <a:p>
            <a:endParaRPr lang="ar-DZ" b="1" dirty="0"/>
          </a:p>
          <a:p>
            <a:endParaRPr lang="ar-DZ" b="1" dirty="0"/>
          </a:p>
          <a:p>
            <a:endParaRPr lang="ar-DZ" b="1" dirty="0"/>
          </a:p>
          <a:p>
            <a:endParaRPr lang="ar-DZ" b="1" dirty="0"/>
          </a:p>
          <a:p>
            <a:endParaRPr lang="ar-DZ" b="1" dirty="0"/>
          </a:p>
          <a:p>
            <a:endParaRPr lang="fr-FR"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928670"/>
          </a:xfrm>
        </p:spPr>
        <p:txBody>
          <a:bodyPr/>
          <a:lstStyle/>
          <a:p>
            <a:pPr algn="ctr"/>
            <a:r>
              <a:rPr lang="ar-DZ" b="1" dirty="0" err="1"/>
              <a:t>تاكرارت</a:t>
            </a:r>
            <a:r>
              <a:rPr lang="ar-DZ" b="1" dirty="0"/>
              <a:t>:</a:t>
            </a:r>
            <a:endParaRPr lang="fr-FR" dirty="0"/>
          </a:p>
        </p:txBody>
      </p:sp>
      <p:sp>
        <p:nvSpPr>
          <p:cNvPr id="3" name="Espace réservé du contenu 2"/>
          <p:cNvSpPr>
            <a:spLocks noGrp="1"/>
          </p:cNvSpPr>
          <p:nvPr>
            <p:ph idx="1"/>
          </p:nvPr>
        </p:nvSpPr>
        <p:spPr>
          <a:xfrm>
            <a:off x="0" y="1000108"/>
            <a:ext cx="9144000" cy="5857892"/>
          </a:xfrm>
        </p:spPr>
        <p:txBody>
          <a:bodyPr/>
          <a:lstStyle/>
          <a:p>
            <a:pPr algn="r" rtl="1"/>
            <a:r>
              <a:rPr lang="ar-DZ" sz="3200" dirty="0">
                <a:latin typeface="Arabic Typesetting" panose="03020402040406030203" pitchFamily="66" charset="-78"/>
                <a:cs typeface="Arabic Typesetting" panose="03020402040406030203" pitchFamily="66" charset="-78"/>
              </a:rPr>
              <a:t>و</a:t>
            </a:r>
            <a:r>
              <a:rPr lang="ar-SA" sz="3200" dirty="0">
                <a:latin typeface="Arabic Typesetting" panose="03020402040406030203" pitchFamily="66" charset="-78"/>
                <a:cs typeface="Arabic Typesetting" panose="03020402040406030203" pitchFamily="66" charset="-78"/>
              </a:rPr>
              <a:t>هي</a:t>
            </a:r>
            <a:r>
              <a:rPr lang="ar-DZ" sz="3200" dirty="0">
                <a:latin typeface="Arabic Typesetting" panose="03020402040406030203" pitchFamily="66" charset="-78"/>
                <a:cs typeface="Arabic Typesetting" panose="03020402040406030203" pitchFamily="66" charset="-78"/>
              </a:rPr>
              <a:t> عبارة عن حصن </a:t>
            </a:r>
            <a:r>
              <a:rPr lang="ar-DZ" sz="3200" dirty="0" err="1">
                <a:latin typeface="Arabic Typesetting" panose="03020402040406030203" pitchFamily="66" charset="-78"/>
                <a:cs typeface="Arabic Typesetting" panose="03020402040406030203" pitchFamily="66" charset="-78"/>
              </a:rPr>
              <a:t>او</a:t>
            </a:r>
            <a:r>
              <a:rPr lang="ar-DZ" sz="3200" dirty="0">
                <a:latin typeface="Arabic Typesetting" panose="03020402040406030203" pitchFamily="66" charset="-78"/>
                <a:cs typeface="Arabic Typesetting" panose="03020402040406030203" pitchFamily="66" charset="-78"/>
              </a:rPr>
              <a:t> قلعة </a:t>
            </a:r>
            <a:r>
              <a:rPr lang="ar-DZ" sz="3200" dirty="0" err="1">
                <a:latin typeface="Arabic Typesetting" panose="03020402040406030203" pitchFamily="66" charset="-78"/>
                <a:cs typeface="Arabic Typesetting" panose="03020402040406030203" pitchFamily="66" charset="-78"/>
              </a:rPr>
              <a:t>احاطها</a:t>
            </a:r>
            <a:r>
              <a:rPr lang="ar-DZ" sz="3200" dirty="0">
                <a:latin typeface="Arabic Typesetting" panose="03020402040406030203" pitchFamily="66" charset="-78"/>
                <a:cs typeface="Arabic Typesetting" panose="03020402040406030203" pitchFamily="66" charset="-78"/>
              </a:rPr>
              <a:t> المرابطون بسور لا زالت بعض </a:t>
            </a:r>
            <a:r>
              <a:rPr lang="ar-DZ" sz="3200" dirty="0" err="1">
                <a:latin typeface="Arabic Typesetting" panose="03020402040406030203" pitchFamily="66" charset="-78"/>
                <a:cs typeface="Arabic Typesetting" panose="03020402040406030203" pitchFamily="66" charset="-78"/>
              </a:rPr>
              <a:t>الاجزاء</a:t>
            </a:r>
            <a:r>
              <a:rPr lang="ar-DZ" sz="3200" dirty="0">
                <a:latin typeface="Arabic Typesetting" panose="03020402040406030203" pitchFamily="66" charset="-78"/>
                <a:cs typeface="Arabic Typesetting" panose="03020402040406030203" pitchFamily="66" charset="-78"/>
              </a:rPr>
              <a:t> منه قائمة عند باب </a:t>
            </a:r>
            <a:r>
              <a:rPr lang="ar-DZ" sz="3200" dirty="0" err="1">
                <a:latin typeface="Arabic Typesetting" panose="03020402040406030203" pitchFamily="66" charset="-78"/>
                <a:cs typeface="Arabic Typesetting" panose="03020402040406030203" pitchFamily="66" charset="-78"/>
              </a:rPr>
              <a:t>القرمدين</a:t>
            </a:r>
            <a:r>
              <a:rPr lang="ar-DZ" sz="3200" dirty="0">
                <a:latin typeface="Arabic Typesetting" panose="03020402040406030203" pitchFamily="66" charset="-78"/>
                <a:cs typeface="Arabic Typesetting" panose="03020402040406030203" pitchFamily="66" charset="-78"/>
              </a:rPr>
              <a:t> وما يليه.</a:t>
            </a:r>
            <a:endParaRPr lang="fr-FR" sz="3200" dirty="0">
              <a:latin typeface="Arabic Typesetting" panose="03020402040406030203" pitchFamily="66" charset="-78"/>
              <a:cs typeface="Arabic Typesetting" panose="03020402040406030203" pitchFamily="66" charset="-78"/>
            </a:endParaRPr>
          </a:p>
          <a:p>
            <a:pPr algn="r" rtl="1"/>
            <a:r>
              <a:rPr lang="ar-DZ" sz="3200" dirty="0">
                <a:latin typeface="Arabic Typesetting" panose="03020402040406030203" pitchFamily="66" charset="-78"/>
                <a:cs typeface="Arabic Typesetting" panose="03020402040406030203" pitchFamily="66" charset="-78"/>
              </a:rPr>
              <a:t>كان اختطاط مدينة </a:t>
            </a:r>
            <a:r>
              <a:rPr lang="ar-DZ" sz="3200" dirty="0" err="1">
                <a:latin typeface="Arabic Typesetting" panose="03020402040406030203" pitchFamily="66" charset="-78"/>
                <a:cs typeface="Arabic Typesetting" panose="03020402040406030203" pitchFamily="66" charset="-78"/>
              </a:rPr>
              <a:t>تاكرارت</a:t>
            </a:r>
            <a:r>
              <a:rPr lang="ar-DZ" sz="3200" dirty="0">
                <a:latin typeface="Arabic Typesetting" panose="03020402040406030203" pitchFamily="66" charset="-78"/>
                <a:cs typeface="Arabic Typesetting" panose="03020402040406030203" pitchFamily="66" charset="-78"/>
              </a:rPr>
              <a:t> في سنة462هـ</a:t>
            </a:r>
            <a:endParaRPr lang="ar-SA" sz="3200" dirty="0">
              <a:latin typeface="Arabic Typesetting" panose="03020402040406030203" pitchFamily="66" charset="-78"/>
              <a:cs typeface="Arabic Typesetting" panose="03020402040406030203" pitchFamily="66" charset="-78"/>
            </a:endParaRPr>
          </a:p>
          <a:p>
            <a:pPr algn="r" rtl="1"/>
            <a:r>
              <a:rPr lang="ar-DZ" sz="3200" dirty="0">
                <a:latin typeface="Arabic Typesetting" panose="03020402040406030203" pitchFamily="66" charset="-78"/>
                <a:cs typeface="Arabic Typesetting" panose="03020402040406030203" pitchFamily="66" charset="-78"/>
              </a:rPr>
              <a:t> عندما حاصر يوسف بن </a:t>
            </a:r>
            <a:r>
              <a:rPr lang="ar-DZ" sz="3200" dirty="0" err="1">
                <a:latin typeface="Arabic Typesetting" panose="03020402040406030203" pitchFamily="66" charset="-78"/>
                <a:cs typeface="Arabic Typesetting" panose="03020402040406030203" pitchFamily="66" charset="-78"/>
              </a:rPr>
              <a:t>تاشفين</a:t>
            </a:r>
            <a:r>
              <a:rPr lang="ar-DZ" sz="3200" dirty="0">
                <a:latin typeface="Arabic Typesetting" panose="03020402040406030203" pitchFamily="66" charset="-78"/>
                <a:cs typeface="Arabic Typesetting" panose="03020402040406030203" pitchFamily="66" charset="-78"/>
              </a:rPr>
              <a:t> مدينة </a:t>
            </a:r>
            <a:r>
              <a:rPr lang="ar-DZ" sz="3200" dirty="0" err="1">
                <a:latin typeface="Arabic Typesetting" panose="03020402040406030203" pitchFamily="66" charset="-78"/>
                <a:cs typeface="Arabic Typesetting" panose="03020402040406030203" pitchFamily="66" charset="-78"/>
              </a:rPr>
              <a:t>اغادير</a:t>
            </a:r>
            <a:r>
              <a:rPr lang="ar-DZ" sz="3200" dirty="0">
                <a:latin typeface="Arabic Typesetting" panose="03020402040406030203" pitchFamily="66" charset="-78"/>
                <a:cs typeface="Arabic Typesetting" panose="03020402040406030203" pitchFamily="66" charset="-78"/>
              </a:rPr>
              <a:t> وامتنعت عليه</a:t>
            </a:r>
            <a:endParaRPr lang="ar-SA" sz="3200" dirty="0">
              <a:latin typeface="Arabic Typesetting" panose="03020402040406030203" pitchFamily="66" charset="-78"/>
              <a:cs typeface="Arabic Typesetting" panose="03020402040406030203" pitchFamily="66" charset="-78"/>
            </a:endParaRPr>
          </a:p>
          <a:p>
            <a:pPr algn="r" rtl="1"/>
            <a:r>
              <a:rPr lang="ar-DZ" sz="3200" dirty="0">
                <a:latin typeface="Arabic Typesetting" panose="03020402040406030203" pitchFamily="66" charset="-78"/>
                <a:cs typeface="Arabic Typesetting" panose="03020402040406030203" pitchFamily="66" charset="-78"/>
              </a:rPr>
              <a:t> وقد </a:t>
            </a:r>
            <a:r>
              <a:rPr lang="ar-DZ" sz="3200" dirty="0" err="1">
                <a:latin typeface="Arabic Typesetting" panose="03020402040406030203" pitchFamily="66" charset="-78"/>
                <a:cs typeface="Arabic Typesetting" panose="03020402040406030203" pitchFamily="66" charset="-78"/>
              </a:rPr>
              <a:t>اخذت</a:t>
            </a:r>
            <a:r>
              <a:rPr lang="ar-DZ" sz="3200" dirty="0">
                <a:latin typeface="Arabic Typesetting" panose="03020402040406030203" pitchFamily="66" charset="-78"/>
                <a:cs typeface="Arabic Typesetting" panose="03020402040406030203" pitchFamily="66" charset="-78"/>
              </a:rPr>
              <a:t> </a:t>
            </a:r>
            <a:r>
              <a:rPr lang="ar-DZ" sz="3200" dirty="0" err="1">
                <a:latin typeface="Arabic Typesetting" panose="03020402040406030203" pitchFamily="66" charset="-78"/>
                <a:cs typeface="Arabic Typesetting" panose="03020402040406030203" pitchFamily="66" charset="-78"/>
              </a:rPr>
              <a:t>تاكرارت</a:t>
            </a:r>
            <a:r>
              <a:rPr lang="ar-DZ" sz="3200" dirty="0">
                <a:latin typeface="Arabic Typesetting" panose="03020402040406030203" pitchFamily="66" charset="-78"/>
                <a:cs typeface="Arabic Typesetting" panose="03020402040406030203" pitchFamily="66" charset="-78"/>
              </a:rPr>
              <a:t> اسمها من وظيفتها العسكرية والتي تعني المحلة </a:t>
            </a:r>
            <a:r>
              <a:rPr lang="ar-DZ" sz="3200" dirty="0" err="1">
                <a:latin typeface="Arabic Typesetting" panose="03020402040406030203" pitchFamily="66" charset="-78"/>
                <a:cs typeface="Arabic Typesetting" panose="03020402040406030203" pitchFamily="66" charset="-78"/>
              </a:rPr>
              <a:t>او</a:t>
            </a:r>
            <a:r>
              <a:rPr lang="ar-DZ" sz="3200" dirty="0">
                <a:latin typeface="Arabic Typesetting" panose="03020402040406030203" pitchFamily="66" charset="-78"/>
                <a:cs typeface="Arabic Typesetting" panose="03020402040406030203" pitchFamily="66" charset="-78"/>
              </a:rPr>
              <a:t> المعسكر</a:t>
            </a:r>
            <a:endParaRPr lang="ar-SA" sz="3200" dirty="0">
              <a:latin typeface="Arabic Typesetting" panose="03020402040406030203" pitchFamily="66" charset="-78"/>
              <a:cs typeface="Arabic Typesetting" panose="03020402040406030203" pitchFamily="66" charset="-78"/>
            </a:endParaRPr>
          </a:p>
          <a:p>
            <a:pPr algn="r" rtl="1"/>
            <a:endParaRPr lang="fr-F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SA" b="1" dirty="0"/>
              <a:t>مدينة </a:t>
            </a:r>
            <a:r>
              <a:rPr lang="ar-SA" b="1" dirty="0" err="1"/>
              <a:t>فاس</a:t>
            </a:r>
            <a:r>
              <a:rPr lang="ar-SA" b="1" dirty="0"/>
              <a:t>:</a:t>
            </a:r>
            <a:r>
              <a:rPr lang="ar-SA" dirty="0"/>
              <a:t> </a:t>
            </a:r>
            <a:endParaRPr lang="fr-FR" dirty="0"/>
          </a:p>
        </p:txBody>
      </p:sp>
      <p:sp>
        <p:nvSpPr>
          <p:cNvPr id="3" name="Espace réservé du contenu 2"/>
          <p:cNvSpPr>
            <a:spLocks noGrp="1"/>
          </p:cNvSpPr>
          <p:nvPr>
            <p:ph idx="1"/>
          </p:nvPr>
        </p:nvSpPr>
        <p:spPr>
          <a:xfrm>
            <a:off x="611560" y="1285860"/>
            <a:ext cx="7704856" cy="5297502"/>
          </a:xfrm>
        </p:spPr>
        <p:txBody>
          <a:bodyPr>
            <a:normAutofit lnSpcReduction="10000"/>
          </a:bodyPr>
          <a:lstStyle/>
          <a:p>
            <a:pPr algn="just" rtl="1"/>
            <a:r>
              <a:rPr lang="ar-SA" dirty="0"/>
              <a:t>في سنة 462ه فتح</a:t>
            </a:r>
            <a:r>
              <a:rPr lang="ar-DZ" dirty="0"/>
              <a:t>ها</a:t>
            </a:r>
            <a:r>
              <a:rPr lang="ar-SA" dirty="0"/>
              <a:t> يوسف بن تاشفين</a:t>
            </a:r>
            <a:r>
              <a:rPr lang="ar-DZ" dirty="0"/>
              <a:t>، </a:t>
            </a:r>
            <a:r>
              <a:rPr lang="ar-SA" dirty="0"/>
              <a:t>واعاد تحصيناتها وبنائها</a:t>
            </a:r>
            <a:r>
              <a:rPr lang="ar-DZ" dirty="0"/>
              <a:t>,</a:t>
            </a:r>
          </a:p>
          <a:p>
            <a:pPr algn="just" rtl="1"/>
            <a:r>
              <a:rPr lang="ar-SA" dirty="0"/>
              <a:t>أمر بهدم اسوار العدوتين (عدوة الاندلسيين، وعدوة القرويين) التي كانت بين المدينتين</a:t>
            </a:r>
            <a:r>
              <a:rPr lang="ar-DZ" dirty="0"/>
              <a:t>، </a:t>
            </a:r>
            <a:r>
              <a:rPr lang="ar-SA" dirty="0"/>
              <a:t>وأصبحت مصرا واحدا</a:t>
            </a:r>
            <a:r>
              <a:rPr lang="ar-DZ" dirty="0"/>
              <a:t>.</a:t>
            </a:r>
          </a:p>
          <a:p>
            <a:pPr algn="just" rtl="1"/>
            <a:endParaRPr lang="ar-DZ" dirty="0"/>
          </a:p>
          <a:p>
            <a:pPr algn="just" rtl="1"/>
            <a:r>
              <a:rPr lang="ar-SA" dirty="0"/>
              <a:t> وأمر ببناء المساجد في </a:t>
            </a:r>
            <a:r>
              <a:rPr lang="ar-SA" dirty="0" err="1"/>
              <a:t>احوازها</a:t>
            </a:r>
            <a:r>
              <a:rPr lang="ar-SA" dirty="0"/>
              <a:t> و</a:t>
            </a:r>
            <a:r>
              <a:rPr lang="ar-DZ" dirty="0"/>
              <a:t>ا</a:t>
            </a:r>
            <a:r>
              <a:rPr lang="ar-SA" dirty="0"/>
              <a:t>زق</a:t>
            </a:r>
            <a:r>
              <a:rPr lang="ar-DZ" dirty="0"/>
              <a:t>ت</a:t>
            </a:r>
            <a:r>
              <a:rPr lang="ar-SA" dirty="0"/>
              <a:t>ها </a:t>
            </a:r>
            <a:r>
              <a:rPr lang="ar-DZ" dirty="0"/>
              <a:t>ومن </a:t>
            </a:r>
            <a:r>
              <a:rPr lang="ar-SA" dirty="0"/>
              <a:t>لم يبن فيه</a:t>
            </a:r>
            <a:r>
              <a:rPr lang="ar-DZ" dirty="0"/>
              <a:t>ا</a:t>
            </a:r>
            <a:r>
              <a:rPr lang="ar-SA" dirty="0"/>
              <a:t> مسجد الا وع</a:t>
            </a:r>
            <a:r>
              <a:rPr lang="ar-DZ" dirty="0"/>
              <a:t>و</a:t>
            </a:r>
            <a:r>
              <a:rPr lang="ar-SA" dirty="0" err="1"/>
              <a:t>قب</a:t>
            </a:r>
            <a:r>
              <a:rPr lang="ar-SA" dirty="0"/>
              <a:t> أهله</a:t>
            </a:r>
            <a:r>
              <a:rPr lang="ar-DZ" dirty="0"/>
              <a:t>ا</a:t>
            </a:r>
          </a:p>
          <a:p>
            <a:pPr algn="just" rtl="1">
              <a:buNone/>
            </a:pPr>
            <a:endParaRPr lang="ar-DZ" dirty="0"/>
          </a:p>
          <a:p>
            <a:pPr algn="just" rtl="1"/>
            <a:r>
              <a:rPr lang="ar-SA" dirty="0"/>
              <a:t>كما بن</a:t>
            </a:r>
            <a:r>
              <a:rPr lang="ar-DZ" dirty="0"/>
              <a:t>ا</a:t>
            </a:r>
            <a:r>
              <a:rPr lang="ar-SA" dirty="0"/>
              <a:t> الحمامات والفنادق والأرحاء وأصلح اسواقها.</a:t>
            </a:r>
            <a:endParaRPr lang="fr-FR" dirty="0"/>
          </a:p>
          <a:p>
            <a:pPr algn="just" rtl="1"/>
            <a:endParaRPr lang="fr-FR"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5720" y="1071546"/>
            <a:ext cx="8030696" cy="5429288"/>
          </a:xfrm>
        </p:spPr>
        <p:txBody>
          <a:bodyPr>
            <a:normAutofit fontScale="90000"/>
          </a:bodyPr>
          <a:lstStyle/>
          <a:p>
            <a:pPr algn="r" rtl="1"/>
            <a:r>
              <a:rPr lang="ar-SA" sz="2800" b="0" dirty="0"/>
              <a:t>يحيى ابن ابراهيم الجدالي رحلته إلى الحج سنة 427هـ، </a:t>
            </a:r>
            <a:r>
              <a:rPr lang="ar-DZ" sz="2800" b="0" dirty="0"/>
              <a:t>واثناء </a:t>
            </a:r>
            <a:r>
              <a:rPr lang="ar-SA" sz="2800" b="0" dirty="0"/>
              <a:t>عودته مر بالقيروان سنة 428هـ، أرسل معه عبدالله بن ياسين لنشر تعاليم الدين الاسلامي بين قبائل صنهاجة المكونة من </a:t>
            </a:r>
            <a:r>
              <a:rPr lang="ar-SA" sz="2800" b="0" dirty="0" err="1"/>
              <a:t>لمتونة</a:t>
            </a:r>
            <a:r>
              <a:rPr lang="ar-SA" sz="2800" b="0" dirty="0"/>
              <a:t> ومسوفة وجدالة، فدعاهم وأقام الحدود، غير أنه بعد وفاة أميرهم يحيى بن ابراهيم خالفوا دعوة عبدالله بن ياسين ولم يقدر خليفته يحيى بن عمر</a:t>
            </a:r>
            <a:r>
              <a:rPr lang="ar-DZ" sz="2800" b="0" dirty="0"/>
              <a:t> على</a:t>
            </a:r>
            <a:r>
              <a:rPr lang="ar-SA" sz="2800" b="0" dirty="0"/>
              <a:t> التصدي لهم، حينها هاجر عبدالله بن ياسين إلى الجنوب باتجاه السودان، ورحل معه يحيى بن عمر، ليؤسسوا رباطا بحوض السينغال في ربوة محاطة بالماء، واجتمع عليهم الرجال من كل ناحية حتى بلغ عددهم ألف رجل، حينها شرع الجهاد</a:t>
            </a:r>
            <a:r>
              <a:rPr lang="ar-DZ" sz="2800" b="0" dirty="0"/>
              <a:t>،</a:t>
            </a:r>
            <a:r>
              <a:rPr lang="ar-SA" sz="2800" b="0" dirty="0"/>
              <a:t> وبدأ في محاربة وتوحيد صفوف صنهاجة وما يليها من </a:t>
            </a:r>
            <a:r>
              <a:rPr lang="ar-DZ" sz="2800" b="0" dirty="0"/>
              <a:t>ال</a:t>
            </a:r>
            <a:r>
              <a:rPr lang="ar-SA" sz="2800" b="0" dirty="0"/>
              <a:t>قبائل باتجاه الشمال، حتى دخلوا </a:t>
            </a:r>
            <a:r>
              <a:rPr lang="ar-SA" sz="2800" b="0" dirty="0" err="1"/>
              <a:t>سجلماسة</a:t>
            </a:r>
            <a:r>
              <a:rPr lang="ar-SA" sz="2800" b="0" dirty="0"/>
              <a:t> سنة 445هـ، ثم وقعت بينه وبين قبائل زناتة معارك عدة قتل على اثرها قائده يحيى بن عمر سنة 447هـ، ليخلفه أخوه أبو بكر بن عمر فاستمر في الجهاد حتى ملك السوس بأسره سنة </a:t>
            </a:r>
            <a:r>
              <a:rPr lang="ar-SA" sz="2800" b="0" dirty="0">
                <a:solidFill>
                  <a:srgbClr val="FF0000"/>
                </a:solidFill>
              </a:rPr>
              <a:t>448هـ</a:t>
            </a:r>
            <a:r>
              <a:rPr lang="ar-SA" sz="2800" b="0" dirty="0"/>
              <a:t>، وكلف ابن عمه يوسف بن تاشفين بالتوجه إلى درعة فاستولى عليها بين سنوات 447 - 448هـ.</a:t>
            </a:r>
            <a:br>
              <a:rPr lang="ar-SA" sz="2800" b="0" dirty="0"/>
            </a:br>
            <a:r>
              <a:rPr lang="ar-SA" sz="2800" b="0" dirty="0"/>
              <a:t>وبعدها في سنة 449 استولوا على </a:t>
            </a:r>
            <a:r>
              <a:rPr lang="ar-SA" sz="2800" b="0" dirty="0" err="1"/>
              <a:t>أغمات</a:t>
            </a:r>
            <a:r>
              <a:rPr lang="ar-SA" sz="2800" b="0" dirty="0"/>
              <a:t>، </a:t>
            </a:r>
            <a:r>
              <a:rPr lang="ar-SA" sz="2800" b="0" dirty="0" err="1"/>
              <a:t>وافتكوها</a:t>
            </a:r>
            <a:r>
              <a:rPr lang="ar-SA" sz="2800" b="0" dirty="0"/>
              <a:t> من </a:t>
            </a:r>
            <a:r>
              <a:rPr lang="ar-SA" sz="2800" b="0" dirty="0" err="1"/>
              <a:t>مغراوة</a:t>
            </a:r>
            <a:r>
              <a:rPr lang="ar-SA" sz="2800" b="0" dirty="0"/>
              <a:t> وبني يفرن </a:t>
            </a:r>
            <a:r>
              <a:rPr lang="ar-SA" sz="2800" b="0" dirty="0" err="1"/>
              <a:t>وبرغواطة</a:t>
            </a:r>
            <a:r>
              <a:rPr lang="ar-SA" sz="2800" b="0" dirty="0"/>
              <a:t> وغيرها ، ليستشهد في </a:t>
            </a:r>
            <a:r>
              <a:rPr lang="ar-SA" sz="2800" b="0" dirty="0" err="1"/>
              <a:t>احدى</a:t>
            </a:r>
            <a:r>
              <a:rPr lang="ar-SA" sz="2800" b="0" dirty="0"/>
              <a:t> المعارك </a:t>
            </a:r>
            <a:r>
              <a:rPr lang="ar-SA" sz="2800" b="0" dirty="0" err="1"/>
              <a:t>عبدالله</a:t>
            </a:r>
            <a:r>
              <a:rPr lang="ar-SA" sz="2800" b="0" dirty="0"/>
              <a:t> بن ياسين سنة 450هـ</a:t>
            </a:r>
            <a:endParaRPr lang="fr-FR" sz="2800" b="0" dirty="0"/>
          </a:p>
        </p:txBody>
      </p:sp>
      <p:sp>
        <p:nvSpPr>
          <p:cNvPr id="3" name="Espace réservé du texte 2"/>
          <p:cNvSpPr>
            <a:spLocks noGrp="1"/>
          </p:cNvSpPr>
          <p:nvPr>
            <p:ph type="body" idx="1"/>
          </p:nvPr>
        </p:nvSpPr>
        <p:spPr>
          <a:xfrm>
            <a:off x="785786" y="285728"/>
            <a:ext cx="7772400" cy="714380"/>
          </a:xfrm>
        </p:spPr>
        <p:txBody>
          <a:bodyPr>
            <a:normAutofit fontScale="92500" lnSpcReduction="10000"/>
          </a:bodyPr>
          <a:lstStyle/>
          <a:p>
            <a:pPr algn="ctr" rtl="1"/>
            <a:r>
              <a:rPr lang="ar-SA" sz="4800" dirty="0">
                <a:solidFill>
                  <a:schemeClr val="tx1"/>
                </a:solidFill>
                <a:latin typeface="Simplified Arabic" pitchFamily="18" charset="-78"/>
                <a:cs typeface="Simplified Arabic" pitchFamily="18" charset="-78"/>
              </a:rPr>
              <a:t>قيام الدولة </a:t>
            </a:r>
            <a:r>
              <a:rPr lang="ar-SA" sz="4800" dirty="0" err="1">
                <a:solidFill>
                  <a:schemeClr val="tx1"/>
                </a:solidFill>
                <a:latin typeface="Simplified Arabic" pitchFamily="18" charset="-78"/>
                <a:cs typeface="Simplified Arabic" pitchFamily="18" charset="-78"/>
              </a:rPr>
              <a:t>المرابطية</a:t>
            </a:r>
            <a:endParaRPr lang="fr-FR" sz="4800" dirty="0">
              <a:solidFill>
                <a:schemeClr val="tx1"/>
              </a:solidFill>
              <a:latin typeface="Simplified Arabic" pitchFamily="18" charset="-78"/>
              <a:cs typeface="Simplified Arabic" pitchFamily="18" charset="-7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714356"/>
          </a:xfrm>
        </p:spPr>
        <p:txBody>
          <a:bodyPr>
            <a:normAutofit fontScale="90000"/>
          </a:bodyPr>
          <a:lstStyle/>
          <a:p>
            <a:r>
              <a:rPr lang="ar-SA" b="1" dirty="0">
                <a:ea typeface="Calibri"/>
                <a:cs typeface="Traditional Arabic"/>
              </a:rPr>
              <a:t>قصر الحجر:</a:t>
            </a:r>
            <a:r>
              <a:rPr lang="ar-SA" dirty="0">
                <a:ea typeface="Calibri"/>
                <a:cs typeface="Traditional Arabic"/>
              </a:rPr>
              <a:t> </a:t>
            </a:r>
            <a:endParaRPr lang="fr-FR" dirty="0"/>
          </a:p>
        </p:txBody>
      </p:sp>
      <p:sp>
        <p:nvSpPr>
          <p:cNvPr id="3" name="Espace réservé du contenu 2"/>
          <p:cNvSpPr>
            <a:spLocks noGrp="1"/>
          </p:cNvSpPr>
          <p:nvPr>
            <p:ph idx="1"/>
          </p:nvPr>
        </p:nvSpPr>
        <p:spPr>
          <a:xfrm>
            <a:off x="457200" y="857232"/>
            <a:ext cx="8003232" cy="3507872"/>
          </a:xfrm>
        </p:spPr>
        <p:txBody>
          <a:bodyPr>
            <a:normAutofit/>
          </a:bodyPr>
          <a:lstStyle/>
          <a:p>
            <a:pPr algn="just" rtl="1"/>
            <a:r>
              <a:rPr lang="ar-SA" sz="3600" dirty="0">
                <a:ea typeface="Calibri"/>
                <a:cs typeface="Traditional Arabic"/>
              </a:rPr>
              <a:t>لم يبق منه شيء يذكر</a:t>
            </a:r>
            <a:r>
              <a:rPr lang="ar-DZ" sz="3600" dirty="0">
                <a:ea typeface="Calibri"/>
                <a:cs typeface="Traditional Arabic"/>
              </a:rPr>
              <a:t>، </a:t>
            </a:r>
            <a:r>
              <a:rPr lang="ar-SA" sz="3600" dirty="0">
                <a:ea typeface="Calibri"/>
                <a:cs typeface="Traditional Arabic"/>
              </a:rPr>
              <a:t>فقد هدم عن آخره من طرف الموحدين</a:t>
            </a:r>
            <a:r>
              <a:rPr lang="ar-DZ" sz="3600" dirty="0">
                <a:ea typeface="Calibri"/>
                <a:cs typeface="Traditional Arabic"/>
              </a:rPr>
              <a:t>، </a:t>
            </a:r>
            <a:r>
              <a:rPr lang="ar-SA" sz="3600" dirty="0">
                <a:ea typeface="Calibri"/>
                <a:cs typeface="Traditional Arabic"/>
              </a:rPr>
              <a:t>وهو عبارة عن قصر أو قصبة حصينة</a:t>
            </a:r>
            <a:r>
              <a:rPr lang="ar-DZ" sz="3600" dirty="0">
                <a:ea typeface="Calibri"/>
                <a:cs typeface="Traditional Arabic"/>
              </a:rPr>
              <a:t>، </a:t>
            </a:r>
            <a:r>
              <a:rPr lang="ar-SA" sz="3600" dirty="0">
                <a:ea typeface="Calibri"/>
                <a:cs typeface="Traditional Arabic"/>
              </a:rPr>
              <a:t>كانت تستقبل الاسلحة والمعدات فيه</a:t>
            </a:r>
            <a:endParaRPr lang="ar-DZ" sz="3600" dirty="0">
              <a:ea typeface="Calibri"/>
              <a:cs typeface="Traditional Arabic"/>
            </a:endParaRPr>
          </a:p>
          <a:p>
            <a:pPr algn="just" rtl="1"/>
            <a:r>
              <a:rPr lang="ar-SA" sz="3600" dirty="0">
                <a:ea typeface="Calibri"/>
                <a:cs typeface="Traditional Arabic"/>
              </a:rPr>
              <a:t> يحتوي على بروزات دفاعية </a:t>
            </a:r>
            <a:r>
              <a:rPr lang="ar-SA" sz="3600" dirty="0" err="1">
                <a:ea typeface="Calibri"/>
                <a:cs typeface="Traditional Arabic"/>
              </a:rPr>
              <a:t>يتالف</a:t>
            </a:r>
            <a:r>
              <a:rPr lang="ar-SA" sz="3600" dirty="0">
                <a:ea typeface="Calibri"/>
                <a:cs typeface="Traditional Arabic"/>
              </a:rPr>
              <a:t> الجدار من حائطين بنيا بحجر الدبش</a:t>
            </a:r>
            <a:r>
              <a:rPr lang="ar-DZ" sz="3600" dirty="0">
                <a:ea typeface="Calibri"/>
                <a:cs typeface="Traditional Arabic"/>
              </a:rPr>
              <a:t> </a:t>
            </a:r>
            <a:r>
              <a:rPr lang="ar-SA" sz="3600" dirty="0">
                <a:ea typeface="Calibri"/>
                <a:cs typeface="Traditional Arabic"/>
              </a:rPr>
              <a:t>بينهما مسافة 1م تقريبا ملئت بالطين المدقوق يبلغ سمك كل منهما من 97سم.</a:t>
            </a:r>
            <a:endParaRPr lang="fr-FR" sz="3600" dirty="0">
              <a:ea typeface="Calibri"/>
              <a:cs typeface="Arial"/>
            </a:endParaRPr>
          </a:p>
          <a:p>
            <a:pPr algn="just" rtl="1"/>
            <a:endParaRPr lang="fr-FR" sz="3600" b="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571480"/>
          </a:xfrm>
        </p:spPr>
        <p:txBody>
          <a:bodyPr>
            <a:normAutofit fontScale="90000"/>
          </a:bodyPr>
          <a:lstStyle/>
          <a:p>
            <a:r>
              <a:rPr lang="ar-DZ" dirty="0"/>
              <a:t>العمارة العسكرية</a:t>
            </a:r>
            <a:endParaRPr lang="fr-FR" dirty="0"/>
          </a:p>
        </p:txBody>
      </p:sp>
      <p:sp>
        <p:nvSpPr>
          <p:cNvPr id="3" name="Espace réservé du contenu 2"/>
          <p:cNvSpPr>
            <a:spLocks noGrp="1"/>
          </p:cNvSpPr>
          <p:nvPr>
            <p:ph idx="1"/>
          </p:nvPr>
        </p:nvSpPr>
        <p:spPr>
          <a:xfrm>
            <a:off x="0" y="714356"/>
            <a:ext cx="9144000" cy="6143644"/>
          </a:xfrm>
        </p:spPr>
        <p:txBody>
          <a:bodyPr>
            <a:normAutofit/>
          </a:bodyPr>
          <a:lstStyle/>
          <a:p>
            <a:pPr algn="just" rtl="1"/>
            <a:endParaRPr lang="ar-DZ" b="1" dirty="0"/>
          </a:p>
          <a:p>
            <a:pPr algn="just" rtl="1"/>
            <a:endParaRPr lang="ar-DZ" b="1" dirty="0"/>
          </a:p>
          <a:p>
            <a:pPr algn="ctr" rtl="1"/>
            <a:r>
              <a:rPr lang="ar-SA" b="1" dirty="0"/>
              <a:t>قلعة </a:t>
            </a:r>
            <a:r>
              <a:rPr lang="ar-SA" b="1" dirty="0" err="1"/>
              <a:t>أمارجو</a:t>
            </a:r>
            <a:r>
              <a:rPr lang="ar-SA" b="1" dirty="0"/>
              <a:t>:</a:t>
            </a:r>
            <a:endParaRPr lang="ar-DZ" b="1" dirty="0"/>
          </a:p>
          <a:p>
            <a:pPr algn="ctr" rtl="1">
              <a:buNone/>
            </a:pPr>
            <a:endParaRPr lang="fr-FR" dirty="0"/>
          </a:p>
          <a:p>
            <a:pPr algn="ctr" rtl="1"/>
            <a:r>
              <a:rPr lang="ar-SA" b="1" dirty="0"/>
              <a:t>قلعة </a:t>
            </a:r>
            <a:r>
              <a:rPr lang="ar-SA" b="1" dirty="0" err="1"/>
              <a:t>تاسغيموت</a:t>
            </a:r>
            <a:r>
              <a:rPr lang="ar-SA" b="1" dirty="0"/>
              <a:t>:</a:t>
            </a:r>
            <a:endParaRPr lang="ar-DZ" b="1" dirty="0"/>
          </a:p>
          <a:p>
            <a:pPr algn="ctr" rtl="1">
              <a:buNone/>
            </a:pPr>
            <a:endParaRPr lang="fr-FR" dirty="0"/>
          </a:p>
          <a:p>
            <a:pPr algn="ctr" rtl="1"/>
            <a:r>
              <a:rPr lang="ar-SA" b="1" dirty="0"/>
              <a:t>قلعة بني </a:t>
            </a:r>
            <a:r>
              <a:rPr lang="ar-SA" b="1" dirty="0" err="1"/>
              <a:t>تاودة</a:t>
            </a:r>
            <a:r>
              <a:rPr lang="ar-SA" b="1" dirty="0"/>
              <a:t>:</a:t>
            </a:r>
            <a:endParaRPr lang="ar-DZ" b="1" dirty="0"/>
          </a:p>
          <a:p>
            <a:pPr algn="ctr" rtl="1">
              <a:buNone/>
            </a:pPr>
            <a:endParaRPr lang="fr-FR" dirty="0"/>
          </a:p>
          <a:p>
            <a:pPr algn="ctr" rtl="1"/>
            <a:r>
              <a:rPr lang="ar-SA" b="1" dirty="0"/>
              <a:t>قصبة النصراني:</a:t>
            </a:r>
            <a:endParaRPr lang="fr-F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SA" b="1" dirty="0"/>
              <a:t>قلعة </a:t>
            </a:r>
            <a:r>
              <a:rPr lang="ar-SA" b="1" dirty="0" err="1"/>
              <a:t>أمارجو</a:t>
            </a:r>
            <a:r>
              <a:rPr lang="ar-SA" b="1" dirty="0"/>
              <a:t>:</a:t>
            </a:r>
            <a:r>
              <a:rPr lang="ar-SA" dirty="0"/>
              <a:t> </a:t>
            </a:r>
            <a:endParaRPr lang="fr-FR" dirty="0"/>
          </a:p>
        </p:txBody>
      </p:sp>
      <p:sp>
        <p:nvSpPr>
          <p:cNvPr id="3" name="Espace réservé du contenu 2"/>
          <p:cNvSpPr>
            <a:spLocks noGrp="1"/>
          </p:cNvSpPr>
          <p:nvPr>
            <p:ph idx="1"/>
          </p:nvPr>
        </p:nvSpPr>
        <p:spPr>
          <a:xfrm>
            <a:off x="0" y="1357298"/>
            <a:ext cx="8460432" cy="5500702"/>
          </a:xfrm>
        </p:spPr>
        <p:txBody>
          <a:bodyPr>
            <a:normAutofit/>
          </a:bodyPr>
          <a:lstStyle/>
          <a:p>
            <a:pPr algn="just" rtl="1"/>
            <a:r>
              <a:rPr lang="ar-SA" dirty="0"/>
              <a:t>تشرف القلعة على واد </a:t>
            </a:r>
            <a:r>
              <a:rPr lang="ar-SA" dirty="0" err="1"/>
              <a:t>ورغة</a:t>
            </a:r>
            <a:r>
              <a:rPr lang="ar-DZ" dirty="0"/>
              <a:t>، </a:t>
            </a:r>
            <a:r>
              <a:rPr lang="ar-SA" dirty="0"/>
              <a:t>وهي متعددة الأضلاع تميل إلى الاستطالة</a:t>
            </a:r>
            <a:r>
              <a:rPr lang="ar-DZ" dirty="0"/>
              <a:t>.</a:t>
            </a:r>
          </a:p>
          <a:p>
            <a:pPr algn="just" rtl="1"/>
            <a:r>
              <a:rPr lang="ar-SA" dirty="0"/>
              <a:t> يشتمل سورها الخارجي على </a:t>
            </a:r>
            <a:r>
              <a:rPr lang="ar-DZ" dirty="0"/>
              <a:t>12</a:t>
            </a:r>
            <a:r>
              <a:rPr lang="ar-SA" dirty="0"/>
              <a:t>برجا نصف دائري </a:t>
            </a:r>
            <a:endParaRPr lang="ar-DZ" dirty="0"/>
          </a:p>
          <a:p>
            <a:pPr algn="just" rtl="1"/>
            <a:r>
              <a:rPr lang="ar-SA" dirty="0"/>
              <a:t>وذات ثلاثة </a:t>
            </a:r>
            <a:r>
              <a:rPr lang="ar-SA" dirty="0" err="1"/>
              <a:t>ابواب</a:t>
            </a:r>
            <a:endParaRPr lang="ar-DZ" dirty="0"/>
          </a:p>
          <a:p>
            <a:pPr algn="just" rtl="1"/>
            <a:r>
              <a:rPr lang="ar-SA" dirty="0"/>
              <a:t> ومن الناحية الشمالية الشرقية وضع برجان بينهما سور أمامي.</a:t>
            </a:r>
            <a:endParaRPr lang="ar-DZ" dirty="0"/>
          </a:p>
          <a:p>
            <a:pPr algn="just" rtl="1"/>
            <a:r>
              <a:rPr lang="ar-SA" dirty="0"/>
              <a:t> أما القلعة من الداخل فهي مستطيلة ذات </a:t>
            </a:r>
            <a:r>
              <a:rPr lang="ar-SA" dirty="0" err="1"/>
              <a:t>ابراج</a:t>
            </a:r>
            <a:r>
              <a:rPr lang="ar-SA" dirty="0"/>
              <a:t> نصف دائرية ذات بابين</a:t>
            </a:r>
            <a:endParaRPr lang="ar-DZ" dirty="0"/>
          </a:p>
          <a:p>
            <a:pPr algn="just" rtl="1"/>
            <a:r>
              <a:rPr lang="ar-SA" dirty="0"/>
              <a:t> أما مدخلها الرئيسي فله ممر يتصل مباشرة بمدخلها.</a:t>
            </a:r>
            <a:endParaRPr lang="fr-F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785794"/>
          </a:xfrm>
        </p:spPr>
        <p:txBody>
          <a:bodyPr>
            <a:normAutofit/>
          </a:bodyPr>
          <a:lstStyle/>
          <a:p>
            <a:r>
              <a:rPr lang="ar-SA" b="1" dirty="0"/>
              <a:t>قلعة </a:t>
            </a:r>
            <a:r>
              <a:rPr lang="ar-SA" b="1" dirty="0" err="1"/>
              <a:t>تاسغيموت</a:t>
            </a:r>
            <a:r>
              <a:rPr lang="ar-SA" b="1" dirty="0"/>
              <a:t>:</a:t>
            </a:r>
            <a:r>
              <a:rPr lang="ar-SA" dirty="0"/>
              <a:t> </a:t>
            </a:r>
            <a:endParaRPr lang="fr-FR" dirty="0"/>
          </a:p>
        </p:txBody>
      </p:sp>
      <p:sp>
        <p:nvSpPr>
          <p:cNvPr id="3" name="Espace réservé du contenu 2"/>
          <p:cNvSpPr>
            <a:spLocks noGrp="1"/>
          </p:cNvSpPr>
          <p:nvPr>
            <p:ph idx="1"/>
          </p:nvPr>
        </p:nvSpPr>
        <p:spPr>
          <a:xfrm>
            <a:off x="323528" y="785794"/>
            <a:ext cx="8136904" cy="5786478"/>
          </a:xfrm>
        </p:spPr>
        <p:txBody>
          <a:bodyPr>
            <a:normAutofit/>
          </a:bodyPr>
          <a:lstStyle/>
          <a:p>
            <a:pPr algn="just" rtl="1"/>
            <a:r>
              <a:rPr lang="ar-SA" dirty="0"/>
              <a:t>بنيت من طرف ميمون بن ياسين</a:t>
            </a:r>
            <a:endParaRPr lang="ar-DZ" dirty="0"/>
          </a:p>
          <a:p>
            <a:pPr algn="just" rtl="1"/>
            <a:r>
              <a:rPr lang="ar-SA" dirty="0"/>
              <a:t> جنوب شرقي مراكش</a:t>
            </a:r>
            <a:endParaRPr lang="ar-DZ" dirty="0"/>
          </a:p>
          <a:p>
            <a:pPr algn="just" rtl="1"/>
            <a:r>
              <a:rPr lang="ar-DZ" dirty="0"/>
              <a:t> </a:t>
            </a:r>
            <a:r>
              <a:rPr lang="ar-SA" dirty="0"/>
              <a:t>فوق هضبة </a:t>
            </a:r>
            <a:r>
              <a:rPr lang="ar-DZ" dirty="0"/>
              <a:t>تشرف </a:t>
            </a:r>
            <a:r>
              <a:rPr lang="ar-SA" dirty="0"/>
              <a:t>على وادي </a:t>
            </a:r>
            <a:r>
              <a:rPr lang="ar-SA" dirty="0" err="1"/>
              <a:t>أغمات</a:t>
            </a:r>
            <a:endParaRPr lang="ar-DZ" dirty="0"/>
          </a:p>
          <a:p>
            <a:pPr algn="just" rtl="1"/>
            <a:r>
              <a:rPr lang="ar-DZ" dirty="0"/>
              <a:t>بهدف</a:t>
            </a:r>
            <a:r>
              <a:rPr lang="ar-SA" dirty="0"/>
              <a:t> حماية عاصمة المرابطين مراكش</a:t>
            </a:r>
            <a:endParaRPr lang="ar-DZ" dirty="0"/>
          </a:p>
          <a:p>
            <a:pPr algn="just" rtl="1"/>
            <a:r>
              <a:rPr lang="ar-SA" dirty="0"/>
              <a:t> وقد زودت بخزان كبير لاستقبال المياه المتدفقة من الهضبة وآخر استخدم لمتطلبات الحياة العامة والمؤن في حالة حصارها من الخارج</a:t>
            </a:r>
            <a:endParaRPr lang="ar-DZ" dirty="0"/>
          </a:p>
          <a:p>
            <a:pPr algn="just" rtl="1"/>
            <a:r>
              <a:rPr lang="ar-SA" dirty="0"/>
              <a:t> وجد في الجانب الغربي منها بناء واسع يعتقد أنه كان حصنا رئيسيا خاصا برئيس الحامية.</a:t>
            </a:r>
            <a:endParaRPr lang="fr-FR" dirty="0"/>
          </a:p>
          <a:p>
            <a:endParaRPr lang="fr-F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27584" y="928670"/>
            <a:ext cx="7848872" cy="5929330"/>
          </a:xfrm>
        </p:spPr>
        <p:txBody>
          <a:bodyPr/>
          <a:lstStyle/>
          <a:p>
            <a:pPr indent="359410" algn="just" rtl="1">
              <a:lnSpc>
                <a:spcPct val="107000"/>
              </a:lnSpc>
              <a:spcAft>
                <a:spcPts val="800"/>
              </a:spcAft>
            </a:pPr>
            <a:r>
              <a:rPr lang="ar-SA" b="1" dirty="0">
                <a:ea typeface="Calibri"/>
                <a:cs typeface="Traditional Arabic"/>
              </a:rPr>
              <a:t>قلعة بني </a:t>
            </a:r>
            <a:r>
              <a:rPr lang="ar-SA" b="1" dirty="0" err="1">
                <a:ea typeface="Calibri"/>
                <a:cs typeface="Traditional Arabic"/>
              </a:rPr>
              <a:t>تاودة</a:t>
            </a:r>
            <a:r>
              <a:rPr lang="ar-SA" b="1" dirty="0">
                <a:ea typeface="Calibri"/>
                <a:cs typeface="Traditional Arabic"/>
              </a:rPr>
              <a:t>:</a:t>
            </a:r>
            <a:r>
              <a:rPr lang="ar-SA" dirty="0">
                <a:ea typeface="Calibri"/>
                <a:cs typeface="Traditional Arabic"/>
              </a:rPr>
              <a:t> بنيت هذه القلعة لمراقبة سكان الجبال بالمناطق الريفية، لم يتبق منه</a:t>
            </a:r>
            <a:r>
              <a:rPr lang="ar-DZ" dirty="0">
                <a:ea typeface="Calibri"/>
                <a:cs typeface="Traditional Arabic"/>
              </a:rPr>
              <a:t>ا</a:t>
            </a:r>
            <a:r>
              <a:rPr lang="ar-SA" dirty="0">
                <a:ea typeface="Calibri"/>
                <a:cs typeface="Traditional Arabic"/>
              </a:rPr>
              <a:t> سوى أجزاء قليلة تقتصر على السور</a:t>
            </a:r>
            <a:endParaRPr lang="fr-FR" dirty="0">
              <a:ea typeface="Calibri"/>
              <a:cs typeface="Arial"/>
            </a:endParaRPr>
          </a:p>
          <a:p>
            <a:pPr indent="359410" algn="just" rtl="1">
              <a:lnSpc>
                <a:spcPct val="107000"/>
              </a:lnSpc>
              <a:spcAft>
                <a:spcPts val="800"/>
              </a:spcAft>
            </a:pPr>
            <a:r>
              <a:rPr lang="ar-SA" b="1" dirty="0">
                <a:ea typeface="Calibri"/>
                <a:cs typeface="Traditional Arabic"/>
              </a:rPr>
              <a:t>قصبة النصراني:</a:t>
            </a:r>
            <a:r>
              <a:rPr lang="ar-SA" dirty="0">
                <a:ea typeface="Calibri"/>
                <a:cs typeface="Traditional Arabic"/>
              </a:rPr>
              <a:t> تقع فوق </a:t>
            </a:r>
            <a:r>
              <a:rPr lang="ar-SA" dirty="0" err="1">
                <a:ea typeface="Calibri"/>
                <a:cs typeface="Traditional Arabic"/>
              </a:rPr>
              <a:t>نتوء</a:t>
            </a:r>
            <a:r>
              <a:rPr lang="ar-SA" dirty="0">
                <a:ea typeface="Calibri"/>
                <a:cs typeface="Traditional Arabic"/>
              </a:rPr>
              <a:t> صخري في شرقي جبل </a:t>
            </a:r>
            <a:r>
              <a:rPr lang="ar-SA" dirty="0" err="1">
                <a:ea typeface="Calibri"/>
                <a:cs typeface="Traditional Arabic"/>
              </a:rPr>
              <a:t>زرهون</a:t>
            </a:r>
            <a:r>
              <a:rPr lang="ar-SA" dirty="0">
                <a:ea typeface="Calibri"/>
                <a:cs typeface="Traditional Arabic"/>
              </a:rPr>
              <a:t> شمال مكناس</a:t>
            </a:r>
            <a:endParaRPr lang="ar-DZ" dirty="0">
              <a:ea typeface="Calibri"/>
              <a:cs typeface="Traditional Arabic"/>
            </a:endParaRPr>
          </a:p>
          <a:p>
            <a:pPr indent="359410" algn="just" rtl="1">
              <a:lnSpc>
                <a:spcPct val="107000"/>
              </a:lnSpc>
              <a:spcAft>
                <a:spcPts val="800"/>
              </a:spcAft>
            </a:pPr>
            <a:r>
              <a:rPr lang="ar-SA" dirty="0">
                <a:ea typeface="Calibri"/>
                <a:cs typeface="Traditional Arabic"/>
              </a:rPr>
              <a:t> تكون </a:t>
            </a:r>
            <a:r>
              <a:rPr lang="ar-SA" dirty="0" err="1">
                <a:ea typeface="Calibri"/>
                <a:cs typeface="Traditional Arabic"/>
              </a:rPr>
              <a:t>اسوارها</a:t>
            </a:r>
            <a:r>
              <a:rPr lang="ar-SA" dirty="0">
                <a:ea typeface="Calibri"/>
                <a:cs typeface="Traditional Arabic"/>
              </a:rPr>
              <a:t> شكل مربع غير منتظم</a:t>
            </a:r>
            <a:endParaRPr lang="ar-DZ" dirty="0">
              <a:ea typeface="Calibri"/>
              <a:cs typeface="Traditional Arabic"/>
            </a:endParaRPr>
          </a:p>
          <a:p>
            <a:pPr indent="359410" algn="just" rtl="1">
              <a:lnSpc>
                <a:spcPct val="107000"/>
              </a:lnSpc>
              <a:spcAft>
                <a:spcPts val="800"/>
              </a:spcAft>
            </a:pPr>
            <a:r>
              <a:rPr lang="ar-SA" dirty="0">
                <a:ea typeface="Calibri"/>
                <a:cs typeface="Traditional Arabic"/>
              </a:rPr>
              <a:t> وقد بنيت بحجر </a:t>
            </a:r>
            <a:r>
              <a:rPr lang="ar-SA" dirty="0" err="1">
                <a:ea typeface="Calibri"/>
                <a:cs typeface="Traditional Arabic"/>
              </a:rPr>
              <a:t>الدبش</a:t>
            </a:r>
            <a:endParaRPr lang="ar-DZ" dirty="0">
              <a:ea typeface="Calibri"/>
              <a:cs typeface="Traditional Arabic"/>
            </a:endParaRPr>
          </a:p>
          <a:p>
            <a:pPr indent="359410" algn="just" rtl="1">
              <a:lnSpc>
                <a:spcPct val="107000"/>
              </a:lnSpc>
              <a:spcAft>
                <a:spcPts val="800"/>
              </a:spcAft>
            </a:pPr>
            <a:r>
              <a:rPr lang="ar-SA" dirty="0">
                <a:ea typeface="Calibri"/>
                <a:cs typeface="Traditional Arabic"/>
              </a:rPr>
              <a:t> وكان لها بابان يوصلان إلى الداخل</a:t>
            </a:r>
            <a:endParaRPr lang="ar-DZ" dirty="0">
              <a:ea typeface="Calibri"/>
              <a:cs typeface="Traditional Arabic"/>
            </a:endParaRPr>
          </a:p>
          <a:p>
            <a:pPr indent="359410" algn="just" rtl="1">
              <a:lnSpc>
                <a:spcPct val="107000"/>
              </a:lnSpc>
              <a:spcAft>
                <a:spcPts val="800"/>
              </a:spcAft>
            </a:pPr>
            <a:r>
              <a:rPr lang="ar-SA" dirty="0">
                <a:ea typeface="Calibri"/>
                <a:cs typeface="Traditional Arabic"/>
              </a:rPr>
              <a:t> تتخلله ابراج مربعة وواحد بيضي موزعة على اركان ووسط الاسوار.</a:t>
            </a:r>
            <a:endParaRPr lang="fr-FR" dirty="0">
              <a:ea typeface="Calibri"/>
              <a:cs typeface="Arial"/>
            </a:endParaRPr>
          </a:p>
          <a:p>
            <a:endParaRPr lang="fr-F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8388424" cy="6858000"/>
          </a:xfrm>
        </p:spPr>
        <p:txBody>
          <a:bodyPr>
            <a:normAutofit fontScale="92500" lnSpcReduction="10000"/>
          </a:bodyPr>
          <a:lstStyle/>
          <a:p>
            <a:pPr lvl="8" algn="r" rtl="1">
              <a:buNone/>
            </a:pPr>
            <a:r>
              <a:rPr lang="ar-DZ" sz="3800" b="1" dirty="0"/>
              <a:t>            </a:t>
            </a:r>
            <a:endParaRPr lang="fr-FR" sz="3800" dirty="0"/>
          </a:p>
          <a:p>
            <a:pPr lvl="0" algn="r" rtl="1"/>
            <a:r>
              <a:rPr lang="ar-SA" sz="3800" b="1" dirty="0"/>
              <a:t>أهم خصائص العمارة </a:t>
            </a:r>
            <a:r>
              <a:rPr lang="ar-SA" sz="3800" b="1" dirty="0" err="1"/>
              <a:t>المرابطية</a:t>
            </a:r>
            <a:r>
              <a:rPr lang="ar-SA" sz="3800" b="1" dirty="0"/>
              <a:t>:</a:t>
            </a:r>
            <a:endParaRPr lang="ar-DZ" sz="3800" b="1" dirty="0"/>
          </a:p>
          <a:p>
            <a:pPr lvl="0" algn="r" rtl="1"/>
            <a:r>
              <a:rPr lang="ar-SA" sz="3800" dirty="0">
                <a:latin typeface="Arabic Typesetting" panose="03020402040406030203" pitchFamily="66" charset="-78"/>
                <a:cs typeface="Arabic Typesetting" panose="03020402040406030203" pitchFamily="66" charset="-78"/>
              </a:rPr>
              <a:t>خلو المساجد من عنصر المئذنة.</a:t>
            </a:r>
            <a:endParaRPr lang="fr-FR" sz="3800" dirty="0">
              <a:latin typeface="Arabic Typesetting" panose="03020402040406030203" pitchFamily="66" charset="-78"/>
              <a:cs typeface="Arabic Typesetting" panose="03020402040406030203" pitchFamily="66" charset="-78"/>
            </a:endParaRPr>
          </a:p>
          <a:p>
            <a:pPr lvl="0" algn="r" rtl="1"/>
            <a:r>
              <a:rPr lang="ar-SA" sz="3800" dirty="0">
                <a:latin typeface="Arabic Typesetting" panose="03020402040406030203" pitchFamily="66" charset="-78"/>
                <a:cs typeface="Arabic Typesetting" panose="03020402040406030203" pitchFamily="66" charset="-78"/>
              </a:rPr>
              <a:t>البلاطة الوسطى أكثر اتساعا من البلاطات الأخرى.</a:t>
            </a:r>
            <a:endParaRPr lang="fr-FR" sz="3800" dirty="0">
              <a:latin typeface="Arabic Typesetting" panose="03020402040406030203" pitchFamily="66" charset="-78"/>
              <a:cs typeface="Arabic Typesetting" panose="03020402040406030203" pitchFamily="66" charset="-78"/>
            </a:endParaRPr>
          </a:p>
          <a:p>
            <a:pPr lvl="0" algn="r" rtl="1"/>
            <a:r>
              <a:rPr lang="ar-SA" sz="3800" dirty="0">
                <a:latin typeface="Arabic Typesetting" panose="03020402040406030203" pitchFamily="66" charset="-78"/>
                <a:cs typeface="Arabic Typesetting" panose="03020402040406030203" pitchFamily="66" charset="-78"/>
              </a:rPr>
              <a:t>تعد قبة جامع تلمسان </a:t>
            </a:r>
            <a:r>
              <a:rPr lang="ar-SA" sz="3800" dirty="0" err="1">
                <a:latin typeface="Arabic Typesetting" panose="03020402040406030203" pitchFamily="66" charset="-78"/>
                <a:cs typeface="Arabic Typesetting" panose="03020402040406030203" pitchFamily="66" charset="-78"/>
              </a:rPr>
              <a:t>اجمل</a:t>
            </a:r>
            <a:r>
              <a:rPr lang="ar-SA" sz="3800" dirty="0">
                <a:latin typeface="Arabic Typesetting" panose="03020402040406030203" pitchFamily="66" charset="-78"/>
                <a:cs typeface="Arabic Typesetting" panose="03020402040406030203" pitchFamily="66" charset="-78"/>
              </a:rPr>
              <a:t> قباب الإسلام قاطبة بما فيها قبة جامع قرطبة، فهي تتألف من 12 عقدا متقاطعا تكون هيكل القبة وقد نتج عن تقاطع العقود مساحات ملئت بزخارف </a:t>
            </a:r>
            <a:r>
              <a:rPr lang="ar-SA" sz="3800" dirty="0" err="1">
                <a:latin typeface="Arabic Typesetting" panose="03020402040406030203" pitchFamily="66" charset="-78"/>
                <a:cs typeface="Arabic Typesetting" panose="03020402040406030203" pitchFamily="66" charset="-78"/>
              </a:rPr>
              <a:t>جصية</a:t>
            </a:r>
            <a:r>
              <a:rPr lang="ar-SA" sz="3800" dirty="0">
                <a:latin typeface="Arabic Typesetting" panose="03020402040406030203" pitchFamily="66" charset="-78"/>
                <a:cs typeface="Arabic Typesetting" panose="03020402040406030203" pitchFamily="66" charset="-78"/>
              </a:rPr>
              <a:t> مخرمة رائعة الجمال.</a:t>
            </a:r>
            <a:endParaRPr lang="fr-FR" sz="3800" dirty="0">
              <a:latin typeface="Arabic Typesetting" panose="03020402040406030203" pitchFamily="66" charset="-78"/>
              <a:cs typeface="Arabic Typesetting" panose="03020402040406030203" pitchFamily="66" charset="-78"/>
            </a:endParaRPr>
          </a:p>
          <a:p>
            <a:pPr lvl="0" algn="r" rtl="1"/>
            <a:r>
              <a:rPr lang="ar-SA" sz="3800" dirty="0">
                <a:latin typeface="Arabic Typesetting" panose="03020402040406030203" pitchFamily="66" charset="-78"/>
                <a:cs typeface="Arabic Typesetting" panose="03020402040406030203" pitchFamily="66" charset="-78"/>
              </a:rPr>
              <a:t>استخدام العقود </a:t>
            </a:r>
            <a:r>
              <a:rPr lang="ar-SA" sz="3800" dirty="0" err="1">
                <a:latin typeface="Arabic Typesetting" panose="03020402040406030203" pitchFamily="66" charset="-78"/>
                <a:cs typeface="Arabic Typesetting" panose="03020402040406030203" pitchFamily="66" charset="-78"/>
              </a:rPr>
              <a:t>الحذوية</a:t>
            </a:r>
            <a:r>
              <a:rPr lang="ar-SA" sz="3800" dirty="0">
                <a:latin typeface="Arabic Typesetting" panose="03020402040406030203" pitchFamily="66" charset="-78"/>
                <a:cs typeface="Arabic Typesetting" panose="03020402040406030203" pitchFamily="66" charset="-78"/>
              </a:rPr>
              <a:t> المتجاوزة والملساء والمفصصة.</a:t>
            </a:r>
            <a:endParaRPr lang="fr-FR" sz="3800" dirty="0">
              <a:latin typeface="Arabic Typesetting" panose="03020402040406030203" pitchFamily="66" charset="-78"/>
              <a:cs typeface="Arabic Typesetting" panose="03020402040406030203" pitchFamily="66" charset="-78"/>
            </a:endParaRPr>
          </a:p>
          <a:p>
            <a:pPr lvl="0" algn="r" rtl="1"/>
            <a:r>
              <a:rPr lang="ar-SA" sz="3800" dirty="0">
                <a:latin typeface="Arabic Typesetting" panose="03020402040406030203" pitchFamily="66" charset="-78"/>
                <a:cs typeface="Arabic Typesetting" panose="03020402040406030203" pitchFamily="66" charset="-78"/>
              </a:rPr>
              <a:t>استخدام </a:t>
            </a:r>
            <a:r>
              <a:rPr lang="ar-SA" sz="3800" dirty="0" err="1">
                <a:latin typeface="Arabic Typesetting" panose="03020402040406030203" pitchFamily="66" charset="-78"/>
                <a:cs typeface="Arabic Typesetting" panose="03020402040406030203" pitchFamily="66" charset="-78"/>
              </a:rPr>
              <a:t>السيمترية</a:t>
            </a:r>
            <a:r>
              <a:rPr lang="ar-SA" sz="3800" dirty="0">
                <a:latin typeface="Arabic Typesetting" panose="03020402040406030203" pitchFamily="66" charset="-78"/>
                <a:cs typeface="Arabic Typesetting" panose="03020402040406030203" pitchFamily="66" charset="-78"/>
              </a:rPr>
              <a:t> والتناظر والتماثل في العناصر التخطيطية والفنية.</a:t>
            </a:r>
            <a:endParaRPr lang="fr-FR" sz="3800" dirty="0">
              <a:latin typeface="Arabic Typesetting" panose="03020402040406030203" pitchFamily="66" charset="-78"/>
              <a:cs typeface="Arabic Typesetting" panose="03020402040406030203" pitchFamily="66" charset="-78"/>
            </a:endParaRPr>
          </a:p>
          <a:p>
            <a:pPr lvl="0" algn="r" rtl="1"/>
            <a:r>
              <a:rPr lang="ar-SA" sz="3800" dirty="0">
                <a:latin typeface="Arabic Typesetting" panose="03020402040406030203" pitchFamily="66" charset="-78"/>
                <a:cs typeface="Arabic Typesetting" panose="03020402040406030203" pitchFamily="66" charset="-78"/>
              </a:rPr>
              <a:t>ظهور العنصر الثعباني في المجال </a:t>
            </a:r>
            <a:r>
              <a:rPr lang="ar-SA" sz="3800" dirty="0" err="1">
                <a:latin typeface="Arabic Typesetting" panose="03020402040406030203" pitchFamily="66" charset="-78"/>
                <a:cs typeface="Arabic Typesetting" panose="03020402040406030203" pitchFamily="66" charset="-78"/>
              </a:rPr>
              <a:t>الزخرفي</a:t>
            </a:r>
            <a:r>
              <a:rPr lang="ar-SA" sz="3800" dirty="0">
                <a:latin typeface="Arabic Typesetting" panose="03020402040406030203" pitchFamily="66" charset="-78"/>
                <a:cs typeface="Arabic Typesetting" panose="03020402040406030203" pitchFamily="66" charset="-78"/>
              </a:rPr>
              <a:t>.</a:t>
            </a:r>
            <a:endParaRPr lang="fr-FR" sz="3800" dirty="0">
              <a:latin typeface="Arabic Typesetting" panose="03020402040406030203" pitchFamily="66" charset="-78"/>
              <a:cs typeface="Arabic Typesetting" panose="03020402040406030203" pitchFamily="66" charset="-78"/>
            </a:endParaRPr>
          </a:p>
          <a:p>
            <a:pPr lvl="0" algn="r" rtl="1"/>
            <a:r>
              <a:rPr lang="ar-SA" sz="3800" dirty="0">
                <a:latin typeface="Arabic Typesetting" panose="03020402040406030203" pitchFamily="66" charset="-78"/>
                <a:cs typeface="Arabic Typesetting" panose="03020402040406030203" pitchFamily="66" charset="-78"/>
              </a:rPr>
              <a:t>استخدام الدعامات المربعة والمستطيلة والصليبية وعلى شكل حرف اللام المبتدئ (لــ) أو حرف (</a:t>
            </a:r>
            <a:r>
              <a:rPr lang="en-US" sz="3800" dirty="0">
                <a:latin typeface="Arabic Typesetting" panose="03020402040406030203" pitchFamily="66" charset="-78"/>
                <a:cs typeface="Arabic Typesetting" panose="03020402040406030203" pitchFamily="66" charset="-78"/>
              </a:rPr>
              <a:t>L</a:t>
            </a:r>
            <a:r>
              <a:rPr lang="ar-SA" sz="3800" dirty="0">
                <a:latin typeface="Arabic Typesetting" panose="03020402040406030203" pitchFamily="66" charset="-78"/>
                <a:cs typeface="Arabic Typesetting" panose="03020402040406030203" pitchFamily="66" charset="-78"/>
              </a:rPr>
              <a:t>) اللاتيني.</a:t>
            </a:r>
            <a:endParaRPr lang="fr-FR" sz="3800" dirty="0">
              <a:latin typeface="Arabic Typesetting" panose="03020402040406030203" pitchFamily="66" charset="-78"/>
              <a:cs typeface="Arabic Typesetting" panose="03020402040406030203" pitchFamily="66" charset="-78"/>
            </a:endParaRPr>
          </a:p>
          <a:p>
            <a:pPr algn="r"/>
            <a:endParaRPr lang="fr-F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5720" y="1071546"/>
            <a:ext cx="7814672" cy="5429288"/>
          </a:xfrm>
        </p:spPr>
        <p:txBody>
          <a:bodyPr>
            <a:normAutofit fontScale="90000"/>
          </a:bodyPr>
          <a:lstStyle/>
          <a:p>
            <a:pPr algn="just" rtl="1"/>
            <a:r>
              <a:rPr lang="ar-SA" sz="2800" b="0" dirty="0"/>
              <a:t>في سنة 452هـ نشب نزاع بين </a:t>
            </a:r>
            <a:r>
              <a:rPr lang="ar-SA" sz="2800" b="0" dirty="0" err="1"/>
              <a:t>لمتونة</a:t>
            </a:r>
            <a:r>
              <a:rPr lang="ar-SA" sz="2800" b="0" dirty="0"/>
              <a:t> ومسوفة بأرض الصحراء فخرج ابو بكر بن عمر إليهم بينما كلف يوسف بن تاشفين بمحاربة زناتة وتملك بلاد المغرب، ليقوم بعدها في سنة 454 ببناء مدينة مراكش ونقل اليها كرسي القيادة بدلا من أغمات، وهي السنة التي غزا فيها بلكين بن محمد بن حماد فاس، غير أن يوسف بن تاشفين تمكن من جمع جيش عدده أربعين ألفا تمكن بهم من محاصرة فاس قبل أن تستسلم صلحا ويفتتحها يوسف بن تاشفين سنة 455هـ، ثم خرجت عن طاعته ليعيد فتحها ثانية في سنة 462هـ، ومن ثم تطلع إلى حكم بلاد المغرب والانفراد بالسلطة فلما عاد ابو بكر بن عمر فهم مقصده وعاد إلى الصحراء في سنة 465هـ ليستشهد في بلاد السودان، بينما واصل يوسف بن تاشفين فتوحاته وتوسعاته شرقا وغربا وشمالا، ليصل إلى تلمسان وتنس ووهران </a:t>
            </a:r>
            <a:r>
              <a:rPr lang="ar-SA" sz="2800" b="0" dirty="0" err="1"/>
              <a:t>ووانشريس</a:t>
            </a:r>
            <a:r>
              <a:rPr lang="ar-SA" sz="2800" b="0" dirty="0"/>
              <a:t> حتى الجزائر غربا وسبتة وطنجة شمالا، وقد كان ذلك بين سنوات 472-475هـ، ليتطلع إلى ملك الاندلس والقضاء على ملوك الطوائف، ليتمكن من الجواز إلى الاندلس بعد ان استنجد به المعتمد بن عباد سنة 478هـ/1085م،  </a:t>
            </a:r>
            <a:endParaRPr lang="fr-FR" sz="2800" b="0" dirty="0"/>
          </a:p>
        </p:txBody>
      </p:sp>
      <p:sp>
        <p:nvSpPr>
          <p:cNvPr id="3" name="Espace réservé du texte 2"/>
          <p:cNvSpPr>
            <a:spLocks noGrp="1"/>
          </p:cNvSpPr>
          <p:nvPr>
            <p:ph type="body" idx="1"/>
          </p:nvPr>
        </p:nvSpPr>
        <p:spPr>
          <a:xfrm>
            <a:off x="785786" y="285728"/>
            <a:ext cx="7772400" cy="714380"/>
          </a:xfrm>
        </p:spPr>
        <p:txBody>
          <a:bodyPr>
            <a:normAutofit fontScale="92500" lnSpcReduction="10000"/>
          </a:bodyPr>
          <a:lstStyle/>
          <a:p>
            <a:pPr algn="ctr" rtl="1"/>
            <a:r>
              <a:rPr lang="ar-SA" sz="4800" dirty="0">
                <a:solidFill>
                  <a:schemeClr val="tx1"/>
                </a:solidFill>
                <a:latin typeface="Simplified Arabic" pitchFamily="18" charset="-78"/>
                <a:cs typeface="Simplified Arabic" pitchFamily="18" charset="-78"/>
              </a:rPr>
              <a:t>قيام الدولة </a:t>
            </a:r>
            <a:r>
              <a:rPr lang="ar-SA" sz="4800" dirty="0" err="1">
                <a:solidFill>
                  <a:schemeClr val="tx1"/>
                </a:solidFill>
                <a:latin typeface="Simplified Arabic" pitchFamily="18" charset="-78"/>
                <a:cs typeface="Simplified Arabic" pitchFamily="18" charset="-78"/>
              </a:rPr>
              <a:t>المرابطية</a:t>
            </a:r>
            <a:endParaRPr lang="fr-FR" sz="4800" dirty="0">
              <a:solidFill>
                <a:schemeClr val="tx1"/>
              </a:solidFill>
              <a:latin typeface="Simplified Arabic" pitchFamily="18" charset="-78"/>
              <a:cs typeface="Simplified Arabic" pitchFamily="18" charset="-7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6853205" y="116632"/>
            <a:ext cx="2088232" cy="2495200"/>
          </a:xfrm>
        </p:spPr>
        <p:txBody>
          <a:bodyPr>
            <a:normAutofit fontScale="92500" lnSpcReduction="20000"/>
          </a:bodyPr>
          <a:lstStyle/>
          <a:p>
            <a:pPr algn="ctr" rtl="1"/>
            <a:r>
              <a:rPr lang="ar-DZ" sz="4800" dirty="0">
                <a:solidFill>
                  <a:schemeClr val="tx1"/>
                </a:solidFill>
                <a:latin typeface="Simplified Arabic" pitchFamily="18" charset="-78"/>
                <a:cs typeface="Simplified Arabic" pitchFamily="18" charset="-78"/>
              </a:rPr>
              <a:t>الإطار الجغرافي</a:t>
            </a:r>
            <a:r>
              <a:rPr lang="ar-SA" sz="4800" dirty="0">
                <a:solidFill>
                  <a:schemeClr val="tx1"/>
                </a:solidFill>
                <a:latin typeface="Simplified Arabic" pitchFamily="18" charset="-78"/>
                <a:cs typeface="Simplified Arabic" pitchFamily="18" charset="-78"/>
              </a:rPr>
              <a:t> </a:t>
            </a:r>
            <a:r>
              <a:rPr lang="ar-DZ" sz="4800" dirty="0">
                <a:solidFill>
                  <a:schemeClr val="tx1"/>
                </a:solidFill>
                <a:latin typeface="Simplified Arabic" pitchFamily="18" charset="-78"/>
                <a:cs typeface="Simplified Arabic" pitchFamily="18" charset="-78"/>
              </a:rPr>
              <a:t>ل</a:t>
            </a:r>
            <a:r>
              <a:rPr lang="ar-SA" sz="4800" dirty="0">
                <a:solidFill>
                  <a:schemeClr val="tx1"/>
                </a:solidFill>
                <a:latin typeface="Simplified Arabic" pitchFamily="18" charset="-78"/>
                <a:cs typeface="Simplified Arabic" pitchFamily="18" charset="-78"/>
              </a:rPr>
              <a:t>لدولة </a:t>
            </a:r>
            <a:r>
              <a:rPr lang="ar-SA" sz="4800" dirty="0" err="1">
                <a:solidFill>
                  <a:schemeClr val="tx1"/>
                </a:solidFill>
                <a:latin typeface="Simplified Arabic" pitchFamily="18" charset="-78"/>
                <a:cs typeface="Simplified Arabic" pitchFamily="18" charset="-78"/>
              </a:rPr>
              <a:t>المرابطية</a:t>
            </a:r>
            <a:endParaRPr lang="fr-FR" sz="4800" dirty="0">
              <a:solidFill>
                <a:schemeClr val="tx1"/>
              </a:solidFill>
              <a:latin typeface="Simplified Arabic" pitchFamily="18" charset="-78"/>
              <a:cs typeface="Simplified Arabic" pitchFamily="18" charset="-78"/>
            </a:endParaRPr>
          </a:p>
        </p:txBody>
      </p:sp>
      <p:pic>
        <p:nvPicPr>
          <p:cNvPr id="4" name="Picture 2" descr="Résultat de recherche d'images pour &quot;‫خريطة الدولة المرابطية‬‎&quot;">
            <a:extLst>
              <a:ext uri="{FF2B5EF4-FFF2-40B4-BE49-F238E27FC236}">
                <a16:creationId xmlns:a16="http://schemas.microsoft.com/office/drawing/2014/main" id="{B9E38B5B-CC7E-3087-B30C-C7289F28461B}"/>
              </a:ext>
            </a:extLst>
          </p:cNvPr>
          <p:cNvPicPr>
            <a:picLocks noChangeAspect="1" noChangeArrowheads="1"/>
          </p:cNvPicPr>
          <p:nvPr/>
        </p:nvPicPr>
        <p:blipFill>
          <a:blip r:embed="rId2"/>
          <a:srcRect/>
          <a:stretch>
            <a:fillRect/>
          </a:stretch>
        </p:blipFill>
        <p:spPr bwMode="auto">
          <a:xfrm>
            <a:off x="35496" y="836712"/>
            <a:ext cx="6246149" cy="6021288"/>
          </a:xfrm>
          <a:prstGeom prst="rect">
            <a:avLst/>
          </a:prstGeom>
          <a:noFill/>
        </p:spPr>
      </p:pic>
      <p:sp>
        <p:nvSpPr>
          <p:cNvPr id="5" name="Espace réservé du texte 2">
            <a:extLst>
              <a:ext uri="{FF2B5EF4-FFF2-40B4-BE49-F238E27FC236}">
                <a16:creationId xmlns:a16="http://schemas.microsoft.com/office/drawing/2014/main" id="{9268FE57-093C-EA97-EFE3-C57D50447CBD}"/>
              </a:ext>
            </a:extLst>
          </p:cNvPr>
          <p:cNvSpPr txBox="1">
            <a:spLocks/>
          </p:cNvSpPr>
          <p:nvPr/>
        </p:nvSpPr>
        <p:spPr>
          <a:xfrm>
            <a:off x="6372200" y="3212976"/>
            <a:ext cx="2255299" cy="3528392"/>
          </a:xfrm>
          <a:prstGeom prst="rect">
            <a:avLst/>
          </a:prstGeom>
        </p:spPr>
        <p:txBody>
          <a:bodyPr vert="horz" lIns="91440" tIns="45720" rIns="91440" bIns="45720" rtlCol="0" anchor="b">
            <a:normAutofit fontScale="32500" lnSpcReduction="20000"/>
          </a:bodyPr>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lgn="r" rtl="1"/>
            <a:r>
              <a:rPr lang="ar-DZ" sz="5500" b="1" dirty="0">
                <a:solidFill>
                  <a:srgbClr val="FF0000"/>
                </a:solidFill>
                <a:latin typeface="arial"/>
              </a:rPr>
              <a:t>الحدود:</a:t>
            </a:r>
            <a:r>
              <a:rPr lang="ar-DZ" sz="5500" b="1" dirty="0">
                <a:solidFill>
                  <a:srgbClr val="252525"/>
                </a:solidFill>
                <a:latin typeface="Arial"/>
              </a:rPr>
              <a:t> </a:t>
            </a:r>
          </a:p>
          <a:p>
            <a:pPr algn="r" rtl="1"/>
            <a:r>
              <a:rPr lang="ar-DZ" sz="5500" b="1" dirty="0">
                <a:solidFill>
                  <a:srgbClr val="252525"/>
                </a:solidFill>
                <a:latin typeface="Arial"/>
              </a:rPr>
              <a:t>-من الشمال: ممالك </a:t>
            </a:r>
            <a:r>
              <a:rPr lang="ar-DZ" sz="5500" b="1" dirty="0">
                <a:solidFill>
                  <a:srgbClr val="0B0080"/>
                </a:solidFill>
                <a:latin typeface="Arial"/>
                <a:hlinkClick r:id="rId3" tooltip="مملكة قشتالة"/>
              </a:rPr>
              <a:t>قشتالة</a:t>
            </a:r>
            <a:r>
              <a:rPr lang="ar-DZ" sz="5500" b="1" dirty="0">
                <a:solidFill>
                  <a:srgbClr val="252525"/>
                </a:solidFill>
                <a:latin typeface="Arial"/>
              </a:rPr>
              <a:t> </a:t>
            </a:r>
            <a:r>
              <a:rPr lang="ar-DZ" sz="5500" b="1" dirty="0">
                <a:solidFill>
                  <a:srgbClr val="0B0080"/>
                </a:solidFill>
                <a:latin typeface="Arial"/>
                <a:hlinkClick r:id="rId4" tooltip="مملكة نافارا"/>
              </a:rPr>
              <a:t>ونبرّة</a:t>
            </a:r>
            <a:r>
              <a:rPr lang="ar-DZ" sz="5500" b="1" dirty="0">
                <a:solidFill>
                  <a:srgbClr val="252525"/>
                </a:solidFill>
                <a:latin typeface="Arial"/>
              </a:rPr>
              <a:t> </a:t>
            </a:r>
            <a:r>
              <a:rPr lang="ar-DZ" sz="5500" b="1" dirty="0">
                <a:solidFill>
                  <a:srgbClr val="0B0080"/>
                </a:solidFill>
                <a:latin typeface="Arial"/>
                <a:hlinkClick r:id="rId5" tooltip="مملكة أراغون"/>
              </a:rPr>
              <a:t>وأراغون</a:t>
            </a:r>
            <a:endParaRPr lang="ar-SA" sz="5500" b="1" dirty="0">
              <a:solidFill>
                <a:srgbClr val="252525"/>
              </a:solidFill>
              <a:latin typeface="Arial"/>
            </a:endParaRPr>
          </a:p>
          <a:p>
            <a:pPr algn="r" rtl="1"/>
            <a:r>
              <a:rPr lang="ar-DZ" sz="5500" b="1" dirty="0">
                <a:solidFill>
                  <a:srgbClr val="252525"/>
                </a:solidFill>
                <a:latin typeface="Arial"/>
              </a:rPr>
              <a:t>- ومن الشرق: إمارات </a:t>
            </a:r>
            <a:r>
              <a:rPr lang="ar-DZ" sz="5500" b="1" dirty="0">
                <a:solidFill>
                  <a:srgbClr val="0B0080"/>
                </a:solidFill>
                <a:latin typeface="Arial"/>
                <a:hlinkClick r:id="rId6" tooltip="بنو زيري"/>
              </a:rPr>
              <a:t>بني زيري</a:t>
            </a:r>
            <a:r>
              <a:rPr lang="ar-DZ" sz="5500" b="1" dirty="0">
                <a:solidFill>
                  <a:srgbClr val="252525"/>
                </a:solidFill>
                <a:latin typeface="Arial"/>
              </a:rPr>
              <a:t> </a:t>
            </a:r>
            <a:r>
              <a:rPr lang="ar-DZ" sz="5500" b="1" dirty="0">
                <a:solidFill>
                  <a:srgbClr val="0B0080"/>
                </a:solidFill>
                <a:latin typeface="Arial"/>
                <a:hlinkClick r:id="rId7" tooltip="بنو حماد"/>
              </a:rPr>
              <a:t>وبني حماد</a:t>
            </a:r>
            <a:endParaRPr lang="ar-SA" sz="5500" b="1" dirty="0">
              <a:solidFill>
                <a:srgbClr val="252525"/>
              </a:solidFill>
              <a:latin typeface="Arial"/>
            </a:endParaRPr>
          </a:p>
          <a:p>
            <a:pPr algn="r" rtl="1"/>
            <a:r>
              <a:rPr lang="ar-DZ" sz="5500" b="1" dirty="0">
                <a:solidFill>
                  <a:srgbClr val="252525"/>
                </a:solidFill>
                <a:latin typeface="Arial"/>
              </a:rPr>
              <a:t>- وفي الجنوب : الصحراء كل من ممالك </a:t>
            </a:r>
            <a:r>
              <a:rPr lang="ar-DZ" sz="5500" b="1" dirty="0" err="1">
                <a:solidFill>
                  <a:srgbClr val="252525"/>
                </a:solidFill>
                <a:latin typeface="Arial"/>
              </a:rPr>
              <a:t>بامبوك</a:t>
            </a:r>
            <a:r>
              <a:rPr lang="ar-DZ" sz="5500" b="1" dirty="0">
                <a:solidFill>
                  <a:srgbClr val="252525"/>
                </a:solidFill>
                <a:latin typeface="Arial"/>
              </a:rPr>
              <a:t> وبوري ولوبي وإمبراطوريتي </a:t>
            </a:r>
            <a:r>
              <a:rPr lang="ar-DZ" sz="5500" b="1" dirty="0">
                <a:solidFill>
                  <a:srgbClr val="0B0080"/>
                </a:solidFill>
                <a:latin typeface="Arial"/>
                <a:hlinkClick r:id="rId8" tooltip="إمبراطورية مالي"/>
              </a:rPr>
              <a:t>مالي</a:t>
            </a:r>
            <a:r>
              <a:rPr lang="ar-DZ" sz="5500" b="1" dirty="0">
                <a:solidFill>
                  <a:srgbClr val="252525"/>
                </a:solidFill>
                <a:latin typeface="Arial"/>
              </a:rPr>
              <a:t> </a:t>
            </a:r>
            <a:r>
              <a:rPr lang="ar-DZ" sz="5500" b="1" dirty="0">
                <a:solidFill>
                  <a:srgbClr val="0B0080"/>
                </a:solidFill>
                <a:latin typeface="Arial"/>
                <a:hlinkClick r:id="rId9" tooltip="مملكة غانا"/>
              </a:rPr>
              <a:t>وغانا</a:t>
            </a:r>
            <a:r>
              <a:rPr lang="ar-DZ" sz="5500" b="1" dirty="0">
                <a:solidFill>
                  <a:srgbClr val="252525"/>
                </a:solidFill>
                <a:latin typeface="Arial"/>
              </a:rPr>
              <a:t>.</a:t>
            </a:r>
          </a:p>
          <a:p>
            <a:pPr algn="r" rtl="1"/>
            <a:r>
              <a:rPr lang="ar-DZ" sz="5500" b="1" dirty="0">
                <a:solidFill>
                  <a:srgbClr val="252525"/>
                </a:solidFill>
                <a:latin typeface="Arial"/>
              </a:rPr>
              <a:t>-الغرب: المحيط</a:t>
            </a:r>
          </a:p>
          <a:p>
            <a:pPr algn="r" rtl="1"/>
            <a:r>
              <a:rPr lang="ar-SA" sz="7200" b="1" dirty="0">
                <a:solidFill>
                  <a:srgbClr val="FF0000"/>
                </a:solidFill>
              </a:rPr>
              <a:t>العاصمة</a:t>
            </a:r>
            <a:r>
              <a:rPr lang="ar-SA" sz="7200" b="1" dirty="0">
                <a:solidFill>
                  <a:schemeClr val="tx1"/>
                </a:solidFill>
              </a:rPr>
              <a:t>: اغمات ومراكش</a:t>
            </a:r>
            <a:endParaRPr lang="fr-FR" sz="7200" b="1" dirty="0">
              <a:solidFill>
                <a:schemeClr val="tx1"/>
              </a:solidFill>
            </a:endParaRPr>
          </a:p>
        </p:txBody>
      </p:sp>
    </p:spTree>
    <p:extLst>
      <p:ext uri="{BB962C8B-B14F-4D97-AF65-F5344CB8AC3E}">
        <p14:creationId xmlns:p14="http://schemas.microsoft.com/office/powerpoint/2010/main" val="2643416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914400"/>
          </a:xfrm>
        </p:spPr>
        <p:txBody>
          <a:bodyPr/>
          <a:lstStyle/>
          <a:p>
            <a:r>
              <a:rPr lang="ar-SA" dirty="0"/>
              <a:t>الحكام</a:t>
            </a:r>
            <a:endParaRPr lang="fr-FR" dirty="0"/>
          </a:p>
        </p:txBody>
      </p:sp>
      <p:sp>
        <p:nvSpPr>
          <p:cNvPr id="3" name="Espace réservé du contenu 2"/>
          <p:cNvSpPr>
            <a:spLocks noGrp="1"/>
          </p:cNvSpPr>
          <p:nvPr>
            <p:ph idx="1"/>
          </p:nvPr>
        </p:nvSpPr>
        <p:spPr>
          <a:xfrm>
            <a:off x="0" y="990600"/>
            <a:ext cx="9144000" cy="5486400"/>
          </a:xfrm>
        </p:spPr>
        <p:txBody>
          <a:bodyPr>
            <a:normAutofit/>
          </a:bodyPr>
          <a:lstStyle/>
          <a:p>
            <a:pPr marL="514350" indent="-514350" algn="r" rtl="1">
              <a:buFont typeface="+mj-lt"/>
              <a:buAutoNum type="arabicPeriod"/>
            </a:pPr>
            <a:r>
              <a:rPr lang="ar-DZ" b="1" dirty="0">
                <a:solidFill>
                  <a:srgbClr val="FF0000"/>
                </a:solidFill>
                <a:latin typeface="Simplified Arabic" pitchFamily="18" charset="-78"/>
                <a:cs typeface="Simplified Arabic" pitchFamily="18" charset="-78"/>
              </a:rPr>
              <a:t>يحيى بن ابراهيم</a:t>
            </a:r>
            <a:r>
              <a:rPr lang="ar-SA" b="1" dirty="0">
                <a:solidFill>
                  <a:srgbClr val="FF0000"/>
                </a:solidFill>
                <a:latin typeface="Simplified Arabic" pitchFamily="18" charset="-78"/>
                <a:cs typeface="Simplified Arabic" pitchFamily="18" charset="-78"/>
              </a:rPr>
              <a:t>: </a:t>
            </a:r>
            <a:r>
              <a:rPr lang="ar-DZ" dirty="0">
                <a:latin typeface="Simplified Arabic" pitchFamily="18" charset="-78"/>
                <a:cs typeface="Simplified Arabic" pitchFamily="18" charset="-78"/>
              </a:rPr>
              <a:t>1042-1043م</a:t>
            </a:r>
            <a:endParaRPr lang="ar-SA" dirty="0">
              <a:latin typeface="Simplified Arabic" pitchFamily="18" charset="-78"/>
              <a:cs typeface="Simplified Arabic" pitchFamily="18" charset="-78"/>
            </a:endParaRPr>
          </a:p>
          <a:p>
            <a:pPr marL="514350" indent="-514350" algn="r" rtl="1">
              <a:buFont typeface="+mj-lt"/>
              <a:buAutoNum type="arabicPeriod"/>
            </a:pPr>
            <a:r>
              <a:rPr lang="ar-DZ" b="1" dirty="0">
                <a:solidFill>
                  <a:srgbClr val="FF0000"/>
                </a:solidFill>
                <a:latin typeface="Simplified Arabic" pitchFamily="18" charset="-78"/>
                <a:cs typeface="Simplified Arabic" pitchFamily="18" charset="-78"/>
              </a:rPr>
              <a:t>يحيى بن عمر</a:t>
            </a:r>
            <a:r>
              <a:rPr lang="ar-SA" b="1" dirty="0">
                <a:solidFill>
                  <a:srgbClr val="FF0000"/>
                </a:solidFill>
                <a:latin typeface="Simplified Arabic" pitchFamily="18" charset="-78"/>
                <a:cs typeface="Simplified Arabic" pitchFamily="18" charset="-78"/>
              </a:rPr>
              <a:t>: </a:t>
            </a:r>
            <a:r>
              <a:rPr lang="ar-DZ" dirty="0">
                <a:latin typeface="Simplified Arabic" pitchFamily="18" charset="-78"/>
                <a:cs typeface="Simplified Arabic" pitchFamily="18" charset="-78"/>
              </a:rPr>
              <a:t>1043-1055م</a:t>
            </a:r>
            <a:endParaRPr lang="ar-SA" dirty="0">
              <a:latin typeface="Simplified Arabic" pitchFamily="18" charset="-78"/>
              <a:cs typeface="Simplified Arabic" pitchFamily="18" charset="-78"/>
            </a:endParaRPr>
          </a:p>
          <a:p>
            <a:pPr marL="514350" indent="-514350" algn="r" rtl="1">
              <a:buFont typeface="+mj-lt"/>
              <a:buAutoNum type="arabicPeriod"/>
            </a:pPr>
            <a:r>
              <a:rPr lang="ar-DZ" b="1" dirty="0">
                <a:solidFill>
                  <a:srgbClr val="FF0000"/>
                </a:solidFill>
                <a:latin typeface="Simplified Arabic" pitchFamily="18" charset="-78"/>
                <a:cs typeface="Simplified Arabic" pitchFamily="18" charset="-78"/>
              </a:rPr>
              <a:t>أبو بكر بن عمر</a:t>
            </a:r>
            <a:r>
              <a:rPr lang="ar-SA" b="1" dirty="0">
                <a:solidFill>
                  <a:srgbClr val="FF0000"/>
                </a:solidFill>
                <a:latin typeface="Simplified Arabic" pitchFamily="18" charset="-78"/>
                <a:cs typeface="Simplified Arabic" pitchFamily="18" charset="-78"/>
              </a:rPr>
              <a:t>: </a:t>
            </a:r>
            <a:r>
              <a:rPr lang="ar-DZ" dirty="0">
                <a:latin typeface="Simplified Arabic" pitchFamily="18" charset="-78"/>
                <a:cs typeface="Simplified Arabic" pitchFamily="18" charset="-78"/>
              </a:rPr>
              <a:t>1055-1065م</a:t>
            </a:r>
            <a:endParaRPr lang="ar-SA" dirty="0">
              <a:latin typeface="Simplified Arabic" pitchFamily="18" charset="-78"/>
              <a:cs typeface="Simplified Arabic" pitchFamily="18" charset="-78"/>
            </a:endParaRPr>
          </a:p>
          <a:p>
            <a:pPr marL="514350" indent="-514350" algn="r" rtl="1">
              <a:buFont typeface="+mj-lt"/>
              <a:buAutoNum type="arabicPeriod"/>
            </a:pPr>
            <a:r>
              <a:rPr lang="ar-DZ" b="1" dirty="0">
                <a:solidFill>
                  <a:srgbClr val="FF0000"/>
                </a:solidFill>
                <a:latin typeface="Simplified Arabic" pitchFamily="18" charset="-78"/>
                <a:cs typeface="Simplified Arabic" pitchFamily="18" charset="-78"/>
              </a:rPr>
              <a:t>يوسف بن تاشفين</a:t>
            </a:r>
            <a:r>
              <a:rPr lang="ar-SA" b="1" dirty="0">
                <a:solidFill>
                  <a:srgbClr val="FF0000"/>
                </a:solidFill>
                <a:latin typeface="Simplified Arabic" pitchFamily="18" charset="-78"/>
                <a:cs typeface="Simplified Arabic" pitchFamily="18" charset="-78"/>
              </a:rPr>
              <a:t>:</a:t>
            </a:r>
            <a:r>
              <a:rPr lang="ar-DZ" b="1" dirty="0">
                <a:solidFill>
                  <a:srgbClr val="FF0000"/>
                </a:solidFill>
                <a:latin typeface="Simplified Arabic" pitchFamily="18" charset="-78"/>
                <a:cs typeface="Simplified Arabic" pitchFamily="18" charset="-78"/>
              </a:rPr>
              <a:t> </a:t>
            </a:r>
            <a:r>
              <a:rPr lang="ar-DZ" b="1" dirty="0">
                <a:latin typeface="Simplified Arabic" pitchFamily="18" charset="-78"/>
                <a:cs typeface="Simplified Arabic" pitchFamily="18" charset="-78"/>
              </a:rPr>
              <a:t>453-500هـ /</a:t>
            </a:r>
            <a:r>
              <a:rPr lang="ar-SA" b="1" dirty="0">
                <a:latin typeface="Simplified Arabic" pitchFamily="18" charset="-78"/>
                <a:cs typeface="Simplified Arabic" pitchFamily="18" charset="-78"/>
              </a:rPr>
              <a:t> </a:t>
            </a:r>
            <a:r>
              <a:rPr lang="ar-DZ" dirty="0">
                <a:latin typeface="Simplified Arabic" pitchFamily="18" charset="-78"/>
                <a:cs typeface="Simplified Arabic" pitchFamily="18" charset="-78"/>
              </a:rPr>
              <a:t>1065</a:t>
            </a:r>
            <a:r>
              <a:rPr lang="ar-SA" dirty="0">
                <a:latin typeface="Simplified Arabic" pitchFamily="18" charset="-78"/>
                <a:cs typeface="Simplified Arabic" pitchFamily="18" charset="-78"/>
              </a:rPr>
              <a:t>-</a:t>
            </a:r>
            <a:r>
              <a:rPr lang="ar-DZ" dirty="0">
                <a:latin typeface="Simplified Arabic" pitchFamily="18" charset="-78"/>
                <a:cs typeface="Simplified Arabic" pitchFamily="18" charset="-78"/>
              </a:rPr>
              <a:t>1106</a:t>
            </a:r>
            <a:r>
              <a:rPr lang="ar-SA" dirty="0">
                <a:latin typeface="Simplified Arabic" pitchFamily="18" charset="-78"/>
                <a:cs typeface="Simplified Arabic" pitchFamily="18" charset="-78"/>
              </a:rPr>
              <a:t>م</a:t>
            </a:r>
          </a:p>
          <a:p>
            <a:pPr marL="514350" indent="-514350" algn="r" rtl="1">
              <a:buFont typeface="+mj-lt"/>
              <a:buAutoNum type="arabicPeriod"/>
            </a:pPr>
            <a:r>
              <a:rPr lang="ar-DZ" b="1" dirty="0">
                <a:solidFill>
                  <a:srgbClr val="FF0000"/>
                </a:solidFill>
                <a:latin typeface="Simplified Arabic" pitchFamily="18" charset="-78"/>
                <a:cs typeface="Simplified Arabic" pitchFamily="18" charset="-78"/>
              </a:rPr>
              <a:t>علي بن يوسف</a:t>
            </a:r>
            <a:r>
              <a:rPr lang="ar-SA" b="1" dirty="0">
                <a:solidFill>
                  <a:srgbClr val="FF0000"/>
                </a:solidFill>
                <a:latin typeface="Simplified Arabic" pitchFamily="18" charset="-78"/>
                <a:cs typeface="Simplified Arabic" pitchFamily="18" charset="-78"/>
              </a:rPr>
              <a:t>: </a:t>
            </a:r>
            <a:r>
              <a:rPr lang="ar-DZ" b="1" dirty="0">
                <a:latin typeface="Simplified Arabic" pitchFamily="18" charset="-78"/>
                <a:cs typeface="Simplified Arabic" pitchFamily="18" charset="-78"/>
              </a:rPr>
              <a:t>500-537هـ / </a:t>
            </a:r>
            <a:r>
              <a:rPr lang="ar-DZ" dirty="0">
                <a:latin typeface="Simplified Arabic" pitchFamily="18" charset="-78"/>
                <a:cs typeface="Simplified Arabic" pitchFamily="18" charset="-78"/>
              </a:rPr>
              <a:t>1106</a:t>
            </a:r>
            <a:r>
              <a:rPr lang="ar-SA" dirty="0">
                <a:latin typeface="Simplified Arabic" pitchFamily="18" charset="-78"/>
                <a:cs typeface="Simplified Arabic" pitchFamily="18" charset="-78"/>
              </a:rPr>
              <a:t>-1</a:t>
            </a:r>
            <a:r>
              <a:rPr lang="ar-DZ" dirty="0">
                <a:latin typeface="Simplified Arabic" pitchFamily="18" charset="-78"/>
                <a:cs typeface="Simplified Arabic" pitchFamily="18" charset="-78"/>
              </a:rPr>
              <a:t>143</a:t>
            </a:r>
            <a:r>
              <a:rPr lang="ar-SA" dirty="0">
                <a:latin typeface="Simplified Arabic" pitchFamily="18" charset="-78"/>
                <a:cs typeface="Simplified Arabic" pitchFamily="18" charset="-78"/>
              </a:rPr>
              <a:t>م</a:t>
            </a:r>
          </a:p>
          <a:p>
            <a:pPr marL="514350" indent="-514350" algn="r" rtl="1">
              <a:buFont typeface="+mj-lt"/>
              <a:buAutoNum type="arabicPeriod"/>
            </a:pPr>
            <a:r>
              <a:rPr lang="ar-DZ" b="1" dirty="0">
                <a:solidFill>
                  <a:srgbClr val="FF0000"/>
                </a:solidFill>
                <a:latin typeface="Simplified Arabic" pitchFamily="18" charset="-78"/>
                <a:cs typeface="Simplified Arabic" pitchFamily="18" charset="-78"/>
              </a:rPr>
              <a:t>تاشفين بن علي</a:t>
            </a:r>
            <a:r>
              <a:rPr lang="ar-SA" b="1" dirty="0">
                <a:solidFill>
                  <a:srgbClr val="FF0000"/>
                </a:solidFill>
                <a:latin typeface="Simplified Arabic" pitchFamily="18" charset="-78"/>
                <a:cs typeface="Simplified Arabic" pitchFamily="18" charset="-78"/>
              </a:rPr>
              <a:t>: </a:t>
            </a:r>
            <a:r>
              <a:rPr lang="ar-DZ" b="1" dirty="0">
                <a:latin typeface="Simplified Arabic" pitchFamily="18" charset="-78"/>
                <a:cs typeface="Simplified Arabic" pitchFamily="18" charset="-78"/>
              </a:rPr>
              <a:t>537-540هـ / </a:t>
            </a:r>
            <a:r>
              <a:rPr lang="ar-SA" dirty="0">
                <a:latin typeface="Simplified Arabic" pitchFamily="18" charset="-78"/>
                <a:cs typeface="Simplified Arabic" pitchFamily="18" charset="-78"/>
              </a:rPr>
              <a:t>1</a:t>
            </a:r>
            <a:r>
              <a:rPr lang="ar-DZ" dirty="0">
                <a:latin typeface="Simplified Arabic" pitchFamily="18" charset="-78"/>
                <a:cs typeface="Simplified Arabic" pitchFamily="18" charset="-78"/>
              </a:rPr>
              <a:t>143</a:t>
            </a:r>
            <a:r>
              <a:rPr lang="ar-SA" dirty="0">
                <a:latin typeface="Simplified Arabic" pitchFamily="18" charset="-78"/>
                <a:cs typeface="Simplified Arabic" pitchFamily="18" charset="-78"/>
              </a:rPr>
              <a:t>-11</a:t>
            </a:r>
            <a:r>
              <a:rPr lang="ar-DZ" dirty="0">
                <a:latin typeface="Simplified Arabic" pitchFamily="18" charset="-78"/>
                <a:cs typeface="Simplified Arabic" pitchFamily="18" charset="-78"/>
              </a:rPr>
              <a:t>45</a:t>
            </a:r>
            <a:r>
              <a:rPr lang="ar-SA" dirty="0">
                <a:latin typeface="Simplified Arabic" pitchFamily="18" charset="-78"/>
                <a:cs typeface="Simplified Arabic" pitchFamily="18" charset="-78"/>
              </a:rPr>
              <a:t>م</a:t>
            </a:r>
          </a:p>
          <a:p>
            <a:pPr marL="514350" indent="-514350" algn="r" rtl="1">
              <a:buFont typeface="+mj-lt"/>
              <a:buAutoNum type="arabicPeriod"/>
            </a:pPr>
            <a:r>
              <a:rPr lang="ar-DZ" b="1" dirty="0">
                <a:solidFill>
                  <a:srgbClr val="FF0000"/>
                </a:solidFill>
                <a:latin typeface="Simplified Arabic" pitchFamily="18" charset="-78"/>
                <a:cs typeface="Simplified Arabic" pitchFamily="18" charset="-78"/>
              </a:rPr>
              <a:t>إبراهيم بن تاشفين</a:t>
            </a:r>
            <a:r>
              <a:rPr lang="ar-SA" b="1" dirty="0">
                <a:solidFill>
                  <a:srgbClr val="FF0000"/>
                </a:solidFill>
                <a:latin typeface="Simplified Arabic" pitchFamily="18" charset="-78"/>
                <a:cs typeface="Simplified Arabic" pitchFamily="18" charset="-78"/>
              </a:rPr>
              <a:t>: </a:t>
            </a:r>
            <a:r>
              <a:rPr lang="ar-DZ" b="1" dirty="0">
                <a:latin typeface="Simplified Arabic" pitchFamily="18" charset="-78"/>
                <a:cs typeface="Simplified Arabic" pitchFamily="18" charset="-78"/>
              </a:rPr>
              <a:t>540هـ / </a:t>
            </a:r>
            <a:r>
              <a:rPr lang="ar-DZ" dirty="0">
                <a:latin typeface="Simplified Arabic" pitchFamily="18" charset="-78"/>
                <a:cs typeface="Simplified Arabic" pitchFamily="18" charset="-78"/>
              </a:rPr>
              <a:t>1145م</a:t>
            </a:r>
            <a:endParaRPr lang="ar-SA" dirty="0">
              <a:latin typeface="Simplified Arabic" pitchFamily="18" charset="-78"/>
              <a:cs typeface="Simplified Arabic" pitchFamily="18" charset="-78"/>
            </a:endParaRPr>
          </a:p>
          <a:p>
            <a:pPr marL="514350" indent="-514350" algn="r" rtl="1">
              <a:buFont typeface="+mj-lt"/>
              <a:buAutoNum type="arabicPeriod"/>
            </a:pPr>
            <a:r>
              <a:rPr lang="ar-DZ" b="1" dirty="0">
                <a:solidFill>
                  <a:srgbClr val="FF0000"/>
                </a:solidFill>
                <a:latin typeface="Simplified Arabic" pitchFamily="18" charset="-78"/>
                <a:cs typeface="Simplified Arabic" pitchFamily="18" charset="-78"/>
              </a:rPr>
              <a:t>إسحاق بن علي</a:t>
            </a:r>
            <a:r>
              <a:rPr lang="ar-SA" b="1" dirty="0">
                <a:solidFill>
                  <a:srgbClr val="FF0000"/>
                </a:solidFill>
                <a:latin typeface="Simplified Arabic" pitchFamily="18" charset="-78"/>
                <a:cs typeface="Simplified Arabic" pitchFamily="18" charset="-78"/>
              </a:rPr>
              <a:t>: </a:t>
            </a:r>
            <a:r>
              <a:rPr lang="ar-DZ" b="1" dirty="0">
                <a:latin typeface="Simplified Arabic" pitchFamily="18" charset="-78"/>
                <a:cs typeface="Simplified Arabic" pitchFamily="18" charset="-78"/>
              </a:rPr>
              <a:t>540-541هـ/ </a:t>
            </a:r>
            <a:r>
              <a:rPr lang="ar-DZ" dirty="0">
                <a:latin typeface="Simplified Arabic" pitchFamily="18" charset="-78"/>
                <a:cs typeface="Simplified Arabic" pitchFamily="18" charset="-78"/>
              </a:rPr>
              <a:t>1145-1147م</a:t>
            </a:r>
            <a:endParaRPr lang="ar-SA" dirty="0">
              <a:latin typeface="Simplified Arabic" pitchFamily="18" charset="-78"/>
              <a:cs typeface="Simplified Arabic" pitchFamily="18" charset="-7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
          </p:nvPr>
        </p:nvSpPr>
        <p:spPr>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8000" b="1" dirty="0" err="1"/>
              <a:t>الاثار</a:t>
            </a:r>
            <a:r>
              <a:rPr lang="ar-SA" sz="8000" b="1" dirty="0" err="1"/>
              <a:t>المرابطي</a:t>
            </a:r>
            <a:r>
              <a:rPr lang="ar-DZ" sz="8000" b="1" dirty="0"/>
              <a:t>ة</a:t>
            </a:r>
            <a:endParaRPr lang="fr-FR" sz="8000"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
          </p:nvPr>
        </p:nvSpPr>
        <p:spPr>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8000" b="1" dirty="0"/>
              <a:t>العمارة الدينية</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3465513" cy="571480"/>
          </a:xfrm>
          <a:solidFill>
            <a:schemeClr val="accent2"/>
          </a:solidFill>
        </p:spPr>
        <p:txBody>
          <a:bodyPr>
            <a:normAutofit fontScale="90000"/>
          </a:bodyPr>
          <a:lstStyle/>
          <a:p>
            <a:pPr algn="ctr"/>
            <a:r>
              <a:rPr lang="ar-DZ" sz="3600" dirty="0">
                <a:cs typeface="Traditional Arabic" pitchFamily="2" charset="-78"/>
              </a:rPr>
              <a:t>جامع </a:t>
            </a:r>
            <a:r>
              <a:rPr lang="ar-DZ" sz="3600" dirty="0" err="1">
                <a:cs typeface="Traditional Arabic" pitchFamily="2" charset="-78"/>
              </a:rPr>
              <a:t>ندرومة</a:t>
            </a:r>
            <a:endParaRPr lang="fr-FR" sz="3600" dirty="0"/>
          </a:p>
        </p:txBody>
      </p:sp>
      <p:sp>
        <p:nvSpPr>
          <p:cNvPr id="3" name="Espace réservé du contenu 2"/>
          <p:cNvSpPr>
            <a:spLocks noGrp="1"/>
          </p:cNvSpPr>
          <p:nvPr>
            <p:ph idx="1"/>
          </p:nvPr>
        </p:nvSpPr>
        <p:spPr>
          <a:xfrm>
            <a:off x="3575050" y="0"/>
            <a:ext cx="5568950" cy="6858000"/>
          </a:xfrm>
        </p:spPr>
        <p:txBody>
          <a:bodyPr>
            <a:normAutofit/>
          </a:bodyPr>
          <a:lstStyle/>
          <a:p>
            <a:pPr algn="r" rtl="1"/>
            <a:r>
              <a:rPr lang="ar-SA" sz="4400" b="1" dirty="0"/>
              <a:t>يقع على بعد 60كلم من تلمسان</a:t>
            </a:r>
            <a:endParaRPr lang="fr-FR" sz="4400" b="1" dirty="0"/>
          </a:p>
          <a:p>
            <a:pPr algn="r" rtl="1"/>
            <a:r>
              <a:rPr lang="ar-SA" sz="4400" b="1" dirty="0"/>
              <a:t> بني في حدود سنة 474ه</a:t>
            </a:r>
            <a:r>
              <a:rPr lang="ar-DZ" sz="4400" b="1" dirty="0"/>
              <a:t>ـ</a:t>
            </a:r>
            <a:r>
              <a:rPr lang="ar-SA" sz="4400" b="1" dirty="0"/>
              <a:t> من طرف يوسف بن تاشفين</a:t>
            </a:r>
            <a:endParaRPr lang="fr-FR" sz="4400" b="1" dirty="0"/>
          </a:p>
          <a:p>
            <a:pPr algn="r" rtl="1"/>
            <a:r>
              <a:rPr lang="ar-SA" sz="4400" b="1" dirty="0"/>
              <a:t> وهو مشيد بمادة الطابية</a:t>
            </a:r>
            <a:endParaRPr lang="fr-FR" sz="4400" b="1" dirty="0"/>
          </a:p>
          <a:p>
            <a:pPr algn="r" rtl="1"/>
            <a:r>
              <a:rPr lang="ar-SA" sz="4400" b="1" dirty="0"/>
              <a:t> شكله مستطيل مقاساته 28,30×20م</a:t>
            </a:r>
            <a:endParaRPr lang="ar-DZ" sz="4400" b="1" dirty="0"/>
          </a:p>
          <a:p>
            <a:pPr algn="r" rtl="1"/>
            <a:r>
              <a:rPr lang="ar-SA" sz="4400" b="1" dirty="0"/>
              <a:t> تتوسطه نافورة حديثة العهد</a:t>
            </a:r>
            <a:r>
              <a:rPr lang="ar-SA" dirty="0"/>
              <a:t>.</a:t>
            </a:r>
            <a:endParaRPr lang="fr-FR" dirty="0"/>
          </a:p>
        </p:txBody>
      </p:sp>
      <p:sp>
        <p:nvSpPr>
          <p:cNvPr id="4" name="Espace réservé du texte 3"/>
          <p:cNvSpPr>
            <a:spLocks noGrp="1"/>
          </p:cNvSpPr>
          <p:nvPr>
            <p:ph type="body" sz="half" idx="2"/>
          </p:nvPr>
        </p:nvSpPr>
        <p:spPr>
          <a:xfrm>
            <a:off x="0" y="571480"/>
            <a:ext cx="3500430" cy="6286520"/>
          </a:xfrm>
        </p:spPr>
        <p:txBody>
          <a:bodyPr/>
          <a:lstStyle/>
          <a:p>
            <a:endParaRPr lang="fr-FR" dirty="0"/>
          </a:p>
        </p:txBody>
      </p:sp>
      <p:pic>
        <p:nvPicPr>
          <p:cNvPr id="5" name="Picture 2"/>
          <p:cNvPicPr>
            <a:picLocks noGrp="1" noChangeAspect="1" noChangeArrowheads="1"/>
          </p:cNvPicPr>
          <p:nvPr>
            <p:ph idx="1"/>
          </p:nvPr>
        </p:nvPicPr>
        <p:blipFill>
          <a:blip r:embed="rId2" cstate="print"/>
          <a:srcRect/>
          <a:stretch>
            <a:fillRect/>
          </a:stretch>
        </p:blipFill>
        <p:spPr bwMode="auto">
          <a:xfrm>
            <a:off x="0" y="571480"/>
            <a:ext cx="3643306" cy="4727728"/>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3008313" cy="642918"/>
          </a:xfrm>
          <a:solidFill>
            <a:schemeClr val="accent2"/>
          </a:solidFill>
        </p:spPr>
        <p:txBody>
          <a:bodyPr>
            <a:normAutofit fontScale="90000"/>
          </a:bodyPr>
          <a:lstStyle/>
          <a:p>
            <a:pPr algn="r"/>
            <a:r>
              <a:rPr lang="ar-SA" dirty="0"/>
              <a:t>الجامع الكبير بالجزائر: </a:t>
            </a:r>
            <a:br>
              <a:rPr lang="fr-FR" dirty="0"/>
            </a:br>
            <a:endParaRPr lang="fr-FR" dirty="0"/>
          </a:p>
        </p:txBody>
      </p:sp>
      <p:sp>
        <p:nvSpPr>
          <p:cNvPr id="3" name="Espace réservé du contenu 2"/>
          <p:cNvSpPr>
            <a:spLocks noGrp="1"/>
          </p:cNvSpPr>
          <p:nvPr>
            <p:ph idx="1"/>
          </p:nvPr>
        </p:nvSpPr>
        <p:spPr>
          <a:xfrm>
            <a:off x="4357686" y="404664"/>
            <a:ext cx="4786314" cy="6453336"/>
          </a:xfrm>
        </p:spPr>
        <p:txBody>
          <a:bodyPr>
            <a:normAutofit fontScale="85000" lnSpcReduction="20000"/>
          </a:bodyPr>
          <a:lstStyle/>
          <a:p>
            <a:pPr algn="r" rtl="1"/>
            <a:r>
              <a:rPr lang="ar-SA" sz="4000" b="1" dirty="0"/>
              <a:t>بني في سنة 490ه</a:t>
            </a:r>
            <a:r>
              <a:rPr lang="ar-DZ" sz="4000" b="1" dirty="0"/>
              <a:t>ـ</a:t>
            </a:r>
            <a:r>
              <a:rPr lang="ar-SA" sz="4000" b="1" dirty="0"/>
              <a:t>/1096م </a:t>
            </a:r>
            <a:endParaRPr lang="fr-FR" sz="4000" b="1" dirty="0"/>
          </a:p>
          <a:p>
            <a:pPr algn="r" rtl="1"/>
            <a:r>
              <a:rPr lang="ar-SA" sz="4000" b="1" dirty="0"/>
              <a:t>وهو شبه مربع مقاساته 40×48م</a:t>
            </a:r>
            <a:endParaRPr lang="fr-FR" sz="4000" b="1" dirty="0"/>
          </a:p>
          <a:p>
            <a:pPr algn="r" rtl="1"/>
            <a:r>
              <a:rPr lang="ar-SA" sz="4000" b="1" dirty="0"/>
              <a:t>يتألف من صحن مستطيل يتوسط جدار القبلة محراب نصف دائري الشكل مغطى بالزليج </a:t>
            </a:r>
            <a:r>
              <a:rPr lang="ar-DZ" sz="4000" b="1" dirty="0"/>
              <a:t>أ</a:t>
            </a:r>
            <a:r>
              <a:rPr lang="ar-SA" sz="4000" b="1" dirty="0"/>
              <a:t>لحق به خلال الفترة العثمانية</a:t>
            </a:r>
            <a:r>
              <a:rPr lang="ar-DZ" sz="4000" b="1" dirty="0"/>
              <a:t>.</a:t>
            </a:r>
            <a:endParaRPr lang="fr-FR" sz="4000" b="1" dirty="0"/>
          </a:p>
          <a:p>
            <a:pPr algn="r" rtl="1"/>
            <a:r>
              <a:rPr lang="ar-SA" sz="4000" b="1" dirty="0"/>
              <a:t> وللمسجد 6ابواب اربعة فتحت على الصحن بينما الباقي ينفتح على بيت الصلاة</a:t>
            </a:r>
            <a:r>
              <a:rPr lang="ar-DZ" sz="4000" b="1" dirty="0"/>
              <a:t>.</a:t>
            </a:r>
            <a:endParaRPr lang="fr-FR" sz="4000" b="1" dirty="0"/>
          </a:p>
          <a:p>
            <a:pPr algn="r" rtl="1"/>
            <a:r>
              <a:rPr lang="ar-SA" sz="4000" b="1" dirty="0"/>
              <a:t>أما المئذنة فهي تقع في الجهة </a:t>
            </a:r>
            <a:r>
              <a:rPr lang="ar-SA" sz="4000" b="1" dirty="0" err="1"/>
              <a:t>ا</a:t>
            </a:r>
            <a:r>
              <a:rPr lang="ar-DZ" sz="4000" b="1" dirty="0"/>
              <a:t>لشمالية </a:t>
            </a:r>
            <a:r>
              <a:rPr lang="ar-SA" sz="4000" b="1" dirty="0"/>
              <a:t>الغربية وهي ترجع إلى عهد </a:t>
            </a:r>
            <a:r>
              <a:rPr lang="ar-SA" sz="4000" b="1" dirty="0" err="1"/>
              <a:t>يغمراسن</a:t>
            </a:r>
            <a:r>
              <a:rPr lang="ar-SA" sz="4000" b="1" dirty="0"/>
              <a:t> بن زيان.</a:t>
            </a:r>
            <a:endParaRPr lang="fr-FR" dirty="0"/>
          </a:p>
          <a:p>
            <a:endParaRPr lang="fr-FR" dirty="0"/>
          </a:p>
        </p:txBody>
      </p:sp>
      <p:pic>
        <p:nvPicPr>
          <p:cNvPr id="5" name="Picture 2"/>
          <p:cNvPicPr>
            <a:picLocks noGrp="1" noChangeAspect="1" noChangeArrowheads="1"/>
          </p:cNvPicPr>
          <p:nvPr>
            <p:ph idx="1"/>
          </p:nvPr>
        </p:nvPicPr>
        <p:blipFill>
          <a:blip r:embed="rId2" cstate="print"/>
          <a:srcRect/>
          <a:stretch>
            <a:fillRect/>
          </a:stretch>
        </p:blipFill>
        <p:spPr bwMode="auto">
          <a:xfrm>
            <a:off x="0" y="1142984"/>
            <a:ext cx="4337936" cy="4400557"/>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1970</TotalTime>
  <Words>1658</Words>
  <Application>Microsoft Office PowerPoint</Application>
  <PresentationFormat>Affichage à l'écran (4:3)</PresentationFormat>
  <Paragraphs>139</Paragraphs>
  <Slides>25</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25</vt:i4>
      </vt:variant>
    </vt:vector>
  </HeadingPairs>
  <TitlesOfParts>
    <vt:vector size="31" baseType="lpstr">
      <vt:lpstr>Arabic Typesetting</vt:lpstr>
      <vt:lpstr>Arial</vt:lpstr>
      <vt:lpstr>Arial</vt:lpstr>
      <vt:lpstr>Calibri</vt:lpstr>
      <vt:lpstr>Simplified Arabic</vt:lpstr>
      <vt:lpstr>Thème Office</vt:lpstr>
      <vt:lpstr>Présentation PowerPoint</vt:lpstr>
      <vt:lpstr>يحيى ابن ابراهيم الجدالي رحلته إلى الحج سنة 427هـ، واثناء عودته مر بالقيروان سنة 428هـ، أرسل معه عبدالله بن ياسين لنشر تعاليم الدين الاسلامي بين قبائل صنهاجة المكونة من لمتونة ومسوفة وجدالة، فدعاهم وأقام الحدود، غير أنه بعد وفاة أميرهم يحيى بن ابراهيم خالفوا دعوة عبدالله بن ياسين ولم يقدر خليفته يحيى بن عمر على التصدي لهم، حينها هاجر عبدالله بن ياسين إلى الجنوب باتجاه السودان، ورحل معه يحيى بن عمر، ليؤسسوا رباطا بحوض السينغال في ربوة محاطة بالماء، واجتمع عليهم الرجال من كل ناحية حتى بلغ عددهم ألف رجل، حينها شرع الجهاد، وبدأ في محاربة وتوحيد صفوف صنهاجة وما يليها من القبائل باتجاه الشمال، حتى دخلوا سجلماسة سنة 445هـ، ثم وقعت بينه وبين قبائل زناتة معارك عدة قتل على اثرها قائده يحيى بن عمر سنة 447هـ، ليخلفه أخوه أبو بكر بن عمر فاستمر في الجهاد حتى ملك السوس بأسره سنة 448هـ، وكلف ابن عمه يوسف بن تاشفين بالتوجه إلى درعة فاستولى عليها بين سنوات 447 - 448هـ. وبعدها في سنة 449 استولوا على أغمات، وافتكوها من مغراوة وبني يفرن وبرغواطة وغيرها ، ليستشهد في احدى المعارك عبدالله بن ياسين سنة 450هـ</vt:lpstr>
      <vt:lpstr>في سنة 452هـ نشب نزاع بين لمتونة ومسوفة بأرض الصحراء فخرج ابو بكر بن عمر إليهم بينما كلف يوسف بن تاشفين بمحاربة زناتة وتملك بلاد المغرب، ليقوم بعدها في سنة 454 ببناء مدينة مراكش ونقل اليها كرسي القيادة بدلا من أغمات، وهي السنة التي غزا فيها بلكين بن محمد بن حماد فاس، غير أن يوسف بن تاشفين تمكن من جمع جيش عدده أربعين ألفا تمكن بهم من محاصرة فاس قبل أن تستسلم صلحا ويفتتحها يوسف بن تاشفين سنة 455هـ، ثم خرجت عن طاعته ليعيد فتحها ثانية في سنة 462هـ، ومن ثم تطلع إلى حكم بلاد المغرب والانفراد بالسلطة فلما عاد ابو بكر بن عمر فهم مقصده وعاد إلى الصحراء في سنة 465هـ ليستشهد في بلاد السودان، بينما واصل يوسف بن تاشفين فتوحاته وتوسعاته شرقا وغربا وشمالا، ليصل إلى تلمسان وتنس ووهران ووانشريس حتى الجزائر غربا وسبتة وطنجة شمالا، وقد كان ذلك بين سنوات 472-475هـ، ليتطلع إلى ملك الاندلس والقضاء على ملوك الطوائف، ليتمكن من الجواز إلى الاندلس بعد ان استنجد به المعتمد بن عباد سنة 478هـ/1085م،  </vt:lpstr>
      <vt:lpstr>Présentation PowerPoint</vt:lpstr>
      <vt:lpstr>الحكام</vt:lpstr>
      <vt:lpstr>Présentation PowerPoint</vt:lpstr>
      <vt:lpstr>Présentation PowerPoint</vt:lpstr>
      <vt:lpstr>جامع ندرومة</vt:lpstr>
      <vt:lpstr>الجامع الكبير بالجزائر:  </vt:lpstr>
      <vt:lpstr>الجامع الكبير بالجزائر</vt:lpstr>
      <vt:lpstr>الجامع الكبير بتلمسان: </vt:lpstr>
      <vt:lpstr>الجامع الكبير بتلمسان</vt:lpstr>
      <vt:lpstr>Présentation PowerPoint</vt:lpstr>
      <vt:lpstr>الجامع الكبير بتلمسان</vt:lpstr>
      <vt:lpstr>العمارة المدنية المرابطية</vt:lpstr>
      <vt:lpstr>سور ندرومة: </vt:lpstr>
      <vt:lpstr>أبواب ندرومة</vt:lpstr>
      <vt:lpstr>تاكرارت:</vt:lpstr>
      <vt:lpstr>مدينة فاس: </vt:lpstr>
      <vt:lpstr>قصر الحجر: </vt:lpstr>
      <vt:lpstr>العمارة العسكرية</vt:lpstr>
      <vt:lpstr>قلعة أمارجو: </vt:lpstr>
      <vt:lpstr>قلعة تاسغيموت: </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CLIENT TOSHIBA</dc:creator>
  <cp:lastModifiedBy>Dahdouhabdelkader96@gmail.com</cp:lastModifiedBy>
  <cp:revision>14</cp:revision>
  <dcterms:created xsi:type="dcterms:W3CDTF">2018-01-28T21:56:42Z</dcterms:created>
  <dcterms:modified xsi:type="dcterms:W3CDTF">2023-04-08T23:32:56Z</dcterms:modified>
</cp:coreProperties>
</file>