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61" r:id="rId2"/>
    <p:sldId id="297" r:id="rId3"/>
    <p:sldId id="298" r:id="rId4"/>
    <p:sldId id="299" r:id="rId5"/>
    <p:sldId id="313" r:id="rId6"/>
    <p:sldId id="276" r:id="rId7"/>
    <p:sldId id="257" r:id="rId8"/>
    <p:sldId id="260" r:id="rId9"/>
    <p:sldId id="295" r:id="rId10"/>
    <p:sldId id="309" r:id="rId11"/>
    <p:sldId id="306" r:id="rId12"/>
    <p:sldId id="310" r:id="rId13"/>
    <p:sldId id="311" r:id="rId14"/>
    <p:sldId id="312" r:id="rId15"/>
    <p:sldId id="258" r:id="rId16"/>
    <p:sldId id="259" r:id="rId17"/>
    <p:sldId id="266" r:id="rId18"/>
    <p:sldId id="277" r:id="rId19"/>
    <p:sldId id="281" r:id="rId20"/>
    <p:sldId id="282" r:id="rId21"/>
    <p:sldId id="300" r:id="rId22"/>
    <p:sldId id="301" r:id="rId23"/>
    <p:sldId id="296" r:id="rId24"/>
    <p:sldId id="286" r:id="rId25"/>
    <p:sldId id="283" r:id="rId26"/>
    <p:sldId id="287" r:id="rId27"/>
    <p:sldId id="284" r:id="rId28"/>
    <p:sldId id="278" r:id="rId29"/>
    <p:sldId id="285" r:id="rId30"/>
    <p:sldId id="280" r:id="rId31"/>
    <p:sldId id="289" r:id="rId32"/>
    <p:sldId id="290" r:id="rId33"/>
    <p:sldId id="279" r:id="rId34"/>
    <p:sldId id="288" r:id="rId35"/>
    <p:sldId id="308" r:id="rId36"/>
    <p:sldId id="291" r:id="rId37"/>
    <p:sldId id="292" r:id="rId38"/>
    <p:sldId id="294" r:id="rId39"/>
    <p:sldId id="302" r:id="rId40"/>
    <p:sldId id="303" r:id="rId41"/>
    <p:sldId id="304"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4" d="100"/>
          <a:sy n="64" d="100"/>
        </p:scale>
        <p:origin x="-1482"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7B37E-4C82-4631-9FD8-BA09D8E2803D}" type="datetimeFigureOut">
              <a:rPr lang="fr-FR" smtClean="0"/>
              <a:pPr/>
              <a:t>12/12/2023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A09BAC-1651-4E63-A0F9-62F8BF3BA055}"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A09BAC-1651-4E63-A0F9-62F8BF3BA055}" type="slidenum">
              <a:rPr lang="fr-FR" smtClean="0"/>
              <a:pPr/>
              <a:t>3</a:t>
            </a:fld>
            <a:endParaRPr lang="fr-FR"/>
          </a:p>
        </p:txBody>
      </p:sp>
    </p:spTree>
    <p:extLst>
      <p:ext uri="{BB962C8B-B14F-4D97-AF65-F5344CB8AC3E}">
        <p14:creationId xmlns:p14="http://schemas.microsoft.com/office/powerpoint/2010/main" xmlns="" val="2063982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A09BAC-1651-4E63-A0F9-62F8BF3BA055}" type="slidenum">
              <a:rPr lang="fr-FR" smtClean="0"/>
              <a:pPr/>
              <a:t>4</a:t>
            </a:fld>
            <a:endParaRPr lang="fr-FR"/>
          </a:p>
        </p:txBody>
      </p:sp>
    </p:spTree>
    <p:extLst>
      <p:ext uri="{BB962C8B-B14F-4D97-AF65-F5344CB8AC3E}">
        <p14:creationId xmlns:p14="http://schemas.microsoft.com/office/powerpoint/2010/main" xmlns="" val="3896355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A09BAC-1651-4E63-A0F9-62F8BF3BA055}" type="slidenum">
              <a:rPr lang="fr-FR" smtClean="0"/>
              <a:pPr/>
              <a:t>8</a:t>
            </a:fld>
            <a:endParaRPr lang="fr-FR"/>
          </a:p>
        </p:txBody>
      </p:sp>
    </p:spTree>
    <p:extLst>
      <p:ext uri="{BB962C8B-B14F-4D97-AF65-F5344CB8AC3E}">
        <p14:creationId xmlns:p14="http://schemas.microsoft.com/office/powerpoint/2010/main" xmlns="" val="980131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AF97D02F-173F-499F-A497-F2773A4AAC84}" type="datetimeFigureOut">
              <a:rPr lang="en-US" smtClean="0"/>
              <a:pPr/>
              <a:t>12/12/2023</a:t>
            </a:fld>
            <a:endParaRPr lang="en-US"/>
          </a:p>
        </p:txBody>
      </p:sp>
      <p:sp>
        <p:nvSpPr>
          <p:cNvPr id="19" name="Espace réservé du pied de page 18"/>
          <p:cNvSpPr>
            <a:spLocks noGrp="1"/>
          </p:cNvSpPr>
          <p:nvPr>
            <p:ph type="ftr" sz="quarter" idx="11"/>
          </p:nvPr>
        </p:nvSpPr>
        <p:spPr/>
        <p:txBody>
          <a:bodyPr/>
          <a:lstStyle/>
          <a:p>
            <a:endParaRPr lang="en-US"/>
          </a:p>
        </p:txBody>
      </p:sp>
      <p:sp>
        <p:nvSpPr>
          <p:cNvPr id="27" name="Espace réservé du numéro de diapositive 26"/>
          <p:cNvSpPr>
            <a:spLocks noGrp="1"/>
          </p:cNvSpPr>
          <p:nvPr>
            <p:ph type="sldNum" sz="quarter" idx="12"/>
          </p:nvPr>
        </p:nvSpPr>
        <p:spPr/>
        <p:txBody>
          <a:bodyPr/>
          <a:lstStyle/>
          <a:p>
            <a:fld id="{C5A608E8-059B-4062-A54D-23BC080A3F4E}" type="slidenum">
              <a:rPr lang="en-US" smtClean="0"/>
              <a:pPr/>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F97D02F-173F-499F-A497-F2773A4AAC84}" type="datetimeFigureOut">
              <a:rPr lang="en-US" smtClean="0"/>
              <a:pPr/>
              <a:t>12/12/2023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C5A608E8-059B-4062-A54D-23BC080A3F4E}"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F97D02F-173F-499F-A497-F2773A4AAC84}" type="datetimeFigureOut">
              <a:rPr lang="en-US" smtClean="0"/>
              <a:pPr/>
              <a:t>12/12/2023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C5A608E8-059B-4062-A54D-23BC080A3F4E}"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F97D02F-173F-499F-A497-F2773A4AAC84}" type="datetimeFigureOut">
              <a:rPr lang="en-US" smtClean="0"/>
              <a:pPr/>
              <a:t>12/12/2023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C5A608E8-059B-4062-A54D-23BC080A3F4E}"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Cliquez pour modifier les styles du texte du masque</a:t>
            </a:r>
          </a:p>
        </p:txBody>
      </p:sp>
      <p:sp>
        <p:nvSpPr>
          <p:cNvPr id="4" name="Espace réservé de la date 3"/>
          <p:cNvSpPr>
            <a:spLocks noGrp="1"/>
          </p:cNvSpPr>
          <p:nvPr>
            <p:ph type="dt" sz="half" idx="10"/>
          </p:nvPr>
        </p:nvSpPr>
        <p:spPr/>
        <p:txBody>
          <a:bodyPr/>
          <a:lstStyle/>
          <a:p>
            <a:fld id="{AF97D02F-173F-499F-A497-F2773A4AAC84}" type="datetimeFigureOut">
              <a:rPr lang="en-US" smtClean="0"/>
              <a:pPr/>
              <a:t>12/12/2023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C5A608E8-059B-4062-A54D-23BC080A3F4E}" type="slidenum">
              <a:rPr lang="en-US" smtClean="0"/>
              <a:pPr/>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AF97D02F-173F-499F-A497-F2773A4AAC84}" type="datetimeFigureOut">
              <a:rPr lang="en-US" smtClean="0"/>
              <a:pPr/>
              <a:t>12/12/2023</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C5A608E8-059B-4062-A54D-23BC080A3F4E}"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AF97D02F-173F-499F-A497-F2773A4AAC84}" type="datetimeFigureOut">
              <a:rPr lang="en-US" smtClean="0"/>
              <a:pPr/>
              <a:t>12/12/2023</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C5A608E8-059B-4062-A54D-23BC080A3F4E}"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a:t>Cliquez pour modifier le style du titre</a:t>
            </a:r>
            <a:endParaRPr kumimoji="0" lang="en-US"/>
          </a:p>
        </p:txBody>
      </p:sp>
      <p:sp>
        <p:nvSpPr>
          <p:cNvPr id="3" name="Espace réservé de la date 2"/>
          <p:cNvSpPr>
            <a:spLocks noGrp="1"/>
          </p:cNvSpPr>
          <p:nvPr>
            <p:ph type="dt" sz="half" idx="10"/>
          </p:nvPr>
        </p:nvSpPr>
        <p:spPr/>
        <p:txBody>
          <a:bodyPr/>
          <a:lstStyle/>
          <a:p>
            <a:fld id="{AF97D02F-173F-499F-A497-F2773A4AAC84}" type="datetimeFigureOut">
              <a:rPr lang="en-US" smtClean="0"/>
              <a:pPr/>
              <a:t>12/12/2023</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C5A608E8-059B-4062-A54D-23BC080A3F4E}"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F97D02F-173F-499F-A497-F2773A4AAC84}" type="datetimeFigureOut">
              <a:rPr lang="en-US" smtClean="0"/>
              <a:pPr/>
              <a:t>12/12/2023</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C5A608E8-059B-4062-A54D-23BC080A3F4E}"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AF97D02F-173F-499F-A497-F2773A4AAC84}" type="datetimeFigureOut">
              <a:rPr lang="en-US" smtClean="0"/>
              <a:pPr/>
              <a:t>12/12/2023</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C5A608E8-059B-4062-A54D-23BC080A3F4E}"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le rect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a:t>Cliquez pour modifier les styles du texte du masque</a:t>
            </a:r>
          </a:p>
        </p:txBody>
      </p:sp>
      <p:sp>
        <p:nvSpPr>
          <p:cNvPr id="5" name="Espace réservé de la date 4"/>
          <p:cNvSpPr>
            <a:spLocks noGrp="1"/>
          </p:cNvSpPr>
          <p:nvPr>
            <p:ph type="dt" sz="half" idx="10"/>
          </p:nvPr>
        </p:nvSpPr>
        <p:spPr/>
        <p:txBody>
          <a:bodyPr/>
          <a:lstStyle/>
          <a:p>
            <a:fld id="{AF97D02F-173F-499F-A497-F2773A4AAC84}" type="datetimeFigureOut">
              <a:rPr lang="en-US" smtClean="0"/>
              <a:pPr/>
              <a:t>12/12/2023</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a:xfrm>
            <a:off x="8077200" y="6356350"/>
            <a:ext cx="609600" cy="365125"/>
          </a:xfrm>
        </p:spPr>
        <p:txBody>
          <a:bodyPr/>
          <a:lstStyle/>
          <a:p>
            <a:fld id="{C5A608E8-059B-4062-A54D-23BC080A3F4E}" type="slidenum">
              <a:rPr lang="en-US" smtClean="0"/>
              <a:pPr/>
              <a:t>‹N°›</a:t>
            </a:fld>
            <a:endParaRPr lang="en-US"/>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a:t>Cliquez sur l'icône pour ajouter une image</a:t>
            </a:r>
            <a:endParaRPr kumimoji="0" lang="en-US" dirty="0"/>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F97D02F-173F-499F-A497-F2773A4AAC84}" type="datetimeFigureOut">
              <a:rPr lang="en-US" smtClean="0"/>
              <a:pPr/>
              <a:t>12/12/2023</a:t>
            </a:fld>
            <a:endParaRPr lang="en-US"/>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5A608E8-059B-4062-A54D-23BC080A3F4E}" type="slidenum">
              <a:rPr lang="en-US" smtClean="0"/>
              <a:pPr/>
              <a:t>‹N°›</a:t>
            </a:fld>
            <a:endParaRPr lang="en-US"/>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2.jpe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5.wdp"/><Relationship Id="rId3" Type="http://schemas.openxmlformats.org/officeDocument/2006/relationships/image" Target="../media/image44.jpeg"/><Relationship Id="rId7" Type="http://schemas.microsoft.com/office/2007/relationships/hdphoto" Target="../media/hdphoto2.wdp"/><Relationship Id="rId12" Type="http://schemas.openxmlformats.org/officeDocument/2006/relationships/image" Target="../media/image50.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47.png"/><Relationship Id="rId11" Type="http://schemas.microsoft.com/office/2007/relationships/hdphoto" Target="../media/hdphoto4.wdp"/><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9.wdp"/><Relationship Id="rId3" Type="http://schemas.openxmlformats.org/officeDocument/2006/relationships/image" Target="../media/image57.jpeg"/><Relationship Id="rId7" Type="http://schemas.microsoft.com/office/2007/relationships/hdphoto" Target="../media/hdphoto6.wdp"/><Relationship Id="rId12" Type="http://schemas.openxmlformats.org/officeDocument/2006/relationships/image" Target="../media/image63.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60.png"/><Relationship Id="rId11" Type="http://schemas.microsoft.com/office/2007/relationships/hdphoto" Target="../media/hdphoto8.wdp"/><Relationship Id="rId5" Type="http://schemas.openxmlformats.org/officeDocument/2006/relationships/image" Target="../media/image59.png"/><Relationship Id="rId15" Type="http://schemas.microsoft.com/office/2007/relationships/hdphoto" Target="../media/hdphoto10.wdp"/><Relationship Id="rId10" Type="http://schemas.openxmlformats.org/officeDocument/2006/relationships/image" Target="../media/image62.png"/><Relationship Id="rId4" Type="http://schemas.openxmlformats.org/officeDocument/2006/relationships/image" Target="../media/image58.jpeg"/><Relationship Id="rId9" Type="http://schemas.microsoft.com/office/2007/relationships/hdphoto" Target="../media/hdphoto7.wdp"/><Relationship Id="rId14" Type="http://schemas.openxmlformats.org/officeDocument/2006/relationships/image" Target="../media/image64.png"/></Relationships>
</file>

<file path=ppt/slides/_rels/slide3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67.png"/><Relationship Id="rId10" Type="http://schemas.microsoft.com/office/2007/relationships/hdphoto" Target="../media/hdphoto12.wdp"/><Relationship Id="rId4" Type="http://schemas.openxmlformats.org/officeDocument/2006/relationships/image" Target="../media/image66.jpeg"/><Relationship Id="rId9"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80.png"/><Relationship Id="rId4" Type="http://schemas.microsoft.com/office/2007/relationships/hdphoto" Target="../media/hdphoto13.wdp"/></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107504" y="0"/>
            <a:ext cx="8784976" cy="6525344"/>
          </a:xfrm>
          <a:prstGeom prst="ellipse">
            <a:avLst/>
          </a:prstGeom>
          <a:blipFill>
            <a:blip r:embed="rId2"/>
            <a:tile tx="0" ty="0" sx="100000" sy="100000" flip="none" algn="tl"/>
          </a:blip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ar-DZ" sz="5400" b="1" dirty="0">
              <a:solidFill>
                <a:schemeClr val="bg1"/>
              </a:solidFill>
              <a:cs typeface="Sultan Medium" pitchFamily="2" charset="-78"/>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DZ" sz="6000" b="1" i="0" u="none" strike="noStrike" cap="none" normalizeH="0" baseline="0" dirty="0">
                <a:ln>
                  <a:noFill/>
                </a:ln>
                <a:solidFill>
                  <a:schemeClr val="bg1"/>
                </a:solidFill>
                <a:effectLst/>
                <a:latin typeface="Simplified Arabic" pitchFamily="18" charset="-78"/>
                <a:ea typeface="Calibri" pitchFamily="34" charset="0"/>
                <a:cs typeface="Simplified Arabic" pitchFamily="18" charset="-78"/>
              </a:rPr>
              <a:t>تاريخ وآثار بلاد المغرب </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DZ" sz="6000" b="1" i="0" u="none" strike="noStrike" cap="none" normalizeH="0" baseline="0" dirty="0">
                <a:ln>
                  <a:noFill/>
                </a:ln>
                <a:solidFill>
                  <a:schemeClr val="bg1"/>
                </a:solidFill>
                <a:effectLst/>
                <a:latin typeface="Simplified Arabic" pitchFamily="18" charset="-78"/>
                <a:ea typeface="Calibri" pitchFamily="34" charset="0"/>
                <a:cs typeface="Simplified Arabic" pitchFamily="18" charset="-78"/>
              </a:rPr>
              <a:t>خلال عهد </a:t>
            </a:r>
            <a:r>
              <a:rPr lang="ar-DZ" sz="6000" b="1" dirty="0">
                <a:solidFill>
                  <a:schemeClr val="bg1"/>
                </a:solidFill>
                <a:cs typeface="Sultan normal" pitchFamily="2" charset="-78"/>
              </a:rPr>
              <a:t>العهد </a:t>
            </a:r>
            <a:r>
              <a:rPr lang="ar-DZ" sz="6000" b="1" dirty="0" err="1">
                <a:solidFill>
                  <a:schemeClr val="bg1"/>
                </a:solidFill>
                <a:cs typeface="Sultan normal" pitchFamily="2" charset="-78"/>
              </a:rPr>
              <a:t>الزيري</a:t>
            </a:r>
            <a:endParaRPr lang="en-US" sz="6000" b="1" dirty="0">
              <a:solidFill>
                <a:schemeClr val="bg1"/>
              </a:solidFill>
              <a:cs typeface="Sultan normal" pitchFamily="2" charset="-78"/>
            </a:endParaRPr>
          </a:p>
          <a:p>
            <a:pPr algn="ctr"/>
            <a:endParaRPr lang="ar-SA" sz="5400" b="1" dirty="0">
              <a:solidFill>
                <a:schemeClr val="bg1"/>
              </a:solidFill>
              <a:cs typeface="Sultan normal" pitchFamily="2" charset="-78"/>
            </a:endParaRPr>
          </a:p>
        </p:txBody>
      </p:sp>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0" y="0"/>
            <a:ext cx="8748464" cy="10527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rgbClr val="FF0000"/>
                </a:solidFill>
                <a:cs typeface="Sultan Medium" pitchFamily="2" charset="-78"/>
              </a:rPr>
              <a:t>موقع مدينة أشير</a:t>
            </a:r>
            <a:endParaRPr lang="en-US" sz="5400" b="1" dirty="0">
              <a:solidFill>
                <a:srgbClr val="FF0000"/>
              </a:solidFill>
              <a:cs typeface="Sultan Medium" pitchFamily="2" charset="-78"/>
            </a:endParaRPr>
          </a:p>
          <a:p>
            <a:pPr algn="ctr"/>
            <a:endParaRPr lang="en-US" dirty="0"/>
          </a:p>
        </p:txBody>
      </p:sp>
      <p:pic>
        <p:nvPicPr>
          <p:cNvPr id="2" name="Image 1">
            <a:extLst>
              <a:ext uri="{FF2B5EF4-FFF2-40B4-BE49-F238E27FC236}">
                <a16:creationId xmlns:a16="http://schemas.microsoft.com/office/drawing/2014/main" xmlns="" id="{F7FC3718-D1F2-97A1-99A0-5C96EE59E656}"/>
              </a:ext>
            </a:extLst>
          </p:cNvPr>
          <p:cNvPicPr>
            <a:picLocks noChangeAspect="1"/>
          </p:cNvPicPr>
          <p:nvPr/>
        </p:nvPicPr>
        <p:blipFill>
          <a:blip r:embed="rId2"/>
          <a:stretch>
            <a:fillRect/>
          </a:stretch>
        </p:blipFill>
        <p:spPr>
          <a:xfrm>
            <a:off x="0" y="1196752"/>
            <a:ext cx="9144000" cy="5415443"/>
          </a:xfrm>
          <a:prstGeom prst="rect">
            <a:avLst/>
          </a:prstGeom>
        </p:spPr>
      </p:pic>
    </p:spTree>
    <p:extLst>
      <p:ext uri="{BB962C8B-B14F-4D97-AF65-F5344CB8AC3E}">
        <p14:creationId xmlns:p14="http://schemas.microsoft.com/office/powerpoint/2010/main" xmlns="" val="1041598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0" y="0"/>
            <a:ext cx="8748464" cy="10527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rgbClr val="FF0000"/>
                </a:solidFill>
                <a:cs typeface="Sultan Medium" pitchFamily="2" charset="-78"/>
              </a:rPr>
              <a:t>موقع مدينة أشير</a:t>
            </a:r>
            <a:endParaRPr lang="en-US" sz="5400" b="1" dirty="0">
              <a:solidFill>
                <a:srgbClr val="FF0000"/>
              </a:solidFill>
              <a:cs typeface="Sultan Medium" pitchFamily="2" charset="-78"/>
            </a:endParaRPr>
          </a:p>
          <a:p>
            <a:pPr algn="ctr"/>
            <a:endParaRPr lang="en-US" dirty="0"/>
          </a:p>
        </p:txBody>
      </p:sp>
      <p:pic>
        <p:nvPicPr>
          <p:cNvPr id="6" name="Image 5">
            <a:extLst>
              <a:ext uri="{FF2B5EF4-FFF2-40B4-BE49-F238E27FC236}">
                <a16:creationId xmlns:a16="http://schemas.microsoft.com/office/drawing/2014/main" xmlns="" id="{29BA7539-D344-1D5C-6C6E-ED59C3296337}"/>
              </a:ext>
            </a:extLst>
          </p:cNvPr>
          <p:cNvPicPr>
            <a:picLocks noChangeAspect="1"/>
          </p:cNvPicPr>
          <p:nvPr/>
        </p:nvPicPr>
        <p:blipFill>
          <a:blip r:embed="rId2"/>
          <a:stretch>
            <a:fillRect/>
          </a:stretch>
        </p:blipFill>
        <p:spPr>
          <a:xfrm>
            <a:off x="1187624" y="1340768"/>
            <a:ext cx="5951935" cy="5229200"/>
          </a:xfrm>
          <a:prstGeom prst="rect">
            <a:avLst/>
          </a:prstGeom>
        </p:spPr>
      </p:pic>
    </p:spTree>
    <p:extLst>
      <p:ext uri="{BB962C8B-B14F-4D97-AF65-F5344CB8AC3E}">
        <p14:creationId xmlns:p14="http://schemas.microsoft.com/office/powerpoint/2010/main" xmlns="" val="1846884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0" y="0"/>
            <a:ext cx="8748464" cy="10527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rgbClr val="FF0000"/>
                </a:solidFill>
                <a:cs typeface="Sultan Medium" pitchFamily="2" charset="-78"/>
              </a:rPr>
              <a:t>موقع مدينة أشير</a:t>
            </a:r>
            <a:endParaRPr lang="en-US" sz="5400" b="1" dirty="0">
              <a:solidFill>
                <a:srgbClr val="FF0000"/>
              </a:solidFill>
              <a:cs typeface="Sultan Medium" pitchFamily="2" charset="-78"/>
            </a:endParaRPr>
          </a:p>
          <a:p>
            <a:pPr algn="ctr"/>
            <a:endParaRPr lang="en-US" dirty="0"/>
          </a:p>
        </p:txBody>
      </p:sp>
      <p:pic>
        <p:nvPicPr>
          <p:cNvPr id="3" name="Image 2">
            <a:extLst>
              <a:ext uri="{FF2B5EF4-FFF2-40B4-BE49-F238E27FC236}">
                <a16:creationId xmlns:a16="http://schemas.microsoft.com/office/drawing/2014/main" xmlns="" id="{DE3BABA9-8213-C95C-6528-5BD37DA6FEAB}"/>
              </a:ext>
            </a:extLst>
          </p:cNvPr>
          <p:cNvPicPr>
            <a:picLocks noChangeAspect="1"/>
          </p:cNvPicPr>
          <p:nvPr/>
        </p:nvPicPr>
        <p:blipFill>
          <a:blip r:embed="rId2"/>
          <a:stretch>
            <a:fillRect/>
          </a:stretch>
        </p:blipFill>
        <p:spPr>
          <a:xfrm>
            <a:off x="0" y="956084"/>
            <a:ext cx="9144000" cy="5901916"/>
          </a:xfrm>
          <a:prstGeom prst="rect">
            <a:avLst/>
          </a:prstGeom>
        </p:spPr>
      </p:pic>
    </p:spTree>
    <p:extLst>
      <p:ext uri="{BB962C8B-B14F-4D97-AF65-F5344CB8AC3E}">
        <p14:creationId xmlns:p14="http://schemas.microsoft.com/office/powerpoint/2010/main" xmlns="" val="666306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0" y="0"/>
            <a:ext cx="4714876" cy="10527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rgbClr val="FF0000"/>
                </a:solidFill>
                <a:cs typeface="Sultan Medium" pitchFamily="2" charset="-78"/>
              </a:rPr>
              <a:t>موقع مدينة أشير</a:t>
            </a:r>
            <a:endParaRPr lang="en-US" sz="5400" b="1" dirty="0">
              <a:solidFill>
                <a:srgbClr val="FF0000"/>
              </a:solidFill>
              <a:cs typeface="Sultan Medium" pitchFamily="2" charset="-78"/>
            </a:endParaRPr>
          </a:p>
          <a:p>
            <a:pPr algn="ctr"/>
            <a:endParaRPr lang="en-US" dirty="0"/>
          </a:p>
        </p:txBody>
      </p:sp>
      <p:pic>
        <p:nvPicPr>
          <p:cNvPr id="1026" name="Picture 2" descr="C:\Users\acer\Desktop\نجاة\Sans titre2.png"/>
          <p:cNvPicPr>
            <a:picLocks noChangeAspect="1" noChangeArrowheads="1"/>
          </p:cNvPicPr>
          <p:nvPr/>
        </p:nvPicPr>
        <p:blipFill>
          <a:blip r:embed="rId2"/>
          <a:srcRect/>
          <a:stretch>
            <a:fillRect/>
          </a:stretch>
        </p:blipFill>
        <p:spPr bwMode="auto">
          <a:xfrm>
            <a:off x="4748191" y="38646"/>
            <a:ext cx="4395809" cy="6819354"/>
          </a:xfrm>
          <a:prstGeom prst="rect">
            <a:avLst/>
          </a:prstGeom>
          <a:noFill/>
        </p:spPr>
      </p:pic>
      <p:pic>
        <p:nvPicPr>
          <p:cNvPr id="8" name="Espace réservé du contenu 3">
            <a:extLst>
              <a:ext uri="{FF2B5EF4-FFF2-40B4-BE49-F238E27FC236}">
                <a16:creationId xmlns:a16="http://schemas.microsoft.com/office/drawing/2014/main" xmlns="" id="{3E59B7AD-973F-D939-5DBC-96CBD239C88B}"/>
              </a:ext>
            </a:extLst>
          </p:cNvPr>
          <p:cNvPicPr>
            <a:picLocks/>
          </p:cNvPicPr>
          <p:nvPr/>
        </p:nvPicPr>
        <p:blipFill>
          <a:blip r:embed="rId3" cstate="print"/>
          <a:srcRect/>
          <a:stretch>
            <a:fillRect/>
          </a:stretch>
        </p:blipFill>
        <p:spPr bwMode="auto">
          <a:xfrm>
            <a:off x="0" y="1000108"/>
            <a:ext cx="5143536" cy="2737171"/>
          </a:xfrm>
          <a:prstGeom prst="rect">
            <a:avLst/>
          </a:prstGeom>
          <a:noFill/>
          <a:ln w="9525">
            <a:noFill/>
            <a:miter lim="800000"/>
            <a:headEnd/>
            <a:tailEnd/>
          </a:ln>
        </p:spPr>
      </p:pic>
      <p:pic>
        <p:nvPicPr>
          <p:cNvPr id="9" name="Image 8">
            <a:extLst>
              <a:ext uri="{FF2B5EF4-FFF2-40B4-BE49-F238E27FC236}">
                <a16:creationId xmlns:a16="http://schemas.microsoft.com/office/drawing/2014/main" xmlns="" id="{CC46D8AE-7ED2-1AF2-D4F0-628B8267DB1B}"/>
              </a:ext>
            </a:extLst>
          </p:cNvPr>
          <p:cNvPicPr>
            <a:picLocks noChangeAspect="1"/>
          </p:cNvPicPr>
          <p:nvPr/>
        </p:nvPicPr>
        <p:blipFill>
          <a:blip r:embed="rId4"/>
          <a:stretch>
            <a:fillRect/>
          </a:stretch>
        </p:blipFill>
        <p:spPr>
          <a:xfrm>
            <a:off x="0" y="3802909"/>
            <a:ext cx="5715008" cy="3055091"/>
          </a:xfrm>
          <a:prstGeom prst="rect">
            <a:avLst/>
          </a:prstGeom>
        </p:spPr>
      </p:pic>
    </p:spTree>
    <p:extLst>
      <p:ext uri="{BB962C8B-B14F-4D97-AF65-F5344CB8AC3E}">
        <p14:creationId xmlns:p14="http://schemas.microsoft.com/office/powerpoint/2010/main" xmlns="" val="915783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0" y="0"/>
            <a:ext cx="8748464" cy="10527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rgbClr val="FF0000"/>
                </a:solidFill>
                <a:cs typeface="Sultan Medium" pitchFamily="2" charset="-78"/>
              </a:rPr>
              <a:t>موقع مدينة أشير</a:t>
            </a:r>
            <a:endParaRPr lang="en-US" sz="5400" b="1" dirty="0">
              <a:solidFill>
                <a:srgbClr val="FF0000"/>
              </a:solidFill>
              <a:cs typeface="Sultan Medium" pitchFamily="2" charset="-78"/>
            </a:endParaRPr>
          </a:p>
          <a:p>
            <a:pPr algn="ctr"/>
            <a:endParaRPr lang="en-US" dirty="0"/>
          </a:p>
        </p:txBody>
      </p:sp>
      <p:pic>
        <p:nvPicPr>
          <p:cNvPr id="5" name="Image 4">
            <a:extLst>
              <a:ext uri="{FF2B5EF4-FFF2-40B4-BE49-F238E27FC236}">
                <a16:creationId xmlns:a16="http://schemas.microsoft.com/office/drawing/2014/main" xmlns="" id="{754144EB-0F99-53D4-C2F8-3F2C7DD70988}"/>
              </a:ext>
            </a:extLst>
          </p:cNvPr>
          <p:cNvPicPr>
            <a:picLocks noChangeAspect="1"/>
          </p:cNvPicPr>
          <p:nvPr/>
        </p:nvPicPr>
        <p:blipFill>
          <a:blip r:embed="rId2"/>
          <a:stretch>
            <a:fillRect/>
          </a:stretch>
        </p:blipFill>
        <p:spPr>
          <a:xfrm>
            <a:off x="-5071" y="1700808"/>
            <a:ext cx="9144000" cy="4995273"/>
          </a:xfrm>
          <a:prstGeom prst="rect">
            <a:avLst/>
          </a:prstGeom>
        </p:spPr>
      </p:pic>
      <p:pic>
        <p:nvPicPr>
          <p:cNvPr id="7" name="Image 6">
            <a:extLst>
              <a:ext uri="{FF2B5EF4-FFF2-40B4-BE49-F238E27FC236}">
                <a16:creationId xmlns:a16="http://schemas.microsoft.com/office/drawing/2014/main" xmlns="" id="{830127D6-96F2-4CB9-5C53-0C1462083CDC}"/>
              </a:ext>
            </a:extLst>
          </p:cNvPr>
          <p:cNvPicPr>
            <a:picLocks noChangeAspect="1"/>
          </p:cNvPicPr>
          <p:nvPr/>
        </p:nvPicPr>
        <p:blipFill>
          <a:blip r:embed="rId3" cstate="print"/>
          <a:stretch>
            <a:fillRect/>
          </a:stretch>
        </p:blipFill>
        <p:spPr>
          <a:xfrm>
            <a:off x="3851920" y="1052736"/>
            <a:ext cx="2592288" cy="1788325"/>
          </a:xfrm>
          <a:prstGeom prst="rect">
            <a:avLst/>
          </a:prstGeom>
        </p:spPr>
      </p:pic>
      <p:pic>
        <p:nvPicPr>
          <p:cNvPr id="9" name="Image 8">
            <a:extLst>
              <a:ext uri="{FF2B5EF4-FFF2-40B4-BE49-F238E27FC236}">
                <a16:creationId xmlns:a16="http://schemas.microsoft.com/office/drawing/2014/main" xmlns="" id="{70C59513-AD3B-416A-9D24-BBB7C658D5BD}"/>
              </a:ext>
            </a:extLst>
          </p:cNvPr>
          <p:cNvPicPr>
            <a:picLocks noChangeAspect="1"/>
          </p:cNvPicPr>
          <p:nvPr/>
        </p:nvPicPr>
        <p:blipFill>
          <a:blip r:embed="rId4"/>
          <a:stretch>
            <a:fillRect/>
          </a:stretch>
        </p:blipFill>
        <p:spPr>
          <a:xfrm>
            <a:off x="3847024" y="2841061"/>
            <a:ext cx="3236343" cy="3368867"/>
          </a:xfrm>
          <a:prstGeom prst="rect">
            <a:avLst/>
          </a:prstGeom>
        </p:spPr>
      </p:pic>
    </p:spTree>
    <p:extLst>
      <p:ext uri="{BB962C8B-B14F-4D97-AF65-F5344CB8AC3E}">
        <p14:creationId xmlns:p14="http://schemas.microsoft.com/office/powerpoint/2010/main" xmlns="" val="2526243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44016" y="1052736"/>
            <a:ext cx="8892480" cy="4896544"/>
          </a:xfrm>
          <a:blipFill>
            <a:blip r:embed="rId2"/>
            <a:tile tx="0" ty="0" sx="100000" sy="100000" flip="none" algn="tl"/>
          </a:blipFill>
          <a:ln w="76200" cmpd="tri">
            <a:solidFill>
              <a:srgbClr val="FF0000"/>
            </a:solidFill>
          </a:ln>
        </p:spPr>
        <p:txBody>
          <a:bodyPr>
            <a:noAutofit/>
          </a:bodyPr>
          <a:lstStyle/>
          <a:p>
            <a:pPr algn="just" rtl="1"/>
            <a:r>
              <a:rPr lang="ar-DZ" sz="4400" b="1" dirty="0">
                <a:solidFill>
                  <a:schemeClr val="bg1"/>
                </a:solidFill>
                <a:cs typeface="Sultan normal" pitchFamily="2" charset="-78"/>
              </a:rPr>
              <a:t>اكتشفت الحفريات بعض الاجزاء من جامع اشير كالمحراب الذي لا زال قائما، وهو مبني بأحجار كبيرة، والى جانبه تم الكشف عن مقصورة </a:t>
            </a:r>
            <a:r>
              <a:rPr lang="ar-DZ" sz="4400" b="1" dirty="0" err="1" smtClean="0">
                <a:solidFill>
                  <a:schemeClr val="bg1"/>
                </a:solidFill>
                <a:cs typeface="Sultan normal" pitchFamily="2" charset="-78"/>
              </a:rPr>
              <a:t>الامام</a:t>
            </a:r>
            <a:endParaRPr lang="ar-SA" sz="4400" b="1" dirty="0" smtClean="0">
              <a:solidFill>
                <a:schemeClr val="bg1"/>
              </a:solidFill>
              <a:cs typeface="Sultan normal" pitchFamily="2" charset="-78"/>
            </a:endParaRPr>
          </a:p>
          <a:p>
            <a:pPr algn="just" rtl="1"/>
            <a:r>
              <a:rPr lang="ar-DZ" sz="4400" b="1" dirty="0" smtClean="0">
                <a:solidFill>
                  <a:schemeClr val="bg1"/>
                </a:solidFill>
                <a:cs typeface="Sultan normal" pitchFamily="2" charset="-78"/>
              </a:rPr>
              <a:t> </a:t>
            </a:r>
            <a:r>
              <a:rPr lang="ar-DZ" sz="4400" b="1" dirty="0">
                <a:solidFill>
                  <a:schemeClr val="bg1"/>
                </a:solidFill>
                <a:cs typeface="Sultan normal" pitchFamily="2" charset="-78"/>
              </a:rPr>
              <a:t>والمسجد هذا كان مؤلفا من بيت الصلاة تضم ستة صفوف من السواري، في كل صف </a:t>
            </a:r>
            <a:r>
              <a:rPr lang="ar-DZ" sz="4400" b="1" dirty="0" err="1">
                <a:solidFill>
                  <a:schemeClr val="bg1"/>
                </a:solidFill>
                <a:cs typeface="Sultan normal" pitchFamily="2" charset="-78"/>
              </a:rPr>
              <a:t>اربع</a:t>
            </a:r>
            <a:r>
              <a:rPr lang="ar-DZ" sz="4400" b="1" dirty="0">
                <a:solidFill>
                  <a:schemeClr val="bg1"/>
                </a:solidFill>
                <a:cs typeface="Sultan normal" pitchFamily="2" charset="-78"/>
              </a:rPr>
              <a:t> </a:t>
            </a:r>
            <a:r>
              <a:rPr lang="ar-DZ" sz="4400" b="1" dirty="0" smtClean="0">
                <a:solidFill>
                  <a:schemeClr val="bg1"/>
                </a:solidFill>
                <a:cs typeface="Sultan normal" pitchFamily="2" charset="-78"/>
              </a:rPr>
              <a:t>سواري</a:t>
            </a:r>
            <a:endParaRPr lang="ar-SA" sz="4400" b="1" dirty="0" smtClean="0">
              <a:solidFill>
                <a:schemeClr val="bg1"/>
              </a:solidFill>
              <a:cs typeface="Sultan normal" pitchFamily="2" charset="-78"/>
            </a:endParaRPr>
          </a:p>
          <a:p>
            <a:pPr algn="just" rtl="1"/>
            <a:r>
              <a:rPr lang="ar-DZ" sz="4400" b="1" dirty="0" smtClean="0">
                <a:solidFill>
                  <a:schemeClr val="bg1"/>
                </a:solidFill>
                <a:cs typeface="Sultan normal" pitchFamily="2" charset="-78"/>
              </a:rPr>
              <a:t> </a:t>
            </a:r>
            <a:r>
              <a:rPr lang="ar-DZ" sz="4400" b="1" dirty="0">
                <a:solidFill>
                  <a:schemeClr val="bg1"/>
                </a:solidFill>
                <a:cs typeface="Sultan normal" pitchFamily="2" charset="-78"/>
              </a:rPr>
              <a:t>ويحتمل ان هذا المسجد كان بدون صحن.</a:t>
            </a:r>
            <a:endParaRPr lang="en-US" sz="4400" b="1" dirty="0">
              <a:solidFill>
                <a:schemeClr val="bg1"/>
              </a:solidFill>
              <a:cs typeface="Sultan normal" pitchFamily="2" charset="-78"/>
            </a:endParaRPr>
          </a:p>
        </p:txBody>
      </p:sp>
      <p:sp>
        <p:nvSpPr>
          <p:cNvPr id="4" name="Ellipse 3"/>
          <p:cNvSpPr/>
          <p:nvPr/>
        </p:nvSpPr>
        <p:spPr>
          <a:xfrm>
            <a:off x="0" y="0"/>
            <a:ext cx="8748464" cy="10527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rgbClr val="FF0000"/>
                </a:solidFill>
                <a:cs typeface="Sultan Medium" pitchFamily="2" charset="-78"/>
              </a:rPr>
              <a:t>جامع أشير</a:t>
            </a:r>
            <a:endParaRPr lang="en-US" sz="5400" b="1" dirty="0">
              <a:solidFill>
                <a:srgbClr val="FF0000"/>
              </a:solidFill>
              <a:cs typeface="Sultan Medium" pitchFamily="2" charset="-78"/>
            </a:endParaRPr>
          </a:p>
          <a:p>
            <a:pPr algn="ct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xmlns="" id="{43D66BE9-79BC-F4AE-9A0F-6B92C6A5E817}"/>
              </a:ext>
            </a:extLst>
          </p:cNvPr>
          <p:cNvSpPr/>
          <p:nvPr/>
        </p:nvSpPr>
        <p:spPr>
          <a:xfrm>
            <a:off x="6128679" y="-11759"/>
            <a:ext cx="2952328" cy="60277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200" b="1" dirty="0"/>
              <a:t>قصر أشير</a:t>
            </a:r>
            <a:endParaRPr lang="fr-FR" sz="3200" b="1" dirty="0"/>
          </a:p>
        </p:txBody>
      </p:sp>
      <p:pic>
        <p:nvPicPr>
          <p:cNvPr id="5" name="Espace réservé du contenu 5" descr="قصر أشير.JPG">
            <a:extLst>
              <a:ext uri="{FF2B5EF4-FFF2-40B4-BE49-F238E27FC236}">
                <a16:creationId xmlns:a16="http://schemas.microsoft.com/office/drawing/2014/main" xmlns="" id="{90264F55-5650-962B-2705-2D48BFFFE6A1}"/>
              </a:ext>
            </a:extLst>
          </p:cNvPr>
          <p:cNvPicPr>
            <a:picLocks noChangeAspect="1"/>
          </p:cNvPicPr>
          <p:nvPr/>
        </p:nvPicPr>
        <p:blipFill>
          <a:blip r:embed="rId2" cstate="print">
            <a:extLst>
              <a:ext uri="{BEBA8EAE-BF5A-486C-A8C5-ECC9F3942E4B}">
                <a14:imgProps xmlns:a14="http://schemas.microsoft.com/office/drawing/2010/main" xmlns="">
                  <a14:imgLayer r:embed="rId4">
                    <a14:imgEffect>
                      <a14:colorTemperature colorTemp="11200"/>
                    </a14:imgEffect>
                  </a14:imgLayer>
                </a14:imgProps>
              </a:ext>
            </a:extLst>
          </a:blip>
          <a:stretch>
            <a:fillRect/>
          </a:stretch>
        </p:blipFill>
        <p:spPr>
          <a:xfrm>
            <a:off x="5243312" y="959523"/>
            <a:ext cx="3873596" cy="2745153"/>
          </a:xfrm>
          <a:prstGeom prst="rect">
            <a:avLst/>
          </a:prstGeom>
        </p:spPr>
      </p:pic>
      <p:pic>
        <p:nvPicPr>
          <p:cNvPr id="6" name="Picture 9" descr="img154">
            <a:extLst>
              <a:ext uri="{FF2B5EF4-FFF2-40B4-BE49-F238E27FC236}">
                <a16:creationId xmlns:a16="http://schemas.microsoft.com/office/drawing/2014/main" xmlns="" id="{6F604B1A-9066-D173-2BE4-3683940B064E}"/>
              </a:ext>
            </a:extLst>
          </p:cNvPr>
          <p:cNvPicPr>
            <a:picLocks noChangeAspect="1" noChangeArrowheads="1"/>
          </p:cNvPicPr>
          <p:nvPr/>
        </p:nvPicPr>
        <p:blipFill>
          <a:blip r:embed="rId5" cstate="print"/>
          <a:srcRect b="5251"/>
          <a:stretch>
            <a:fillRect/>
          </a:stretch>
        </p:blipFill>
        <p:spPr>
          <a:xfrm>
            <a:off x="4501641" y="3835971"/>
            <a:ext cx="4642359" cy="3022029"/>
          </a:xfrm>
          <a:prstGeom prst="rect">
            <a:avLst/>
          </a:prstGeom>
          <a:noFill/>
        </p:spPr>
      </p:pic>
      <p:pic>
        <p:nvPicPr>
          <p:cNvPr id="7" name="Picture 8" descr="img152">
            <a:extLst>
              <a:ext uri="{FF2B5EF4-FFF2-40B4-BE49-F238E27FC236}">
                <a16:creationId xmlns:a16="http://schemas.microsoft.com/office/drawing/2014/main" xmlns="" id="{2A0A9231-543D-BF7A-B290-2195B8138595}"/>
              </a:ext>
            </a:extLst>
          </p:cNvPr>
          <p:cNvPicPr>
            <a:picLocks noChangeAspect="1" noChangeArrowheads="1"/>
          </p:cNvPicPr>
          <p:nvPr/>
        </p:nvPicPr>
        <p:blipFill>
          <a:blip r:embed="rId6" cstate="print"/>
          <a:srcRect l="2914" t="5421" b="3645"/>
          <a:stretch>
            <a:fillRect/>
          </a:stretch>
        </p:blipFill>
        <p:spPr>
          <a:xfrm>
            <a:off x="0" y="3910227"/>
            <a:ext cx="4476305" cy="2947774"/>
          </a:xfrm>
          <a:prstGeom prst="rect">
            <a:avLst/>
          </a:prstGeom>
          <a:noFill/>
        </p:spPr>
      </p:pic>
      <p:cxnSp>
        <p:nvCxnSpPr>
          <p:cNvPr id="8" name="Connecteur droit avec flèche 7">
            <a:extLst>
              <a:ext uri="{FF2B5EF4-FFF2-40B4-BE49-F238E27FC236}">
                <a16:creationId xmlns:a16="http://schemas.microsoft.com/office/drawing/2014/main" xmlns="" id="{D24C6F9E-E070-89DE-7517-1386A4A9DD13}"/>
              </a:ext>
            </a:extLst>
          </p:cNvPr>
          <p:cNvCxnSpPr>
            <a:cxnSpLocks/>
          </p:cNvCxnSpPr>
          <p:nvPr/>
        </p:nvCxnSpPr>
        <p:spPr>
          <a:xfrm flipH="1" flipV="1">
            <a:off x="7450171" y="2181487"/>
            <a:ext cx="496951" cy="2913932"/>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9" name="Text Box 11">
            <a:extLst>
              <a:ext uri="{FF2B5EF4-FFF2-40B4-BE49-F238E27FC236}">
                <a16:creationId xmlns:a16="http://schemas.microsoft.com/office/drawing/2014/main" xmlns="" id="{692F82A2-A2FF-FCD8-033F-987945F8DBAB}"/>
              </a:ext>
            </a:extLst>
          </p:cNvPr>
          <p:cNvSpPr txBox="1">
            <a:spLocks noChangeArrowheads="1"/>
          </p:cNvSpPr>
          <p:nvPr/>
        </p:nvSpPr>
        <p:spPr bwMode="auto">
          <a:xfrm>
            <a:off x="5243312" y="3931369"/>
            <a:ext cx="2736850" cy="579438"/>
          </a:xfrm>
          <a:prstGeom prst="rect">
            <a:avLst/>
          </a:prstGeom>
          <a:noFill/>
          <a:ln w="9525">
            <a:noFill/>
            <a:miter lim="800000"/>
            <a:headEnd/>
            <a:tailEnd/>
          </a:ln>
        </p:spPr>
        <p:txBody>
          <a:bodyPr>
            <a:spAutoFit/>
          </a:bodyPr>
          <a:lstStyle/>
          <a:p>
            <a:pPr algn="l">
              <a:spcBef>
                <a:spcPct val="50000"/>
              </a:spcBef>
            </a:pPr>
            <a:r>
              <a:rPr lang="ar-DZ" sz="3200" b="1" dirty="0">
                <a:solidFill>
                  <a:schemeClr val="bg1"/>
                </a:solidFill>
              </a:rPr>
              <a:t>فناء قصر </a:t>
            </a:r>
            <a:r>
              <a:rPr lang="ar-DZ" sz="3200" b="1" dirty="0" err="1">
                <a:solidFill>
                  <a:schemeClr val="bg1"/>
                </a:solidFill>
              </a:rPr>
              <a:t>آشير</a:t>
            </a:r>
            <a:endParaRPr lang="fr-FR" sz="3200" b="1" dirty="0">
              <a:solidFill>
                <a:schemeClr val="bg1"/>
              </a:solidFill>
            </a:endParaRPr>
          </a:p>
        </p:txBody>
      </p:sp>
      <p:sp>
        <p:nvSpPr>
          <p:cNvPr id="10" name="Text Box 10">
            <a:extLst>
              <a:ext uri="{FF2B5EF4-FFF2-40B4-BE49-F238E27FC236}">
                <a16:creationId xmlns:a16="http://schemas.microsoft.com/office/drawing/2014/main" xmlns="" id="{4BCAAE59-E09B-F72E-3D57-2F7A073307F3}"/>
              </a:ext>
            </a:extLst>
          </p:cNvPr>
          <p:cNvSpPr txBox="1">
            <a:spLocks noChangeArrowheads="1"/>
          </p:cNvSpPr>
          <p:nvPr/>
        </p:nvSpPr>
        <p:spPr bwMode="auto">
          <a:xfrm>
            <a:off x="2111565" y="3919849"/>
            <a:ext cx="2736850" cy="579437"/>
          </a:xfrm>
          <a:prstGeom prst="rect">
            <a:avLst/>
          </a:prstGeom>
          <a:noFill/>
          <a:ln w="9525">
            <a:noFill/>
            <a:miter lim="800000"/>
            <a:headEnd/>
            <a:tailEnd/>
          </a:ln>
        </p:spPr>
        <p:txBody>
          <a:bodyPr>
            <a:spAutoFit/>
          </a:bodyPr>
          <a:lstStyle/>
          <a:p>
            <a:pPr algn="l">
              <a:spcBef>
                <a:spcPct val="50000"/>
              </a:spcBef>
            </a:pPr>
            <a:r>
              <a:rPr lang="ar-DZ" sz="3200" b="1" dirty="0">
                <a:solidFill>
                  <a:schemeClr val="bg1"/>
                </a:solidFill>
              </a:rPr>
              <a:t>مدخل قصر </a:t>
            </a:r>
            <a:r>
              <a:rPr lang="ar-DZ" sz="3200" b="1" dirty="0" err="1">
                <a:solidFill>
                  <a:schemeClr val="bg1"/>
                </a:solidFill>
              </a:rPr>
              <a:t>آشير</a:t>
            </a:r>
            <a:endParaRPr lang="fr-FR" sz="3200" b="1" dirty="0">
              <a:solidFill>
                <a:schemeClr val="bg1"/>
              </a:solidFill>
            </a:endParaRPr>
          </a:p>
        </p:txBody>
      </p:sp>
      <p:cxnSp>
        <p:nvCxnSpPr>
          <p:cNvPr id="11" name="Connecteur droit avec flèche 10">
            <a:extLst>
              <a:ext uri="{FF2B5EF4-FFF2-40B4-BE49-F238E27FC236}">
                <a16:creationId xmlns:a16="http://schemas.microsoft.com/office/drawing/2014/main" xmlns="" id="{E75E1852-A703-0931-5841-9CCF36A38FE3}"/>
              </a:ext>
            </a:extLst>
          </p:cNvPr>
          <p:cNvCxnSpPr>
            <a:cxnSpLocks/>
          </p:cNvCxnSpPr>
          <p:nvPr/>
        </p:nvCxnSpPr>
        <p:spPr>
          <a:xfrm flipV="1">
            <a:off x="3492658" y="3506582"/>
            <a:ext cx="3445481" cy="1578602"/>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13" name="Sous-titre 2"/>
          <p:cNvSpPr txBox="1">
            <a:spLocks/>
          </p:cNvSpPr>
          <p:nvPr/>
        </p:nvSpPr>
        <p:spPr>
          <a:xfrm>
            <a:off x="0" y="0"/>
            <a:ext cx="6366396" cy="3741565"/>
          </a:xfrm>
          <a:prstGeom prst="rect">
            <a:avLst/>
          </a:prstGeom>
          <a:blipFill>
            <a:blip r:embed="rId7"/>
            <a:tile tx="0" ty="0" sx="100000" sy="100000" flip="none" algn="tl"/>
          </a:blipFill>
          <a:ln w="76200" cmpd="tri">
            <a:solidFill>
              <a:srgbClr val="FF0000"/>
            </a:solidFill>
          </a:ln>
        </p:spPr>
        <p:txBody>
          <a:bodyPr vert="horz" lIns="0" rIns="18288">
            <a:noAutofit/>
          </a:bodyPr>
          <a:lstStyle/>
          <a:p>
            <a:pPr marL="176213" marR="45720" lvl="0" indent="0" algn="just" defTabSz="914400" rtl="1" eaLnBrk="1" fontAlgn="auto" latinLnBrk="0" hangingPunct="1">
              <a:lnSpc>
                <a:spcPct val="100000"/>
              </a:lnSpc>
              <a:spcBef>
                <a:spcPct val="20000"/>
              </a:spcBef>
              <a:spcAft>
                <a:spcPts val="0"/>
              </a:spcAft>
              <a:buClr>
                <a:schemeClr val="accent3"/>
              </a:buClr>
              <a:buSzPct val="95000"/>
              <a:buFont typeface="Wingdings 2"/>
              <a:buNone/>
              <a:tabLst>
                <a:tab pos="4483100" algn="l"/>
              </a:tabLst>
              <a:defRPr/>
            </a:pPr>
            <a:r>
              <a:rPr kumimoji="0" lang="ar-DZ" sz="2800" b="1" i="0" u="none" strike="noStrike" kern="1200" cap="none" spc="0" normalizeH="0" baseline="0" noProof="0" smtClean="0">
                <a:ln>
                  <a:noFill/>
                </a:ln>
                <a:solidFill>
                  <a:schemeClr val="bg1"/>
                </a:solidFill>
                <a:effectLst/>
                <a:uLnTx/>
                <a:uFillTx/>
                <a:latin typeface="Arabic Typesetting" panose="03020402040406030203" pitchFamily="66" charset="-78"/>
                <a:ea typeface="+mn-ea"/>
                <a:cs typeface="Arabic Typesetting" panose="03020402040406030203" pitchFamily="66" charset="-78"/>
              </a:rPr>
              <a:t>كما </a:t>
            </a:r>
            <a:r>
              <a:rPr kumimoji="0" lang="ar-DZ" sz="3200" b="1" i="0" u="none" strike="noStrike" kern="1200" cap="none" spc="0" normalizeH="0" baseline="0" noProof="0" smtClean="0">
                <a:ln>
                  <a:noFill/>
                </a:ln>
                <a:solidFill>
                  <a:schemeClr val="bg1"/>
                </a:solidFill>
                <a:effectLst/>
                <a:uLnTx/>
                <a:uFillTx/>
                <a:latin typeface="Arabic Typesetting" panose="03020402040406030203" pitchFamily="66" charset="-78"/>
                <a:ea typeface="+mn-ea"/>
                <a:cs typeface="Arabic Typesetting" panose="03020402040406030203" pitchFamily="66" charset="-78"/>
              </a:rPr>
              <a:t>يرجع الى الزيريين آثار قصر زيري بن مناد باشير والذي اكتشفه كل من "لي تورنو" و"قولفن" بين سنتي 1954-1956، وهو عبارة عن بناية من الحجر على شكل مستطيل اطواله 72×40م، يمتاز بسور محصن بابراج  وله باب بارز يؤدي الى افنية يقدر عددها بخمسة تحيط بها قاعات وغرف مختلفة الشكل ومزينة بالجص المزخرف.</a:t>
            </a:r>
            <a:endParaRPr kumimoji="0" lang="en-US" sz="3200" b="1" i="0" u="none" strike="noStrike" kern="1200" cap="none" spc="0" normalizeH="0" baseline="0" noProof="0" dirty="0">
              <a:ln>
                <a:noFill/>
              </a:ln>
              <a:solidFill>
                <a:schemeClr val="bg1"/>
              </a:solidFill>
              <a:effectLst/>
              <a:uLnTx/>
              <a:uFillTx/>
              <a:latin typeface="Arabic Typesetting" panose="03020402040406030203" pitchFamily="66" charset="-78"/>
              <a:ea typeface="+mn-ea"/>
              <a:cs typeface="Arabic Typesetting" panose="03020402040406030203" pitchFamily="66" charset="-78"/>
            </a:endParaRPr>
          </a:p>
        </p:txBody>
      </p:sp>
      <p:pic>
        <p:nvPicPr>
          <p:cNvPr id="14" name="Espace réservé du contenu 3">
            <a:extLst>
              <a:ext uri="{FF2B5EF4-FFF2-40B4-BE49-F238E27FC236}">
                <a16:creationId xmlns:a16="http://schemas.microsoft.com/office/drawing/2014/main" xmlns="" id="{3E59B7AD-973F-D939-5DBC-96CBD239C88B}"/>
              </a:ext>
            </a:extLst>
          </p:cNvPr>
          <p:cNvPicPr>
            <a:picLocks/>
          </p:cNvPicPr>
          <p:nvPr/>
        </p:nvPicPr>
        <p:blipFill>
          <a:blip r:embed="rId8" cstate="print"/>
          <a:srcRect/>
          <a:stretch>
            <a:fillRect/>
          </a:stretch>
        </p:blipFill>
        <p:spPr bwMode="auto">
          <a:xfrm>
            <a:off x="0" y="2571744"/>
            <a:ext cx="3162282" cy="17915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2000"/>
                                        <p:tgtEl>
                                          <p:spTgt spid="7"/>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0" y="33649"/>
            <a:ext cx="8748464" cy="90872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rgbClr val="FF0000"/>
                </a:solidFill>
                <a:cs typeface="Sultan Medium" pitchFamily="2" charset="-78"/>
              </a:rPr>
              <a:t>قصر أشير</a:t>
            </a:r>
            <a:endParaRPr lang="en-US" sz="5400" b="1" dirty="0">
              <a:solidFill>
                <a:srgbClr val="FF0000"/>
              </a:solidFill>
              <a:cs typeface="Sultan Medium" pitchFamily="2" charset="-78"/>
            </a:endParaRPr>
          </a:p>
          <a:p>
            <a:pPr algn="ctr"/>
            <a:endParaRPr lang="en-US" dirty="0"/>
          </a:p>
        </p:txBody>
      </p:sp>
      <p:pic>
        <p:nvPicPr>
          <p:cNvPr id="13" name="Picture 2">
            <a:extLst>
              <a:ext uri="{FF2B5EF4-FFF2-40B4-BE49-F238E27FC236}">
                <a16:creationId xmlns:a16="http://schemas.microsoft.com/office/drawing/2014/main" xmlns="" id="{C71C445C-6F3B-E47A-FA05-9437C8CCC65A}"/>
              </a:ext>
            </a:extLst>
          </p:cNvPr>
          <p:cNvPicPr>
            <a:picLocks noChangeAspect="1" noChangeArrowheads="1"/>
          </p:cNvPicPr>
          <p:nvPr/>
        </p:nvPicPr>
        <p:blipFill>
          <a:blip r:embed="rId2" cstate="print"/>
          <a:srcRect/>
          <a:stretch>
            <a:fillRect/>
          </a:stretch>
        </p:blipFill>
        <p:spPr bwMode="auto">
          <a:xfrm>
            <a:off x="6016649" y="1052393"/>
            <a:ext cx="3061485" cy="1728535"/>
          </a:xfrm>
          <a:prstGeom prst="rect">
            <a:avLst/>
          </a:prstGeom>
          <a:noFill/>
          <a:ln w="9525">
            <a:noFill/>
            <a:miter lim="800000"/>
            <a:headEnd/>
            <a:tailEnd/>
          </a:ln>
        </p:spPr>
      </p:pic>
      <p:pic>
        <p:nvPicPr>
          <p:cNvPr id="14" name="Picture 2">
            <a:extLst>
              <a:ext uri="{FF2B5EF4-FFF2-40B4-BE49-F238E27FC236}">
                <a16:creationId xmlns:a16="http://schemas.microsoft.com/office/drawing/2014/main" xmlns="" id="{FCA76DD3-B24E-CFC7-D9C4-20713E13F83C}"/>
              </a:ext>
            </a:extLst>
          </p:cNvPr>
          <p:cNvPicPr>
            <a:picLocks noChangeAspect="1" noChangeArrowheads="1"/>
          </p:cNvPicPr>
          <p:nvPr/>
        </p:nvPicPr>
        <p:blipFill>
          <a:blip r:embed="rId3" cstate="print"/>
          <a:srcRect/>
          <a:stretch>
            <a:fillRect/>
          </a:stretch>
        </p:blipFill>
        <p:spPr bwMode="auto">
          <a:xfrm>
            <a:off x="2704281" y="1088484"/>
            <a:ext cx="3312368" cy="2279480"/>
          </a:xfrm>
          <a:prstGeom prst="rect">
            <a:avLst/>
          </a:prstGeom>
          <a:noFill/>
          <a:ln w="9525">
            <a:noFill/>
            <a:miter lim="800000"/>
            <a:headEnd/>
            <a:tailEnd/>
          </a:ln>
        </p:spPr>
      </p:pic>
      <p:sp>
        <p:nvSpPr>
          <p:cNvPr id="15" name="Sous-titre 2">
            <a:extLst>
              <a:ext uri="{FF2B5EF4-FFF2-40B4-BE49-F238E27FC236}">
                <a16:creationId xmlns:a16="http://schemas.microsoft.com/office/drawing/2014/main" xmlns="" id="{1E9A604C-6DB3-9613-F746-DEF495B0663C}"/>
              </a:ext>
            </a:extLst>
          </p:cNvPr>
          <p:cNvSpPr>
            <a:spLocks noGrp="1"/>
          </p:cNvSpPr>
          <p:nvPr>
            <p:ph type="subTitle" idx="1"/>
          </p:nvPr>
        </p:nvSpPr>
        <p:spPr>
          <a:xfrm>
            <a:off x="47954" y="45308"/>
            <a:ext cx="2579830" cy="3468771"/>
          </a:xfrm>
          <a:blipFill>
            <a:blip r:embed="rId4"/>
            <a:tile tx="0" ty="0" sx="100000" sy="100000" flip="none" algn="tl"/>
          </a:blipFill>
          <a:ln w="76200" cmpd="tri">
            <a:solidFill>
              <a:srgbClr val="FF0000"/>
            </a:solidFill>
          </a:ln>
        </p:spPr>
        <p:txBody>
          <a:bodyPr>
            <a:noAutofit/>
          </a:bodyPr>
          <a:lstStyle/>
          <a:p>
            <a:pPr algn="just" rtl="1"/>
            <a:r>
              <a:rPr lang="ar-DZ" sz="2800" b="1" dirty="0">
                <a:solidFill>
                  <a:schemeClr val="bg1"/>
                </a:solidFill>
                <a:cs typeface="Sultan normal" pitchFamily="2" charset="-78"/>
              </a:rPr>
              <a:t>في اشير </a:t>
            </a:r>
            <a:r>
              <a:rPr lang="ar-DZ" sz="2800" b="1" dirty="0" err="1">
                <a:solidFill>
                  <a:schemeClr val="bg1"/>
                </a:solidFill>
                <a:cs typeface="Sultan normal" pitchFamily="2" charset="-78"/>
              </a:rPr>
              <a:t>الزيرية</a:t>
            </a:r>
            <a:r>
              <a:rPr lang="ar-DZ" sz="2800" b="1" dirty="0">
                <a:solidFill>
                  <a:schemeClr val="bg1"/>
                </a:solidFill>
                <a:cs typeface="Sultan normal" pitchFamily="2" charset="-78"/>
              </a:rPr>
              <a:t> عثر الباحث </a:t>
            </a:r>
            <a:r>
              <a:rPr lang="ar-DZ" sz="2800" b="1" dirty="0" err="1">
                <a:solidFill>
                  <a:schemeClr val="bg1"/>
                </a:solidFill>
                <a:cs typeface="Sultan normal" pitchFamily="2" charset="-78"/>
              </a:rPr>
              <a:t>قولفن</a:t>
            </a:r>
            <a:r>
              <a:rPr lang="ar-DZ" sz="2800" b="1" dirty="0">
                <a:solidFill>
                  <a:schemeClr val="bg1"/>
                </a:solidFill>
                <a:cs typeface="Sultan normal" pitchFamily="2" charset="-78"/>
              </a:rPr>
              <a:t> على اربعة تيجان ذات زخارف محفورة اضافة الى حجرة الكلس تحمل زخارف حيوانية عبارة عن رؤوس اسود.</a:t>
            </a:r>
            <a:endParaRPr lang="en-US" sz="2800" b="1" dirty="0">
              <a:solidFill>
                <a:schemeClr val="bg1"/>
              </a:solidFill>
              <a:cs typeface="Sultan normal" pitchFamily="2" charset="-78"/>
            </a:endParaRPr>
          </a:p>
        </p:txBody>
      </p:sp>
      <p:pic>
        <p:nvPicPr>
          <p:cNvPr id="23" name="Image 22">
            <a:extLst>
              <a:ext uri="{FF2B5EF4-FFF2-40B4-BE49-F238E27FC236}">
                <a16:creationId xmlns:a16="http://schemas.microsoft.com/office/drawing/2014/main" xmlns="" id="{C02F19D5-B58B-319B-6285-CD839BC7C9A1}"/>
              </a:ext>
            </a:extLst>
          </p:cNvPr>
          <p:cNvPicPr>
            <a:picLocks noChangeAspect="1"/>
          </p:cNvPicPr>
          <p:nvPr/>
        </p:nvPicPr>
        <p:blipFill>
          <a:blip r:embed="rId5"/>
          <a:stretch>
            <a:fillRect/>
          </a:stretch>
        </p:blipFill>
        <p:spPr>
          <a:xfrm>
            <a:off x="1180799" y="3514079"/>
            <a:ext cx="7498486" cy="331027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899592" y="0"/>
            <a:ext cx="7344816" cy="6525344"/>
          </a:xfrm>
          <a:prstGeom prst="ellipse">
            <a:avLst/>
          </a:prstGeom>
          <a:blipFill>
            <a:blip r:embed="rId2"/>
            <a:tile tx="0" ty="0" sx="100000" sy="100000" flip="none" algn="tl"/>
          </a:blipFill>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chemeClr val="bg1"/>
                </a:solidFill>
                <a:cs typeface="Sultan Medium" pitchFamily="2" charset="-78"/>
              </a:rPr>
              <a:t>الصناعات الخشبية</a:t>
            </a:r>
            <a:endParaRPr lang="en-US" sz="5400" b="1" dirty="0">
              <a:solidFill>
                <a:srgbClr val="0070C0"/>
              </a:solidFill>
              <a:cs typeface="Sultan normal" pitchFamily="2" charset="-78"/>
            </a:endParaRPr>
          </a:p>
          <a:p>
            <a:pPr algn="ctr"/>
            <a:endParaRPr lang="ar-SA" sz="5400" b="1" dirty="0">
              <a:solidFill>
                <a:schemeClr val="bg1"/>
              </a:solidFill>
              <a:cs typeface="Sultan normal" pitchFamily="2" charset="-78"/>
            </a:endParaRPr>
          </a:p>
        </p:txBody>
      </p:sp>
    </p:spTree>
    <p:extLst>
      <p:ext uri="{BB962C8B-B14F-4D97-AF65-F5344CB8AC3E}">
        <p14:creationId xmlns:p14="http://schemas.microsoft.com/office/powerpoint/2010/main" xmlns="" val="3554227611"/>
      </p:ext>
    </p:extLst>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217999" y="624840"/>
            <a:ext cx="4896544" cy="3312368"/>
          </a:xfrm>
          <a:blipFill>
            <a:blip r:embed="rId2"/>
            <a:tile tx="0" ty="0" sx="100000" sy="100000" flip="none" algn="tl"/>
          </a:blipFill>
          <a:ln w="76200" cmpd="tri">
            <a:solidFill>
              <a:srgbClr val="FF0000"/>
            </a:solidFill>
          </a:ln>
        </p:spPr>
        <p:txBody>
          <a:bodyPr>
            <a:noAutofit/>
          </a:bodyPr>
          <a:lstStyle/>
          <a:p>
            <a:pPr algn="just" rtl="1"/>
            <a:r>
              <a:rPr lang="ar-DZ" sz="3600" b="1" dirty="0">
                <a:solidFill>
                  <a:schemeClr val="bg1"/>
                </a:solidFill>
                <a:cs typeface="Sultan normal" pitchFamily="2" charset="-78"/>
              </a:rPr>
              <a:t>1- مقصورة جامع القيروان</a:t>
            </a:r>
          </a:p>
          <a:p>
            <a:pPr algn="just" rtl="1"/>
            <a:r>
              <a:rPr lang="ar-DZ" sz="3600" b="1" dirty="0">
                <a:solidFill>
                  <a:schemeClr val="bg1"/>
                </a:solidFill>
                <a:cs typeface="Sultan normal" pitchFamily="2" charset="-78"/>
              </a:rPr>
              <a:t>2- سقف جامع القيروان</a:t>
            </a:r>
          </a:p>
          <a:p>
            <a:pPr algn="just" rtl="1"/>
            <a:r>
              <a:rPr lang="ar-DZ" sz="3600" b="1" dirty="0">
                <a:solidFill>
                  <a:schemeClr val="bg1"/>
                </a:solidFill>
                <a:cs typeface="Sultan normal" pitchFamily="2" charset="-78"/>
              </a:rPr>
              <a:t>3- باب مكتبة جامع القيروان</a:t>
            </a:r>
          </a:p>
          <a:p>
            <a:pPr algn="just" rtl="1"/>
            <a:r>
              <a:rPr lang="ar-DZ" sz="3600" b="1" dirty="0">
                <a:solidFill>
                  <a:schemeClr val="bg1"/>
                </a:solidFill>
                <a:cs typeface="Sultan normal" pitchFamily="2" charset="-78"/>
              </a:rPr>
              <a:t>4- منبر جامع الأندلسيين بفاس</a:t>
            </a:r>
          </a:p>
          <a:p>
            <a:pPr algn="just" rtl="1"/>
            <a:r>
              <a:rPr lang="ar-DZ" sz="3600" b="1" dirty="0">
                <a:solidFill>
                  <a:schemeClr val="bg1"/>
                </a:solidFill>
                <a:cs typeface="Sultan normal" pitchFamily="2" charset="-78"/>
              </a:rPr>
              <a:t>5- باب جامع سيدي عقبة</a:t>
            </a:r>
            <a:endParaRPr lang="en-US" sz="3600" b="1" dirty="0">
              <a:solidFill>
                <a:schemeClr val="bg1"/>
              </a:solidFill>
              <a:cs typeface="Sultan normal" pitchFamily="2" charset="-78"/>
            </a:endParaRPr>
          </a:p>
        </p:txBody>
      </p:sp>
      <p:sp>
        <p:nvSpPr>
          <p:cNvPr id="4" name="Ellipse 3"/>
          <p:cNvSpPr/>
          <p:nvPr/>
        </p:nvSpPr>
        <p:spPr>
          <a:xfrm>
            <a:off x="5004048" y="0"/>
            <a:ext cx="3744416" cy="62068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2800" b="1" dirty="0">
                <a:solidFill>
                  <a:srgbClr val="C00000"/>
                </a:solidFill>
                <a:cs typeface="Sultan normal" pitchFamily="2" charset="-78"/>
              </a:rPr>
              <a:t>الصناعات الخشبية</a:t>
            </a:r>
            <a:endParaRPr lang="en-US" sz="2800" b="1" dirty="0">
              <a:solidFill>
                <a:srgbClr val="FF0000"/>
              </a:solidFill>
              <a:cs typeface="Sultan Medium" pitchFamily="2" charset="-78"/>
            </a:endParaRPr>
          </a:p>
          <a:p>
            <a:pPr algn="ctr"/>
            <a:endParaRPr lang="en-US" dirty="0"/>
          </a:p>
        </p:txBody>
      </p:sp>
      <p:pic>
        <p:nvPicPr>
          <p:cNvPr id="6" name="Image 5">
            <a:extLst>
              <a:ext uri="{FF2B5EF4-FFF2-40B4-BE49-F238E27FC236}">
                <a16:creationId xmlns:a16="http://schemas.microsoft.com/office/drawing/2014/main" xmlns="" id="{0EEBEEF6-0E4F-9DB7-154E-CA6D105B226A}"/>
              </a:ext>
            </a:extLst>
          </p:cNvPr>
          <p:cNvPicPr>
            <a:picLocks noChangeAspect="1"/>
          </p:cNvPicPr>
          <p:nvPr/>
        </p:nvPicPr>
        <p:blipFill>
          <a:blip r:embed="rId3"/>
          <a:stretch>
            <a:fillRect/>
          </a:stretch>
        </p:blipFill>
        <p:spPr>
          <a:xfrm>
            <a:off x="0" y="3290406"/>
            <a:ext cx="2339752" cy="3567594"/>
          </a:xfrm>
          <a:prstGeom prst="rect">
            <a:avLst/>
          </a:prstGeom>
        </p:spPr>
      </p:pic>
      <p:pic>
        <p:nvPicPr>
          <p:cNvPr id="10" name="Image 9">
            <a:extLst>
              <a:ext uri="{FF2B5EF4-FFF2-40B4-BE49-F238E27FC236}">
                <a16:creationId xmlns:a16="http://schemas.microsoft.com/office/drawing/2014/main" xmlns="" id="{B2500AD2-8FC0-B5FD-FD8A-BF0D0F83F6C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70280" y="3320988"/>
            <a:ext cx="2652759" cy="3537012"/>
          </a:xfrm>
          <a:prstGeom prst="rect">
            <a:avLst/>
          </a:prstGeom>
        </p:spPr>
      </p:pic>
      <p:pic>
        <p:nvPicPr>
          <p:cNvPr id="12" name="Image 11">
            <a:extLst>
              <a:ext uri="{FF2B5EF4-FFF2-40B4-BE49-F238E27FC236}">
                <a16:creationId xmlns:a16="http://schemas.microsoft.com/office/drawing/2014/main" xmlns="" id="{1BB152BE-0E50-E717-4061-EA04CB3E6D4C}"/>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4427984" cy="3320988"/>
          </a:xfrm>
          <a:prstGeom prst="rect">
            <a:avLst/>
          </a:prstGeom>
        </p:spPr>
      </p:pic>
      <p:pic>
        <p:nvPicPr>
          <p:cNvPr id="14" name="Image 13">
            <a:extLst>
              <a:ext uri="{FF2B5EF4-FFF2-40B4-BE49-F238E27FC236}">
                <a16:creationId xmlns:a16="http://schemas.microsoft.com/office/drawing/2014/main" xmlns="" id="{40508FB1-EA82-F151-2968-DE0765F03825}"/>
              </a:ext>
            </a:extLst>
          </p:cNvPr>
          <p:cNvPicPr>
            <a:picLocks noChangeAspect="1"/>
          </p:cNvPicPr>
          <p:nvPr/>
        </p:nvPicPr>
        <p:blipFill>
          <a:blip r:embed="rId6" cstate="print"/>
          <a:stretch>
            <a:fillRect/>
          </a:stretch>
        </p:blipFill>
        <p:spPr>
          <a:xfrm>
            <a:off x="7019751" y="3937208"/>
            <a:ext cx="2094791" cy="2904452"/>
          </a:xfrm>
          <a:prstGeom prst="rect">
            <a:avLst/>
          </a:prstGeom>
        </p:spPr>
      </p:pic>
      <p:pic>
        <p:nvPicPr>
          <p:cNvPr id="16" name="Image 15">
            <a:extLst>
              <a:ext uri="{FF2B5EF4-FFF2-40B4-BE49-F238E27FC236}">
                <a16:creationId xmlns:a16="http://schemas.microsoft.com/office/drawing/2014/main" xmlns="" id="{FEFFD23E-38A4-C37B-5084-807EC304AD75}"/>
              </a:ext>
            </a:extLst>
          </p:cNvPr>
          <p:cNvPicPr>
            <a:picLocks noChangeAspect="1"/>
          </p:cNvPicPr>
          <p:nvPr/>
        </p:nvPicPr>
        <p:blipFill>
          <a:blip r:embed="rId7" cstate="print"/>
          <a:stretch>
            <a:fillRect/>
          </a:stretch>
        </p:blipFill>
        <p:spPr>
          <a:xfrm>
            <a:off x="4907159" y="3929167"/>
            <a:ext cx="2112591" cy="2936876"/>
          </a:xfrm>
          <a:prstGeom prst="rect">
            <a:avLst/>
          </a:prstGeom>
        </p:spPr>
      </p:pic>
    </p:spTree>
    <p:extLst>
      <p:ext uri="{BB962C8B-B14F-4D97-AF65-F5344CB8AC3E}">
        <p14:creationId xmlns:p14="http://schemas.microsoft.com/office/powerpoint/2010/main" xmlns="" val="601313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899592" y="0"/>
            <a:ext cx="7344816" cy="6525344"/>
          </a:xfrm>
          <a:prstGeom prst="ellipse">
            <a:avLst/>
          </a:prstGeom>
          <a:blipFill>
            <a:blip r:embed="rId2"/>
            <a:tile tx="0" ty="0" sx="100000" sy="100000" flip="none" algn="tl"/>
          </a:blipFill>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chemeClr val="bg1"/>
                </a:solidFill>
                <a:cs typeface="Sultan Medium" pitchFamily="2" charset="-78"/>
              </a:rPr>
              <a:t>الجانب التاريخي</a:t>
            </a:r>
            <a:endParaRPr lang="en-US" sz="5400" b="1" dirty="0">
              <a:solidFill>
                <a:srgbClr val="0070C0"/>
              </a:solidFill>
              <a:cs typeface="Sultan normal" pitchFamily="2" charset="-78"/>
            </a:endParaRPr>
          </a:p>
          <a:p>
            <a:pPr algn="ctr"/>
            <a:endParaRPr lang="ar-SA" sz="5400" b="1" dirty="0">
              <a:solidFill>
                <a:schemeClr val="bg1"/>
              </a:solidFill>
              <a:cs typeface="Sultan normal" pitchFamily="2" charset="-78"/>
            </a:endParaRPr>
          </a:p>
        </p:txBody>
      </p:sp>
    </p:spTree>
    <p:extLst>
      <p:ext uri="{BB962C8B-B14F-4D97-AF65-F5344CB8AC3E}">
        <p14:creationId xmlns:p14="http://schemas.microsoft.com/office/powerpoint/2010/main" xmlns="" val="110246054"/>
      </p:ext>
    </p:extLst>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217999" y="624840"/>
            <a:ext cx="4896544" cy="2588136"/>
          </a:xfrm>
          <a:blipFill>
            <a:blip r:embed="rId2"/>
            <a:tile tx="0" ty="0" sx="100000" sy="100000" flip="none" algn="tl"/>
          </a:blipFill>
          <a:ln w="76200" cmpd="tri">
            <a:solidFill>
              <a:srgbClr val="FF0000"/>
            </a:solidFill>
          </a:ln>
        </p:spPr>
        <p:txBody>
          <a:bodyPr>
            <a:noAutofit/>
          </a:bodyPr>
          <a:lstStyle/>
          <a:p>
            <a:pPr algn="just" rtl="1"/>
            <a:r>
              <a:rPr lang="ar-DZ" sz="3600" b="1" dirty="0">
                <a:solidFill>
                  <a:schemeClr val="bg1"/>
                </a:solidFill>
                <a:cs typeface="Sultan normal" pitchFamily="2" charset="-78"/>
              </a:rPr>
              <a:t>1- بقايا خشبية من جامع القيروان بمتحف المنستير مؤرخة بين سنتي 413-414هـ في عهد المعز بن باديس</a:t>
            </a:r>
          </a:p>
        </p:txBody>
      </p:sp>
      <p:sp>
        <p:nvSpPr>
          <p:cNvPr id="4" name="Ellipse 3"/>
          <p:cNvSpPr/>
          <p:nvPr/>
        </p:nvSpPr>
        <p:spPr>
          <a:xfrm>
            <a:off x="5004048" y="0"/>
            <a:ext cx="3744416" cy="62068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2800" b="1" dirty="0">
                <a:solidFill>
                  <a:srgbClr val="C00000"/>
                </a:solidFill>
                <a:cs typeface="Sultan normal" pitchFamily="2" charset="-78"/>
              </a:rPr>
              <a:t>الصناعات الخشبية</a:t>
            </a:r>
            <a:endParaRPr lang="en-US" sz="2800" b="1" dirty="0">
              <a:solidFill>
                <a:srgbClr val="FF0000"/>
              </a:solidFill>
              <a:cs typeface="Sultan Medium" pitchFamily="2" charset="-78"/>
            </a:endParaRPr>
          </a:p>
          <a:p>
            <a:pPr algn="ctr"/>
            <a:endParaRPr lang="en-US" dirty="0"/>
          </a:p>
        </p:txBody>
      </p:sp>
      <p:pic>
        <p:nvPicPr>
          <p:cNvPr id="5" name="Image 4">
            <a:extLst>
              <a:ext uri="{FF2B5EF4-FFF2-40B4-BE49-F238E27FC236}">
                <a16:creationId xmlns:a16="http://schemas.microsoft.com/office/drawing/2014/main" xmlns="" id="{7EE15A37-485B-C938-C3F0-3C5DB05A590D}"/>
              </a:ext>
            </a:extLst>
          </p:cNvPr>
          <p:cNvPicPr>
            <a:picLocks noChangeAspect="1"/>
          </p:cNvPicPr>
          <p:nvPr/>
        </p:nvPicPr>
        <p:blipFill>
          <a:blip r:embed="rId3" cstate="print"/>
          <a:stretch>
            <a:fillRect/>
          </a:stretch>
        </p:blipFill>
        <p:spPr>
          <a:xfrm>
            <a:off x="-18482" y="3521719"/>
            <a:ext cx="9144000" cy="3336281"/>
          </a:xfrm>
          <a:prstGeom prst="rect">
            <a:avLst/>
          </a:prstGeom>
        </p:spPr>
      </p:pic>
      <p:pic>
        <p:nvPicPr>
          <p:cNvPr id="8" name="Image 7">
            <a:extLst>
              <a:ext uri="{FF2B5EF4-FFF2-40B4-BE49-F238E27FC236}">
                <a16:creationId xmlns:a16="http://schemas.microsoft.com/office/drawing/2014/main" xmlns="" id="{1C0CEB42-4953-7BD4-32FB-5F3B6BC4DA7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1520" y="0"/>
            <a:ext cx="2409732" cy="3212976"/>
          </a:xfrm>
          <a:prstGeom prst="rect">
            <a:avLst/>
          </a:prstGeom>
        </p:spPr>
      </p:pic>
      <p:pic>
        <p:nvPicPr>
          <p:cNvPr id="11" name="Image 10">
            <a:extLst>
              <a:ext uri="{FF2B5EF4-FFF2-40B4-BE49-F238E27FC236}">
                <a16:creationId xmlns:a16="http://schemas.microsoft.com/office/drawing/2014/main" xmlns="" id="{E583A4AD-D538-DAFE-6B88-4C4586C9068D}"/>
              </a:ext>
            </a:extLst>
          </p:cNvPr>
          <p:cNvPicPr>
            <a:picLocks noChangeAspect="1"/>
          </p:cNvPicPr>
          <p:nvPr/>
        </p:nvPicPr>
        <p:blipFill>
          <a:blip r:embed="rId5" cstate="print"/>
          <a:stretch>
            <a:fillRect/>
          </a:stretch>
        </p:blipFill>
        <p:spPr>
          <a:xfrm>
            <a:off x="-18482" y="2703012"/>
            <a:ext cx="3330886" cy="725988"/>
          </a:xfrm>
          <a:prstGeom prst="rect">
            <a:avLst/>
          </a:prstGeom>
        </p:spPr>
      </p:pic>
    </p:spTree>
    <p:extLst>
      <p:ext uri="{BB962C8B-B14F-4D97-AF65-F5344CB8AC3E}">
        <p14:creationId xmlns:p14="http://schemas.microsoft.com/office/powerpoint/2010/main" xmlns="" val="2771526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xmlns="" id="{C399F946-2490-F2BB-038A-FF5862557174}"/>
              </a:ext>
            </a:extLst>
          </p:cNvPr>
          <p:cNvSpPr/>
          <p:nvPr/>
        </p:nvSpPr>
        <p:spPr>
          <a:xfrm>
            <a:off x="5436096" y="0"/>
            <a:ext cx="2952328" cy="60277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200" b="1" dirty="0"/>
              <a:t>جامع القيروان</a:t>
            </a:r>
            <a:endParaRPr lang="fr-FR" sz="3200" b="1" dirty="0"/>
          </a:p>
        </p:txBody>
      </p:sp>
      <p:pic>
        <p:nvPicPr>
          <p:cNvPr id="4" name="Image 3">
            <a:extLst>
              <a:ext uri="{FF2B5EF4-FFF2-40B4-BE49-F238E27FC236}">
                <a16:creationId xmlns:a16="http://schemas.microsoft.com/office/drawing/2014/main" xmlns="" id="{D976D42D-0A60-0D05-D2EA-12A38A1771C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5143500" cy="6858000"/>
          </a:xfrm>
          <a:prstGeom prst="rect">
            <a:avLst/>
          </a:prstGeom>
        </p:spPr>
      </p:pic>
      <p:pic>
        <p:nvPicPr>
          <p:cNvPr id="8" name="Image 7">
            <a:extLst>
              <a:ext uri="{FF2B5EF4-FFF2-40B4-BE49-F238E27FC236}">
                <a16:creationId xmlns:a16="http://schemas.microsoft.com/office/drawing/2014/main" xmlns="" id="{E95D835D-EC56-ED0D-98A4-002B9C7D500A}"/>
              </a:ext>
            </a:extLst>
          </p:cNvPr>
          <p:cNvPicPr>
            <a:picLocks noChangeAspect="1"/>
          </p:cNvPicPr>
          <p:nvPr/>
        </p:nvPicPr>
        <p:blipFill>
          <a:blip r:embed="rId3" cstate="print"/>
          <a:stretch>
            <a:fillRect/>
          </a:stretch>
        </p:blipFill>
        <p:spPr>
          <a:xfrm>
            <a:off x="5004048" y="602771"/>
            <a:ext cx="4020563" cy="1786235"/>
          </a:xfrm>
          <a:prstGeom prst="rect">
            <a:avLst/>
          </a:prstGeom>
        </p:spPr>
      </p:pic>
      <p:pic>
        <p:nvPicPr>
          <p:cNvPr id="10" name="Image 9">
            <a:extLst>
              <a:ext uri="{FF2B5EF4-FFF2-40B4-BE49-F238E27FC236}">
                <a16:creationId xmlns:a16="http://schemas.microsoft.com/office/drawing/2014/main" xmlns="" id="{F7B8C83F-561D-C141-7F5B-996684308CE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23782" y="3086604"/>
            <a:ext cx="3419872" cy="2564904"/>
          </a:xfrm>
          <a:prstGeom prst="rect">
            <a:avLst/>
          </a:prstGeom>
        </p:spPr>
      </p:pic>
      <p:pic>
        <p:nvPicPr>
          <p:cNvPr id="12" name="Image 11">
            <a:extLst>
              <a:ext uri="{FF2B5EF4-FFF2-40B4-BE49-F238E27FC236}">
                <a16:creationId xmlns:a16="http://schemas.microsoft.com/office/drawing/2014/main" xmlns="" id="{D1EED89B-FE89-BEBA-ED8A-67A0BCECB683}"/>
              </a:ext>
            </a:extLst>
          </p:cNvPr>
          <p:cNvPicPr>
            <a:picLocks noChangeAspect="1"/>
          </p:cNvPicPr>
          <p:nvPr/>
        </p:nvPicPr>
        <p:blipFill>
          <a:blip r:embed="rId5" cstate="print"/>
          <a:stretch>
            <a:fillRect/>
          </a:stretch>
        </p:blipFill>
        <p:spPr>
          <a:xfrm>
            <a:off x="5268130" y="5651508"/>
            <a:ext cx="3851920" cy="1236354"/>
          </a:xfrm>
          <a:prstGeom prst="rect">
            <a:avLst/>
          </a:prstGeom>
        </p:spPr>
      </p:pic>
    </p:spTree>
    <p:extLst>
      <p:ext uri="{BB962C8B-B14F-4D97-AF65-F5344CB8AC3E}">
        <p14:creationId xmlns:p14="http://schemas.microsoft.com/office/powerpoint/2010/main" xmlns="" val="1474849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xmlns="" id="{C399F946-2490-F2BB-038A-FF5862557174}"/>
              </a:ext>
            </a:extLst>
          </p:cNvPr>
          <p:cNvSpPr/>
          <p:nvPr/>
        </p:nvSpPr>
        <p:spPr>
          <a:xfrm>
            <a:off x="4572000" y="0"/>
            <a:ext cx="4464496" cy="7143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200" b="1" dirty="0"/>
              <a:t>زخارف خشبية: متحف </a:t>
            </a:r>
            <a:r>
              <a:rPr lang="ar-DZ" sz="3200" b="1" dirty="0" err="1"/>
              <a:t>رقادة</a:t>
            </a:r>
            <a:endParaRPr lang="fr-FR" sz="3200" b="1" dirty="0"/>
          </a:p>
        </p:txBody>
      </p:sp>
      <p:pic>
        <p:nvPicPr>
          <p:cNvPr id="7" name="Image 6">
            <a:extLst>
              <a:ext uri="{FF2B5EF4-FFF2-40B4-BE49-F238E27FC236}">
                <a16:creationId xmlns:a16="http://schemas.microsoft.com/office/drawing/2014/main" xmlns="" id="{D4CB8FFE-7497-FCB1-5820-FF756C950424}"/>
              </a:ext>
            </a:extLst>
          </p:cNvPr>
          <p:cNvPicPr>
            <a:picLocks noChangeAspect="1"/>
          </p:cNvPicPr>
          <p:nvPr/>
        </p:nvPicPr>
        <p:blipFill>
          <a:blip r:embed="rId2" cstate="print"/>
          <a:stretch>
            <a:fillRect/>
          </a:stretch>
        </p:blipFill>
        <p:spPr>
          <a:xfrm>
            <a:off x="1" y="764704"/>
            <a:ext cx="9489462" cy="2592858"/>
          </a:xfrm>
          <a:prstGeom prst="rect">
            <a:avLst/>
          </a:prstGeom>
        </p:spPr>
      </p:pic>
      <p:pic>
        <p:nvPicPr>
          <p:cNvPr id="6" name="Image 5">
            <a:extLst>
              <a:ext uri="{FF2B5EF4-FFF2-40B4-BE49-F238E27FC236}">
                <a16:creationId xmlns:a16="http://schemas.microsoft.com/office/drawing/2014/main" xmlns="" id="{0DEC95E0-1D9E-465C-585F-45033FE59D7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687586" y="2044893"/>
            <a:ext cx="4125521" cy="5500694"/>
          </a:xfrm>
          <a:prstGeom prst="rect">
            <a:avLst/>
          </a:prstGeom>
        </p:spPr>
      </p:pic>
    </p:spTree>
    <p:extLst>
      <p:ext uri="{BB962C8B-B14F-4D97-AF65-F5344CB8AC3E}">
        <p14:creationId xmlns:p14="http://schemas.microsoft.com/office/powerpoint/2010/main" xmlns="" val="1263366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3" descr="SSA40796.JPG"/>
          <p:cNvPicPr>
            <a:picLocks noChangeAspect="1"/>
          </p:cNvPicPr>
          <p:nvPr/>
        </p:nvPicPr>
        <p:blipFill>
          <a:blip r:embed="rId2" cstate="print"/>
          <a:stretch>
            <a:fillRect/>
          </a:stretch>
        </p:blipFill>
        <p:spPr>
          <a:xfrm rot="5400000">
            <a:off x="-770664" y="1463359"/>
            <a:ext cx="6165305" cy="4623979"/>
          </a:xfrm>
          <a:prstGeom prst="rect">
            <a:avLst/>
          </a:prstGeom>
        </p:spPr>
      </p:pic>
      <p:sp>
        <p:nvSpPr>
          <p:cNvPr id="3" name="Rectangle : coins arrondis 2">
            <a:extLst>
              <a:ext uri="{FF2B5EF4-FFF2-40B4-BE49-F238E27FC236}">
                <a16:creationId xmlns:a16="http://schemas.microsoft.com/office/drawing/2014/main" xmlns="" id="{C399F946-2490-F2BB-038A-FF5862557174}"/>
              </a:ext>
            </a:extLst>
          </p:cNvPr>
          <p:cNvSpPr/>
          <p:nvPr/>
        </p:nvSpPr>
        <p:spPr>
          <a:xfrm>
            <a:off x="3043861" y="0"/>
            <a:ext cx="2952328" cy="60277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200" b="1" dirty="0"/>
              <a:t>باب سيدي عقبة</a:t>
            </a:r>
            <a:endParaRPr lang="fr-FR" sz="3200" b="1" dirty="0"/>
          </a:p>
        </p:txBody>
      </p:sp>
      <p:pic>
        <p:nvPicPr>
          <p:cNvPr id="5" name="Espace réservé du contenu 3" descr="SSA40799.JPG">
            <a:extLst>
              <a:ext uri="{FF2B5EF4-FFF2-40B4-BE49-F238E27FC236}">
                <a16:creationId xmlns:a16="http://schemas.microsoft.com/office/drawing/2014/main" xmlns="" id="{2B93BB6B-89F5-9256-7F0D-D72C0673F5D1}"/>
              </a:ext>
            </a:extLst>
          </p:cNvPr>
          <p:cNvPicPr>
            <a:picLocks noChangeAspect="1"/>
          </p:cNvPicPr>
          <p:nvPr/>
        </p:nvPicPr>
        <p:blipFill>
          <a:blip r:embed="rId3" cstate="print"/>
          <a:stretch>
            <a:fillRect/>
          </a:stretch>
        </p:blipFill>
        <p:spPr>
          <a:xfrm rot="5400000">
            <a:off x="3749362" y="1463361"/>
            <a:ext cx="6165302" cy="4623976"/>
          </a:xfrm>
          <a:prstGeom prst="rect">
            <a:avLst/>
          </a:prstGeom>
        </p:spPr>
      </p:pic>
    </p:spTree>
    <p:extLst>
      <p:ext uri="{BB962C8B-B14F-4D97-AF65-F5344CB8AC3E}">
        <p14:creationId xmlns:p14="http://schemas.microsoft.com/office/powerpoint/2010/main" xmlns="" val="736046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899592" y="0"/>
            <a:ext cx="7344816" cy="6525344"/>
          </a:xfrm>
          <a:prstGeom prst="ellipse">
            <a:avLst/>
          </a:prstGeom>
          <a:blipFill>
            <a:blip r:embed="rId2"/>
            <a:tile tx="0" ty="0" sx="100000" sy="100000" flip="none" algn="tl"/>
          </a:blipFill>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chemeClr val="bg1"/>
                </a:solidFill>
                <a:cs typeface="Sultan Medium" pitchFamily="2" charset="-78"/>
              </a:rPr>
              <a:t>الزخارف الجصية</a:t>
            </a:r>
            <a:endParaRPr lang="en-US" sz="5400" b="1" dirty="0">
              <a:solidFill>
                <a:srgbClr val="0070C0"/>
              </a:solidFill>
              <a:cs typeface="Sultan normal" pitchFamily="2" charset="-78"/>
            </a:endParaRPr>
          </a:p>
          <a:p>
            <a:pPr algn="ctr"/>
            <a:endParaRPr lang="ar-SA" sz="5400" b="1" dirty="0">
              <a:solidFill>
                <a:schemeClr val="bg1"/>
              </a:solidFill>
              <a:cs typeface="Sultan normal" pitchFamily="2" charset="-78"/>
            </a:endParaRPr>
          </a:p>
        </p:txBody>
      </p:sp>
    </p:spTree>
    <p:extLst>
      <p:ext uri="{BB962C8B-B14F-4D97-AF65-F5344CB8AC3E}">
        <p14:creationId xmlns:p14="http://schemas.microsoft.com/office/powerpoint/2010/main" xmlns="" val="2419312924"/>
      </p:ext>
    </p:extLst>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217999" y="624840"/>
            <a:ext cx="4896544" cy="1508016"/>
          </a:xfrm>
          <a:blipFill>
            <a:blip r:embed="rId2"/>
            <a:tile tx="0" ty="0" sx="100000" sy="100000" flip="none" algn="tl"/>
          </a:blipFill>
          <a:ln w="76200" cmpd="tri">
            <a:solidFill>
              <a:srgbClr val="FF0000"/>
            </a:solidFill>
          </a:ln>
        </p:spPr>
        <p:txBody>
          <a:bodyPr>
            <a:noAutofit/>
          </a:bodyPr>
          <a:lstStyle/>
          <a:p>
            <a:pPr algn="just" rtl="1"/>
            <a:r>
              <a:rPr lang="ar-DZ" sz="3600" b="1" dirty="0">
                <a:solidFill>
                  <a:schemeClr val="bg1"/>
                </a:solidFill>
                <a:cs typeface="Sultan normal" pitchFamily="2" charset="-78"/>
              </a:rPr>
              <a:t>1- حفائر </a:t>
            </a:r>
            <a:r>
              <a:rPr lang="ar-DZ" sz="3600" b="1" dirty="0" err="1">
                <a:solidFill>
                  <a:schemeClr val="bg1"/>
                </a:solidFill>
                <a:cs typeface="Sultan normal" pitchFamily="2" charset="-78"/>
              </a:rPr>
              <a:t>رقادة</a:t>
            </a:r>
            <a:endParaRPr lang="ar-DZ" sz="3600" b="1" dirty="0">
              <a:solidFill>
                <a:schemeClr val="bg1"/>
              </a:solidFill>
              <a:cs typeface="Sultan normal" pitchFamily="2" charset="-78"/>
            </a:endParaRPr>
          </a:p>
          <a:p>
            <a:pPr algn="just" rtl="1"/>
            <a:r>
              <a:rPr lang="ar-DZ" sz="3600" b="1" dirty="0">
                <a:solidFill>
                  <a:schemeClr val="bg1"/>
                </a:solidFill>
                <a:cs typeface="Sultan normal" pitchFamily="2" charset="-78"/>
              </a:rPr>
              <a:t>2- حفائر المنصورة</a:t>
            </a:r>
          </a:p>
        </p:txBody>
      </p:sp>
      <p:pic>
        <p:nvPicPr>
          <p:cNvPr id="5" name="Image 4">
            <a:extLst>
              <a:ext uri="{FF2B5EF4-FFF2-40B4-BE49-F238E27FC236}">
                <a16:creationId xmlns:a16="http://schemas.microsoft.com/office/drawing/2014/main" xmlns="" id="{DDB0643A-C8C1-42D4-407F-8DB93D6131B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536" y="1916832"/>
            <a:ext cx="6300192" cy="4725144"/>
          </a:xfrm>
          <a:prstGeom prst="rect">
            <a:avLst/>
          </a:prstGeom>
        </p:spPr>
      </p:pic>
      <p:pic>
        <p:nvPicPr>
          <p:cNvPr id="7" name="Image 6">
            <a:extLst>
              <a:ext uri="{FF2B5EF4-FFF2-40B4-BE49-F238E27FC236}">
                <a16:creationId xmlns:a16="http://schemas.microsoft.com/office/drawing/2014/main" xmlns="" id="{AF89AA06-49D7-7153-AAA3-936945FCEA34}"/>
              </a:ext>
            </a:extLst>
          </p:cNvPr>
          <p:cNvPicPr>
            <a:picLocks noChangeAspect="1"/>
          </p:cNvPicPr>
          <p:nvPr/>
        </p:nvPicPr>
        <p:blipFill>
          <a:blip r:embed="rId4" cstate="print"/>
          <a:stretch>
            <a:fillRect/>
          </a:stretch>
        </p:blipFill>
        <p:spPr>
          <a:xfrm>
            <a:off x="-8729" y="4221088"/>
            <a:ext cx="2173491" cy="2104363"/>
          </a:xfrm>
          <a:prstGeom prst="rect">
            <a:avLst/>
          </a:prstGeom>
        </p:spPr>
      </p:pic>
      <p:pic>
        <p:nvPicPr>
          <p:cNvPr id="9" name="Image 8">
            <a:extLst>
              <a:ext uri="{FF2B5EF4-FFF2-40B4-BE49-F238E27FC236}">
                <a16:creationId xmlns:a16="http://schemas.microsoft.com/office/drawing/2014/main" xmlns="" id="{C16DCEFA-A751-1BAE-2B6F-0A6DAF76D9F9}"/>
              </a:ext>
            </a:extLst>
          </p:cNvPr>
          <p:cNvPicPr>
            <a:picLocks noChangeAspect="1"/>
          </p:cNvPicPr>
          <p:nvPr/>
        </p:nvPicPr>
        <p:blipFill>
          <a:blip r:embed="rId5" cstate="print"/>
          <a:stretch>
            <a:fillRect/>
          </a:stretch>
        </p:blipFill>
        <p:spPr>
          <a:xfrm>
            <a:off x="-35083" y="2540669"/>
            <a:ext cx="3275856" cy="1710600"/>
          </a:xfrm>
          <a:prstGeom prst="rect">
            <a:avLst/>
          </a:prstGeom>
        </p:spPr>
      </p:pic>
      <p:pic>
        <p:nvPicPr>
          <p:cNvPr id="11" name="Image 10">
            <a:extLst>
              <a:ext uri="{FF2B5EF4-FFF2-40B4-BE49-F238E27FC236}">
                <a16:creationId xmlns:a16="http://schemas.microsoft.com/office/drawing/2014/main" xmlns="" id="{6A822DA7-A06B-FE94-8946-014E92E3A97A}"/>
              </a:ext>
            </a:extLst>
          </p:cNvPr>
          <p:cNvPicPr>
            <a:picLocks noChangeAspect="1"/>
          </p:cNvPicPr>
          <p:nvPr/>
        </p:nvPicPr>
        <p:blipFill>
          <a:blip r:embed="rId6" cstate="print"/>
          <a:stretch>
            <a:fillRect/>
          </a:stretch>
        </p:blipFill>
        <p:spPr>
          <a:xfrm>
            <a:off x="6444208" y="4213044"/>
            <a:ext cx="2016224" cy="2428932"/>
          </a:xfrm>
          <a:prstGeom prst="rect">
            <a:avLst/>
          </a:prstGeom>
        </p:spPr>
      </p:pic>
      <p:pic>
        <p:nvPicPr>
          <p:cNvPr id="13" name="Image 12">
            <a:extLst>
              <a:ext uri="{FF2B5EF4-FFF2-40B4-BE49-F238E27FC236}">
                <a16:creationId xmlns:a16="http://schemas.microsoft.com/office/drawing/2014/main" xmlns="" id="{C97277C3-3E5E-8F02-A33E-895375E7F832}"/>
              </a:ext>
            </a:extLst>
          </p:cNvPr>
          <p:cNvPicPr>
            <a:picLocks noChangeAspect="1"/>
          </p:cNvPicPr>
          <p:nvPr/>
        </p:nvPicPr>
        <p:blipFill>
          <a:blip r:embed="rId7" cstate="print"/>
          <a:stretch>
            <a:fillRect/>
          </a:stretch>
        </p:blipFill>
        <p:spPr>
          <a:xfrm>
            <a:off x="6201848" y="1912680"/>
            <a:ext cx="2912695" cy="2276872"/>
          </a:xfrm>
          <a:prstGeom prst="rect">
            <a:avLst/>
          </a:prstGeom>
        </p:spPr>
      </p:pic>
      <p:sp>
        <p:nvSpPr>
          <p:cNvPr id="14" name="Rectangle : coins arrondis 13">
            <a:extLst>
              <a:ext uri="{FF2B5EF4-FFF2-40B4-BE49-F238E27FC236}">
                <a16:creationId xmlns:a16="http://schemas.microsoft.com/office/drawing/2014/main" xmlns="" id="{D4EF6680-48D1-7A4E-1F31-E36DD6567867}"/>
              </a:ext>
            </a:extLst>
          </p:cNvPr>
          <p:cNvSpPr/>
          <p:nvPr/>
        </p:nvSpPr>
        <p:spPr>
          <a:xfrm>
            <a:off x="5658159" y="-1"/>
            <a:ext cx="3456384" cy="60134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DZ" sz="4000" dirty="0"/>
              <a:t>الزخارف الجصية</a:t>
            </a:r>
            <a:endParaRPr lang="fr-FR" sz="4000" dirty="0"/>
          </a:p>
        </p:txBody>
      </p:sp>
    </p:spTree>
    <p:extLst>
      <p:ext uri="{BB962C8B-B14F-4D97-AF65-F5344CB8AC3E}">
        <p14:creationId xmlns:p14="http://schemas.microsoft.com/office/powerpoint/2010/main" xmlns="" val="2673738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899592" y="0"/>
            <a:ext cx="7344816" cy="6525344"/>
          </a:xfrm>
          <a:prstGeom prst="ellipse">
            <a:avLst/>
          </a:prstGeom>
          <a:blipFill>
            <a:blip r:embed="rId2"/>
            <a:tile tx="0" ty="0" sx="100000" sy="100000" flip="none" algn="tl"/>
          </a:blipFill>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chemeClr val="bg1"/>
                </a:solidFill>
                <a:cs typeface="Sultan Medium" pitchFamily="2" charset="-78"/>
              </a:rPr>
              <a:t>الصناعات الزجاجية</a:t>
            </a:r>
            <a:endParaRPr lang="en-US" sz="5400" b="1" dirty="0">
              <a:solidFill>
                <a:srgbClr val="0070C0"/>
              </a:solidFill>
              <a:cs typeface="Sultan normal" pitchFamily="2" charset="-78"/>
            </a:endParaRPr>
          </a:p>
          <a:p>
            <a:pPr algn="ctr"/>
            <a:endParaRPr lang="ar-SA" sz="5400" b="1" dirty="0">
              <a:solidFill>
                <a:schemeClr val="bg1"/>
              </a:solidFill>
              <a:cs typeface="Sultan normal" pitchFamily="2" charset="-78"/>
            </a:endParaRPr>
          </a:p>
        </p:txBody>
      </p:sp>
    </p:spTree>
    <p:extLst>
      <p:ext uri="{BB962C8B-B14F-4D97-AF65-F5344CB8AC3E}">
        <p14:creationId xmlns:p14="http://schemas.microsoft.com/office/powerpoint/2010/main" xmlns="" val="280489085"/>
      </p:ext>
    </p:extLst>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203848" y="11088"/>
            <a:ext cx="5915917" cy="1329680"/>
          </a:xfrm>
          <a:blipFill>
            <a:blip r:embed="rId2"/>
            <a:tile tx="0" ty="0" sx="100000" sy="100000" flip="none" algn="tl"/>
          </a:blipFill>
          <a:ln w="76200" cmpd="tri">
            <a:solidFill>
              <a:srgbClr val="FF0000"/>
            </a:solidFill>
          </a:ln>
        </p:spPr>
        <p:txBody>
          <a:bodyPr>
            <a:noAutofit/>
          </a:bodyPr>
          <a:lstStyle/>
          <a:p>
            <a:pPr algn="just" rtl="1"/>
            <a:r>
              <a:rPr lang="ar-DZ" sz="2800" b="1" dirty="0">
                <a:solidFill>
                  <a:schemeClr val="bg1"/>
                </a:solidFill>
                <a:cs typeface="Sultan normal" pitchFamily="2" charset="-78"/>
              </a:rPr>
              <a:t>1- أواني زجاجية بحفائر صبرة المنصورية</a:t>
            </a:r>
          </a:p>
          <a:p>
            <a:pPr algn="just" rtl="1"/>
            <a:r>
              <a:rPr lang="ar-DZ" sz="2800" b="1" dirty="0">
                <a:solidFill>
                  <a:schemeClr val="bg1"/>
                </a:solidFill>
                <a:cs typeface="Sultan normal" pitchFamily="2" charset="-78"/>
              </a:rPr>
              <a:t>2- أواني زجاجية بالقيروان</a:t>
            </a:r>
          </a:p>
        </p:txBody>
      </p:sp>
      <p:pic>
        <p:nvPicPr>
          <p:cNvPr id="5" name="Image 4">
            <a:extLst>
              <a:ext uri="{FF2B5EF4-FFF2-40B4-BE49-F238E27FC236}">
                <a16:creationId xmlns:a16="http://schemas.microsoft.com/office/drawing/2014/main" xmlns="" id="{E82B6E92-06AD-DBD7-1F36-1ACB1E6037C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2078850"/>
            <a:ext cx="6372200" cy="4779150"/>
          </a:xfrm>
          <a:prstGeom prst="rect">
            <a:avLst/>
          </a:prstGeom>
        </p:spPr>
      </p:pic>
      <p:pic>
        <p:nvPicPr>
          <p:cNvPr id="9" name="Image 8">
            <a:extLst>
              <a:ext uri="{FF2B5EF4-FFF2-40B4-BE49-F238E27FC236}">
                <a16:creationId xmlns:a16="http://schemas.microsoft.com/office/drawing/2014/main" xmlns="" id="{EF930617-14E1-95B5-73CD-9804BE42D736}"/>
              </a:ext>
            </a:extLst>
          </p:cNvPr>
          <p:cNvPicPr>
            <a:picLocks noChangeAspect="1"/>
          </p:cNvPicPr>
          <p:nvPr/>
        </p:nvPicPr>
        <p:blipFill>
          <a:blip r:embed="rId4"/>
          <a:stretch>
            <a:fillRect/>
          </a:stretch>
        </p:blipFill>
        <p:spPr>
          <a:xfrm>
            <a:off x="6367024" y="4941169"/>
            <a:ext cx="2752741" cy="1905744"/>
          </a:xfrm>
          <a:prstGeom prst="rect">
            <a:avLst/>
          </a:prstGeom>
        </p:spPr>
      </p:pic>
      <p:pic>
        <p:nvPicPr>
          <p:cNvPr id="11" name="Image 10">
            <a:extLst>
              <a:ext uri="{FF2B5EF4-FFF2-40B4-BE49-F238E27FC236}">
                <a16:creationId xmlns:a16="http://schemas.microsoft.com/office/drawing/2014/main" xmlns="" id="{1E2CC36C-157E-A048-787A-D544C5E77822}"/>
              </a:ext>
            </a:extLst>
          </p:cNvPr>
          <p:cNvPicPr>
            <a:picLocks noChangeAspect="1"/>
          </p:cNvPicPr>
          <p:nvPr/>
        </p:nvPicPr>
        <p:blipFill>
          <a:blip r:embed="rId5" cstate="print"/>
          <a:stretch>
            <a:fillRect/>
          </a:stretch>
        </p:blipFill>
        <p:spPr>
          <a:xfrm>
            <a:off x="-12846" y="5157192"/>
            <a:ext cx="2657581" cy="1700808"/>
          </a:xfrm>
          <a:prstGeom prst="rect">
            <a:avLst/>
          </a:prstGeom>
        </p:spPr>
      </p:pic>
      <p:pic>
        <p:nvPicPr>
          <p:cNvPr id="13" name="Image 12">
            <a:extLst>
              <a:ext uri="{FF2B5EF4-FFF2-40B4-BE49-F238E27FC236}">
                <a16:creationId xmlns:a16="http://schemas.microsoft.com/office/drawing/2014/main" xmlns="" id="{A2493A4B-EEB5-4396-A075-A42679FC3EEA}"/>
              </a:ext>
            </a:extLst>
          </p:cNvPr>
          <p:cNvPicPr>
            <a:picLocks noChangeAspect="1"/>
          </p:cNvPicPr>
          <p:nvPr/>
        </p:nvPicPr>
        <p:blipFill>
          <a:blip r:embed="rId6" cstate="print">
            <a:extLst>
              <a:ext uri="{BEBA8EAE-BF5A-486C-A8C5-ECC9F3942E4B}">
                <a14:imgProps xmlns:a14="http://schemas.microsoft.com/office/drawing/2010/main" xmlns="">
                  <a14:imgLayer r:embed="rId7">
                    <a14:imgEffect>
                      <a14:colorTemperature colorTemp="11200"/>
                    </a14:imgEffect>
                  </a14:imgLayer>
                </a14:imgProps>
              </a:ext>
              <a:ext uri="{28A0092B-C50C-407E-A947-70E740481C1C}">
                <a14:useLocalDpi xmlns:a14="http://schemas.microsoft.com/office/drawing/2010/main" xmlns="" val="0"/>
              </a:ext>
            </a:extLst>
          </a:blip>
          <a:stretch>
            <a:fillRect/>
          </a:stretch>
        </p:blipFill>
        <p:spPr>
          <a:xfrm rot="10800000">
            <a:off x="0" y="2623060"/>
            <a:ext cx="3090812" cy="2318109"/>
          </a:xfrm>
          <a:prstGeom prst="rect">
            <a:avLst/>
          </a:prstGeom>
        </p:spPr>
      </p:pic>
      <p:pic>
        <p:nvPicPr>
          <p:cNvPr id="15" name="Image 14">
            <a:extLst>
              <a:ext uri="{FF2B5EF4-FFF2-40B4-BE49-F238E27FC236}">
                <a16:creationId xmlns:a16="http://schemas.microsoft.com/office/drawing/2014/main" xmlns="" id="{A5329E84-C78C-24E7-B2ED-2939BAD17D45}"/>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colorTemperature colorTemp="11200"/>
                    </a14:imgEffect>
                  </a14:imgLayer>
                </a14:imgProps>
              </a:ext>
            </a:extLst>
          </a:blip>
          <a:stretch>
            <a:fillRect/>
          </a:stretch>
        </p:blipFill>
        <p:spPr>
          <a:xfrm>
            <a:off x="6408549" y="2845447"/>
            <a:ext cx="2632341" cy="2084635"/>
          </a:xfrm>
          <a:prstGeom prst="rect">
            <a:avLst/>
          </a:prstGeom>
        </p:spPr>
      </p:pic>
      <p:pic>
        <p:nvPicPr>
          <p:cNvPr id="17" name="Image 16">
            <a:extLst>
              <a:ext uri="{FF2B5EF4-FFF2-40B4-BE49-F238E27FC236}">
                <a16:creationId xmlns:a16="http://schemas.microsoft.com/office/drawing/2014/main" xmlns="" id="{2ABA4325-7A68-E052-C2A0-35B7C79D7DD0}"/>
              </a:ext>
            </a:extLst>
          </p:cNvPr>
          <p:cNvPicPr>
            <a:picLocks noChangeAspect="1"/>
          </p:cNvPicPr>
          <p:nvPr/>
        </p:nvPicPr>
        <p:blipFill>
          <a:blip r:embed="rId10" cstate="print">
            <a:extLst>
              <a:ext uri="{BEBA8EAE-BF5A-486C-A8C5-ECC9F3942E4B}">
                <a14:imgProps xmlns:a14="http://schemas.microsoft.com/office/drawing/2010/main" xmlns="">
                  <a14:imgLayer r:embed="rId11">
                    <a14:imgEffect>
                      <a14:colorTemperature colorTemp="11200"/>
                    </a14:imgEffect>
                  </a14:imgLayer>
                </a14:imgProps>
              </a:ext>
            </a:extLst>
          </a:blip>
          <a:stretch>
            <a:fillRect/>
          </a:stretch>
        </p:blipFill>
        <p:spPr>
          <a:xfrm>
            <a:off x="6391950" y="1493209"/>
            <a:ext cx="2665907" cy="1171282"/>
          </a:xfrm>
          <a:prstGeom prst="rect">
            <a:avLst/>
          </a:prstGeom>
        </p:spPr>
      </p:pic>
      <p:pic>
        <p:nvPicPr>
          <p:cNvPr id="19" name="Image 18">
            <a:extLst>
              <a:ext uri="{FF2B5EF4-FFF2-40B4-BE49-F238E27FC236}">
                <a16:creationId xmlns:a16="http://schemas.microsoft.com/office/drawing/2014/main" xmlns="" id="{75AB0D6B-811F-B28E-51D2-65C2963AFF61}"/>
              </a:ext>
            </a:extLst>
          </p:cNvPr>
          <p:cNvPicPr>
            <a:picLocks noChangeAspect="1"/>
          </p:cNvPicPr>
          <p:nvPr/>
        </p:nvPicPr>
        <p:blipFill>
          <a:blip r:embed="rId12" cstate="print">
            <a:extLst>
              <a:ext uri="{BEBA8EAE-BF5A-486C-A8C5-ECC9F3942E4B}">
                <a14:imgProps xmlns:a14="http://schemas.microsoft.com/office/drawing/2010/main" xmlns="">
                  <a14:imgLayer r:embed="rId13">
                    <a14:imgEffect>
                      <a14:colorTemperature colorTemp="11200"/>
                    </a14:imgEffect>
                  </a14:imgLayer>
                </a14:imgProps>
              </a:ext>
            </a:extLst>
          </a:blip>
          <a:stretch>
            <a:fillRect/>
          </a:stretch>
        </p:blipFill>
        <p:spPr>
          <a:xfrm>
            <a:off x="-1" y="-5966"/>
            <a:ext cx="3219117" cy="2210830"/>
          </a:xfrm>
          <a:prstGeom prst="rect">
            <a:avLst/>
          </a:prstGeom>
        </p:spPr>
      </p:pic>
    </p:spTree>
    <p:extLst>
      <p:ext uri="{BB962C8B-B14F-4D97-AF65-F5344CB8AC3E}">
        <p14:creationId xmlns:p14="http://schemas.microsoft.com/office/powerpoint/2010/main" xmlns="" val="2614564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899592" y="0"/>
            <a:ext cx="7344816" cy="6525344"/>
          </a:xfrm>
          <a:prstGeom prst="ellipse">
            <a:avLst/>
          </a:prstGeom>
          <a:blipFill>
            <a:blip r:embed="rId2"/>
            <a:tile tx="0" ty="0" sx="100000" sy="100000" flip="none" algn="tl"/>
          </a:blipFill>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chemeClr val="bg1"/>
                </a:solidFill>
                <a:cs typeface="Sultan Medium" pitchFamily="2" charset="-78"/>
              </a:rPr>
              <a:t>الصناعة الجلدية</a:t>
            </a:r>
          </a:p>
          <a:p>
            <a:pPr algn="ctr"/>
            <a:r>
              <a:rPr lang="ar-DZ" sz="5400" b="1" dirty="0">
                <a:solidFill>
                  <a:schemeClr val="bg1"/>
                </a:solidFill>
                <a:cs typeface="Sultan Medium" pitchFamily="2" charset="-78"/>
              </a:rPr>
              <a:t>تجليد المصاحف</a:t>
            </a:r>
            <a:endParaRPr lang="en-US" sz="5400" b="1" dirty="0">
              <a:solidFill>
                <a:srgbClr val="0070C0"/>
              </a:solidFill>
              <a:cs typeface="Sultan normal" pitchFamily="2" charset="-78"/>
            </a:endParaRPr>
          </a:p>
          <a:p>
            <a:pPr algn="ctr"/>
            <a:endParaRPr lang="ar-SA" sz="5400" b="1" dirty="0">
              <a:solidFill>
                <a:schemeClr val="bg1"/>
              </a:solidFill>
              <a:cs typeface="Sultan normal" pitchFamily="2" charset="-78"/>
            </a:endParaRPr>
          </a:p>
        </p:txBody>
      </p:sp>
    </p:spTree>
    <p:extLst>
      <p:ext uri="{BB962C8B-B14F-4D97-AF65-F5344CB8AC3E}">
        <p14:creationId xmlns:p14="http://schemas.microsoft.com/office/powerpoint/2010/main" xmlns="" val="3441663379"/>
      </p:ext>
    </p:extLst>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247456" y="10518"/>
            <a:ext cx="4896544" cy="1003960"/>
          </a:xfrm>
          <a:blipFill>
            <a:blip r:embed="rId2"/>
            <a:tile tx="0" ty="0" sx="100000" sy="100000" flip="none" algn="tl"/>
          </a:blipFill>
          <a:ln w="76200" cmpd="tri">
            <a:solidFill>
              <a:srgbClr val="FF0000"/>
            </a:solidFill>
          </a:ln>
        </p:spPr>
        <p:txBody>
          <a:bodyPr>
            <a:noAutofit/>
          </a:bodyPr>
          <a:lstStyle/>
          <a:p>
            <a:pPr algn="just" rtl="1"/>
            <a:r>
              <a:rPr lang="ar-DZ" sz="3600" b="1" dirty="0">
                <a:solidFill>
                  <a:schemeClr val="bg1"/>
                </a:solidFill>
                <a:cs typeface="Sultan normal" pitchFamily="2" charset="-78"/>
              </a:rPr>
              <a:t>1- فن تجليد المصاحف</a:t>
            </a:r>
          </a:p>
        </p:txBody>
      </p:sp>
      <p:pic>
        <p:nvPicPr>
          <p:cNvPr id="5" name="Image 4">
            <a:extLst>
              <a:ext uri="{FF2B5EF4-FFF2-40B4-BE49-F238E27FC236}">
                <a16:creationId xmlns:a16="http://schemas.microsoft.com/office/drawing/2014/main" xmlns="" id="{2AF39776-95E4-AB75-35FE-E0B8D538334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24128" y="4293096"/>
            <a:ext cx="3419872" cy="2564904"/>
          </a:xfrm>
          <a:prstGeom prst="rect">
            <a:avLst/>
          </a:prstGeom>
        </p:spPr>
      </p:pic>
      <p:pic>
        <p:nvPicPr>
          <p:cNvPr id="7" name="Image 6">
            <a:extLst>
              <a:ext uri="{FF2B5EF4-FFF2-40B4-BE49-F238E27FC236}">
                <a16:creationId xmlns:a16="http://schemas.microsoft.com/office/drawing/2014/main" xmlns="" id="{512929C0-80E2-7A82-ED88-1A93BD0FF92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4509120"/>
            <a:ext cx="3131839" cy="2348879"/>
          </a:xfrm>
          <a:prstGeom prst="rect">
            <a:avLst/>
          </a:prstGeom>
        </p:spPr>
      </p:pic>
      <p:pic>
        <p:nvPicPr>
          <p:cNvPr id="9" name="Image 8">
            <a:extLst>
              <a:ext uri="{FF2B5EF4-FFF2-40B4-BE49-F238E27FC236}">
                <a16:creationId xmlns:a16="http://schemas.microsoft.com/office/drawing/2014/main" xmlns="" id="{D386BE17-579C-F213-8634-F5859E93B82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580113" y="1548172"/>
            <a:ext cx="3563888" cy="2672916"/>
          </a:xfrm>
          <a:prstGeom prst="rect">
            <a:avLst/>
          </a:prstGeom>
        </p:spPr>
      </p:pic>
      <p:pic>
        <p:nvPicPr>
          <p:cNvPr id="11" name="Image 10">
            <a:extLst>
              <a:ext uri="{FF2B5EF4-FFF2-40B4-BE49-F238E27FC236}">
                <a16:creationId xmlns:a16="http://schemas.microsoft.com/office/drawing/2014/main" xmlns="" id="{9F3DB369-0219-4AE5-6328-E2A60D985C7E}"/>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5400000">
            <a:off x="2404942" y="2674707"/>
            <a:ext cx="3758740" cy="2819055"/>
          </a:xfrm>
          <a:prstGeom prst="rect">
            <a:avLst/>
          </a:prstGeom>
        </p:spPr>
      </p:pic>
      <p:pic>
        <p:nvPicPr>
          <p:cNvPr id="13" name="Image 12">
            <a:extLst>
              <a:ext uri="{FF2B5EF4-FFF2-40B4-BE49-F238E27FC236}">
                <a16:creationId xmlns:a16="http://schemas.microsoft.com/office/drawing/2014/main" xmlns="" id="{85FBD29C-3809-3EAF-B76C-623771BE1A0D}"/>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10518"/>
            <a:ext cx="3131839" cy="2348879"/>
          </a:xfrm>
          <a:prstGeom prst="rect">
            <a:avLst/>
          </a:prstGeom>
        </p:spPr>
      </p:pic>
      <p:pic>
        <p:nvPicPr>
          <p:cNvPr id="15" name="Image 14">
            <a:extLst>
              <a:ext uri="{FF2B5EF4-FFF2-40B4-BE49-F238E27FC236}">
                <a16:creationId xmlns:a16="http://schemas.microsoft.com/office/drawing/2014/main" xmlns="" id="{EE68AADD-E25B-0AAD-030F-66C4CB88B49E}"/>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2376264"/>
            <a:ext cx="2843808" cy="2132856"/>
          </a:xfrm>
          <a:prstGeom prst="rect">
            <a:avLst/>
          </a:prstGeom>
        </p:spPr>
      </p:pic>
    </p:spTree>
    <p:extLst>
      <p:ext uri="{BB962C8B-B14F-4D97-AF65-F5344CB8AC3E}">
        <p14:creationId xmlns:p14="http://schemas.microsoft.com/office/powerpoint/2010/main" xmlns="" val="1619209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51520" y="1071546"/>
            <a:ext cx="8640960" cy="5429288"/>
          </a:xfrm>
          <a:blipFill>
            <a:blip r:embed="rId3"/>
            <a:tile tx="0" ty="0" sx="100000" sy="100000" flip="none" algn="tl"/>
          </a:blipFill>
          <a:ln w="76200" cmpd="tri">
            <a:solidFill>
              <a:srgbClr val="FF0000"/>
            </a:solidFill>
          </a:ln>
        </p:spPr>
        <p:txBody>
          <a:bodyPr>
            <a:noAutofit/>
          </a:bodyPr>
          <a:lstStyle/>
          <a:p>
            <a:pPr marL="176213" algn="justLow" rtl="1"/>
            <a:r>
              <a:rPr lang="ar-DZ" sz="44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تنسب الدولة </a:t>
            </a:r>
            <a:r>
              <a:rPr lang="ar-DZ" sz="4400" b="1" dirty="0" err="1">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الزيرية</a:t>
            </a:r>
            <a:r>
              <a:rPr lang="ar-DZ" sz="44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 الى مؤسسها </a:t>
            </a:r>
            <a:endParaRPr lang="ar-SA" sz="44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endParaRPr>
          </a:p>
          <a:p>
            <a:pPr marL="176213" algn="justLow" rtl="1"/>
            <a:r>
              <a:rPr lang="ar-DZ" sz="44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زيري </a:t>
            </a:r>
            <a:r>
              <a:rPr lang="ar-DZ" sz="44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بن مناد بن منقوش من قبيلة </a:t>
            </a:r>
            <a:r>
              <a:rPr lang="ar-DZ" sz="4400" b="1" dirty="0" err="1">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صنهاجة</a:t>
            </a:r>
            <a:r>
              <a:rPr lang="ar-DZ" sz="44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 </a:t>
            </a:r>
            <a:endParaRPr lang="ar-SA" sz="44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endParaRPr>
          </a:p>
          <a:p>
            <a:pPr marL="176213" algn="justLow" rtl="1"/>
            <a:r>
              <a:rPr lang="ar-DZ" sz="44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التي </a:t>
            </a:r>
            <a:r>
              <a:rPr lang="ar-DZ" sz="44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كان موطنها بالمسيلة حميرة الى الجزائر والمدية </a:t>
            </a:r>
            <a:r>
              <a:rPr lang="ar-DZ" sz="4400" b="1" dirty="0" err="1"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ومليانة</a:t>
            </a:r>
            <a:endParaRPr lang="ar-SA" sz="4400" b="1" dirty="0" smtClean="0">
              <a:solidFill>
                <a:schemeClr val="bg1"/>
              </a:solidFill>
              <a:latin typeface="Arabic Typesetting" panose="03020402040406030203" pitchFamily="66" charset="-78"/>
              <a:ea typeface="Times New Roman" panose="02020603050405020304" pitchFamily="18" charset="0"/>
              <a:cs typeface="Arabic Typesetting" panose="03020402040406030203" pitchFamily="66" charset="-78"/>
            </a:endParaRPr>
          </a:p>
          <a:p>
            <a:pPr marL="176213" algn="justLow" rtl="1"/>
            <a:r>
              <a:rPr lang="ar-DZ" sz="44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ثم </a:t>
            </a:r>
            <a:r>
              <a:rPr lang="ar-DZ" sz="44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ما </a:t>
            </a:r>
            <a:r>
              <a:rPr lang="ar-DZ" sz="4400" b="1" dirty="0" err="1">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لبتث</a:t>
            </a:r>
            <a:r>
              <a:rPr lang="ar-DZ" sz="44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 هذه القبيلة وتحت قيادته الحكيمة ان صار لها امرا نافدا في بلاد المغرب </a:t>
            </a:r>
            <a:r>
              <a:rPr lang="ar-DZ" sz="4400" b="1" dirty="0" err="1">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الاوسط</a:t>
            </a:r>
            <a:r>
              <a:rPr lang="ar-DZ" sz="44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  </a:t>
            </a:r>
            <a:r>
              <a:rPr lang="ar-DZ" sz="44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كله</a:t>
            </a:r>
            <a:endParaRPr lang="ar-SA" sz="44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endParaRPr>
          </a:p>
          <a:p>
            <a:pPr marL="176213" algn="justLow" rtl="1"/>
            <a:r>
              <a:rPr lang="ar-DZ" sz="44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 </a:t>
            </a:r>
            <a:r>
              <a:rPr lang="ar-DZ" sz="44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واسس مدينة اشير وجعلها عاصمة له ولدولته </a:t>
            </a:r>
            <a:r>
              <a:rPr lang="ar-DZ" sz="44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الفتية</a:t>
            </a:r>
            <a:endParaRPr lang="ar-SA" sz="44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endParaRPr>
          </a:p>
          <a:p>
            <a:pPr marL="176213" algn="justLow" rtl="1"/>
            <a:r>
              <a:rPr lang="ar-DZ" sz="44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 </a:t>
            </a:r>
            <a:r>
              <a:rPr lang="ar-DZ" sz="4400" b="1" dirty="0" err="1">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وبامره</a:t>
            </a:r>
            <a:r>
              <a:rPr lang="ar-DZ" sz="44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 اختط ابنه بلكين مدنا اخرى كالجزائر </a:t>
            </a:r>
            <a:r>
              <a:rPr lang="ar-DZ" sz="4400" b="1" dirty="0" err="1">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ومليانة</a:t>
            </a:r>
            <a:r>
              <a:rPr lang="ar-DZ" sz="44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 والمدية.</a:t>
            </a:r>
            <a:endParaRPr lang="fr-FR" sz="44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endParaRPr>
          </a:p>
        </p:txBody>
      </p:sp>
      <p:sp>
        <p:nvSpPr>
          <p:cNvPr id="4" name="Ellipse 3"/>
          <p:cNvSpPr/>
          <p:nvPr/>
        </p:nvSpPr>
        <p:spPr>
          <a:xfrm>
            <a:off x="0" y="0"/>
            <a:ext cx="8748464" cy="10527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rgbClr val="FF0000"/>
                </a:solidFill>
                <a:cs typeface="Sultan Medium" pitchFamily="2" charset="-78"/>
              </a:rPr>
              <a:t>نسب الدولة</a:t>
            </a:r>
            <a:r>
              <a:rPr lang="ar-SA" sz="5400" b="1" dirty="0">
                <a:solidFill>
                  <a:srgbClr val="FF0000"/>
                </a:solidFill>
                <a:cs typeface="Sultan Medium" pitchFamily="2" charset="-78"/>
              </a:rPr>
              <a:t> </a:t>
            </a:r>
            <a:r>
              <a:rPr lang="ar-DZ" sz="5400" b="1" dirty="0" err="1">
                <a:solidFill>
                  <a:srgbClr val="FF0000"/>
                </a:solidFill>
                <a:cs typeface="Sultan Medium" pitchFamily="2" charset="-78"/>
              </a:rPr>
              <a:t>الزيري</a:t>
            </a:r>
            <a:r>
              <a:rPr lang="ar-SA" sz="5400" b="1" dirty="0">
                <a:solidFill>
                  <a:srgbClr val="FF0000"/>
                </a:solidFill>
                <a:cs typeface="Sultan Medium" pitchFamily="2" charset="-78"/>
              </a:rPr>
              <a:t>ة</a:t>
            </a:r>
            <a:endParaRPr lang="en-US" sz="5400" b="1" dirty="0">
              <a:solidFill>
                <a:srgbClr val="FF0000"/>
              </a:solidFill>
              <a:cs typeface="Sultan Medium" pitchFamily="2" charset="-78"/>
            </a:endParaRPr>
          </a:p>
          <a:p>
            <a:pPr algn="ctr"/>
            <a:endParaRPr lang="en-US" dirty="0"/>
          </a:p>
        </p:txBody>
      </p:sp>
    </p:spTree>
    <p:extLst>
      <p:ext uri="{BB962C8B-B14F-4D97-AF65-F5344CB8AC3E}">
        <p14:creationId xmlns:p14="http://schemas.microsoft.com/office/powerpoint/2010/main" xmlns="" val="2139297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899592" y="0"/>
            <a:ext cx="7344816" cy="6525344"/>
          </a:xfrm>
          <a:prstGeom prst="ellipse">
            <a:avLst/>
          </a:prstGeom>
          <a:blipFill>
            <a:blip r:embed="rId2"/>
            <a:tile tx="0" ty="0" sx="100000" sy="100000" flip="none" algn="tl"/>
          </a:blipFill>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chemeClr val="bg1"/>
                </a:solidFill>
                <a:cs typeface="Sultan Medium" pitchFamily="2" charset="-78"/>
              </a:rPr>
              <a:t>الصناعات المعدنية</a:t>
            </a:r>
            <a:endParaRPr lang="en-US" sz="5400" b="1" dirty="0">
              <a:solidFill>
                <a:srgbClr val="0070C0"/>
              </a:solidFill>
              <a:cs typeface="Sultan normal" pitchFamily="2" charset="-78"/>
            </a:endParaRPr>
          </a:p>
          <a:p>
            <a:pPr algn="ctr"/>
            <a:endParaRPr lang="ar-SA" sz="5400" b="1" dirty="0">
              <a:solidFill>
                <a:schemeClr val="bg1"/>
              </a:solidFill>
              <a:cs typeface="Sultan normal" pitchFamily="2" charset="-78"/>
            </a:endParaRPr>
          </a:p>
        </p:txBody>
      </p:sp>
    </p:spTree>
    <p:extLst>
      <p:ext uri="{BB962C8B-B14F-4D97-AF65-F5344CB8AC3E}">
        <p14:creationId xmlns:p14="http://schemas.microsoft.com/office/powerpoint/2010/main" xmlns="" val="1770285831"/>
      </p:ext>
    </p:extLst>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699792" y="11088"/>
            <a:ext cx="6419973" cy="969640"/>
          </a:xfrm>
          <a:blipFill>
            <a:blip r:embed="rId2"/>
            <a:tile tx="0" ty="0" sx="100000" sy="100000" flip="none" algn="tl"/>
          </a:blipFill>
          <a:ln w="76200" cmpd="tri">
            <a:solidFill>
              <a:srgbClr val="FF0000"/>
            </a:solidFill>
          </a:ln>
        </p:spPr>
        <p:txBody>
          <a:bodyPr>
            <a:noAutofit/>
          </a:bodyPr>
          <a:lstStyle/>
          <a:p>
            <a:pPr algn="just" rtl="1"/>
            <a:r>
              <a:rPr lang="ar-DZ" sz="2400" b="1" dirty="0">
                <a:solidFill>
                  <a:schemeClr val="bg1"/>
                </a:solidFill>
                <a:cs typeface="Sultan normal" pitchFamily="2" charset="-78"/>
              </a:rPr>
              <a:t>1- مشكاة المعز بن باديس بجامع القيروان ، مصابيح ، أختام </a:t>
            </a:r>
          </a:p>
          <a:p>
            <a:pPr algn="just" rtl="1"/>
            <a:r>
              <a:rPr lang="ar-DZ" sz="2400" b="1" dirty="0">
                <a:solidFill>
                  <a:schemeClr val="bg1"/>
                </a:solidFill>
                <a:cs typeface="Sultan normal" pitchFamily="2" charset="-78"/>
              </a:rPr>
              <a:t>2- أدوات طبية وصيدلية من </a:t>
            </a:r>
            <a:r>
              <a:rPr lang="ar-DZ" sz="2400" b="1" dirty="0" err="1">
                <a:solidFill>
                  <a:schemeClr val="bg1"/>
                </a:solidFill>
                <a:cs typeface="Sultan normal" pitchFamily="2" charset="-78"/>
              </a:rPr>
              <a:t>رقادة</a:t>
            </a:r>
            <a:r>
              <a:rPr lang="ar-DZ" sz="2400" b="1" dirty="0">
                <a:solidFill>
                  <a:schemeClr val="bg1"/>
                </a:solidFill>
                <a:cs typeface="Sultan normal" pitchFamily="2" charset="-78"/>
              </a:rPr>
              <a:t> وصبرة ، </a:t>
            </a:r>
            <a:r>
              <a:rPr lang="ar-DZ" sz="2400" b="1" dirty="0" err="1">
                <a:solidFill>
                  <a:schemeClr val="bg1"/>
                </a:solidFill>
                <a:cs typeface="Sultan normal" pitchFamily="2" charset="-78"/>
              </a:rPr>
              <a:t>قنينات</a:t>
            </a:r>
            <a:r>
              <a:rPr lang="ar-DZ" sz="2400" b="1" dirty="0">
                <a:solidFill>
                  <a:schemeClr val="bg1"/>
                </a:solidFill>
                <a:cs typeface="Sultan normal" pitchFamily="2" charset="-78"/>
              </a:rPr>
              <a:t> من القيروان</a:t>
            </a:r>
          </a:p>
        </p:txBody>
      </p:sp>
      <p:pic>
        <p:nvPicPr>
          <p:cNvPr id="4" name="Image 3">
            <a:extLst>
              <a:ext uri="{FF2B5EF4-FFF2-40B4-BE49-F238E27FC236}">
                <a16:creationId xmlns:a16="http://schemas.microsoft.com/office/drawing/2014/main" xmlns="" id="{D14E30B6-78D5-A6EF-EB9F-27AEA967678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21937" y="1004319"/>
            <a:ext cx="2433368" cy="1825026"/>
          </a:xfrm>
          <a:prstGeom prst="rect">
            <a:avLst/>
          </a:prstGeom>
        </p:spPr>
      </p:pic>
      <p:pic>
        <p:nvPicPr>
          <p:cNvPr id="7" name="Image 6">
            <a:extLst>
              <a:ext uri="{FF2B5EF4-FFF2-40B4-BE49-F238E27FC236}">
                <a16:creationId xmlns:a16="http://schemas.microsoft.com/office/drawing/2014/main" xmlns="" id="{A2A1E769-EE53-91FB-4847-BF1DB7AB8F5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52800" y="2852936"/>
            <a:ext cx="3003798" cy="4005064"/>
          </a:xfrm>
          <a:prstGeom prst="rect">
            <a:avLst/>
          </a:prstGeom>
        </p:spPr>
      </p:pic>
      <p:pic>
        <p:nvPicPr>
          <p:cNvPr id="15" name="Image 14">
            <a:extLst>
              <a:ext uri="{FF2B5EF4-FFF2-40B4-BE49-F238E27FC236}">
                <a16:creationId xmlns:a16="http://schemas.microsoft.com/office/drawing/2014/main" xmlns="" id="{2855BBD9-3FB6-489A-40F7-7EE34FD06969}"/>
              </a:ext>
            </a:extLst>
          </p:cNvPr>
          <p:cNvPicPr>
            <a:picLocks noChangeAspect="1"/>
          </p:cNvPicPr>
          <p:nvPr/>
        </p:nvPicPr>
        <p:blipFill>
          <a:blip r:embed="rId5" cstate="print"/>
          <a:stretch>
            <a:fillRect/>
          </a:stretch>
        </p:blipFill>
        <p:spPr>
          <a:xfrm>
            <a:off x="-6563" y="4737949"/>
            <a:ext cx="3419872" cy="2096101"/>
          </a:xfrm>
          <a:prstGeom prst="rect">
            <a:avLst/>
          </a:prstGeom>
        </p:spPr>
      </p:pic>
      <p:pic>
        <p:nvPicPr>
          <p:cNvPr id="17" name="Image 16">
            <a:extLst>
              <a:ext uri="{FF2B5EF4-FFF2-40B4-BE49-F238E27FC236}">
                <a16:creationId xmlns:a16="http://schemas.microsoft.com/office/drawing/2014/main" xmlns="" id="{9BD0A9F4-5C47-3D28-1C64-E242D7B13EF6}"/>
              </a:ext>
            </a:extLst>
          </p:cNvPr>
          <p:cNvPicPr>
            <a:picLocks noChangeAspect="1"/>
          </p:cNvPicPr>
          <p:nvPr/>
        </p:nvPicPr>
        <p:blipFill>
          <a:blip r:embed="rId6" cstate="print">
            <a:extLst>
              <a:ext uri="{BEBA8EAE-BF5A-486C-A8C5-ECC9F3942E4B}">
                <a14:imgProps xmlns:a14="http://schemas.microsoft.com/office/drawing/2010/main" xmlns="">
                  <a14:imgLayer r:embed="rId7">
                    <a14:imgEffect>
                      <a14:brightnessContrast bright="20000" contrast="-40000"/>
                    </a14:imgEffect>
                  </a14:imgLayer>
                </a14:imgProps>
              </a:ext>
            </a:extLst>
          </a:blip>
          <a:stretch>
            <a:fillRect/>
          </a:stretch>
        </p:blipFill>
        <p:spPr>
          <a:xfrm>
            <a:off x="-17145" y="2462590"/>
            <a:ext cx="3208487" cy="2275359"/>
          </a:xfrm>
          <a:prstGeom prst="rect">
            <a:avLst/>
          </a:prstGeom>
        </p:spPr>
      </p:pic>
      <p:pic>
        <p:nvPicPr>
          <p:cNvPr id="25" name="Image 24">
            <a:extLst>
              <a:ext uri="{FF2B5EF4-FFF2-40B4-BE49-F238E27FC236}">
                <a16:creationId xmlns:a16="http://schemas.microsoft.com/office/drawing/2014/main" xmlns="" id="{8CAEF56D-4C3D-21B4-2D59-344DD26368D5}"/>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colorTemperature colorTemp="11200"/>
                    </a14:imgEffect>
                  </a14:imgLayer>
                </a14:imgProps>
              </a:ext>
            </a:extLst>
          </a:blip>
          <a:stretch>
            <a:fillRect/>
          </a:stretch>
        </p:blipFill>
        <p:spPr>
          <a:xfrm>
            <a:off x="6324056" y="1004319"/>
            <a:ext cx="2835200" cy="5824336"/>
          </a:xfrm>
          <a:prstGeom prst="rect">
            <a:avLst/>
          </a:prstGeom>
        </p:spPr>
      </p:pic>
      <p:pic>
        <p:nvPicPr>
          <p:cNvPr id="27" name="Image 26">
            <a:extLst>
              <a:ext uri="{FF2B5EF4-FFF2-40B4-BE49-F238E27FC236}">
                <a16:creationId xmlns:a16="http://schemas.microsoft.com/office/drawing/2014/main" xmlns="" id="{B9713D82-02F5-81F7-2228-C3094DE1ADBD}"/>
              </a:ext>
            </a:extLst>
          </p:cNvPr>
          <p:cNvPicPr>
            <a:picLocks noChangeAspect="1"/>
          </p:cNvPicPr>
          <p:nvPr/>
        </p:nvPicPr>
        <p:blipFill>
          <a:blip r:embed="rId10" cstate="print">
            <a:extLst>
              <a:ext uri="{BEBA8EAE-BF5A-486C-A8C5-ECC9F3942E4B}">
                <a14:imgProps xmlns:a14="http://schemas.microsoft.com/office/drawing/2010/main" xmlns="">
                  <a14:imgLayer r:embed="rId11">
                    <a14:imgEffect>
                      <a14:colorTemperature colorTemp="11200"/>
                    </a14:imgEffect>
                  </a14:imgLayer>
                </a14:imgProps>
              </a:ext>
            </a:extLst>
          </a:blip>
          <a:stretch>
            <a:fillRect/>
          </a:stretch>
        </p:blipFill>
        <p:spPr>
          <a:xfrm>
            <a:off x="549699" y="-3693"/>
            <a:ext cx="1855808" cy="1175345"/>
          </a:xfrm>
          <a:prstGeom prst="rect">
            <a:avLst/>
          </a:prstGeom>
        </p:spPr>
      </p:pic>
      <p:pic>
        <p:nvPicPr>
          <p:cNvPr id="29" name="Image 28">
            <a:extLst>
              <a:ext uri="{FF2B5EF4-FFF2-40B4-BE49-F238E27FC236}">
                <a16:creationId xmlns:a16="http://schemas.microsoft.com/office/drawing/2014/main" xmlns="" id="{476A7799-FE8A-6D67-7AAC-3B7536208829}"/>
              </a:ext>
            </a:extLst>
          </p:cNvPr>
          <p:cNvPicPr>
            <a:picLocks noChangeAspect="1"/>
          </p:cNvPicPr>
          <p:nvPr/>
        </p:nvPicPr>
        <p:blipFill>
          <a:blip r:embed="rId12" cstate="print">
            <a:extLst>
              <a:ext uri="{BEBA8EAE-BF5A-486C-A8C5-ECC9F3942E4B}">
                <a14:imgProps xmlns:a14="http://schemas.microsoft.com/office/drawing/2010/main" xmlns="">
                  <a14:imgLayer r:embed="rId13">
                    <a14:imgEffect>
                      <a14:colorTemperature colorTemp="11200"/>
                    </a14:imgEffect>
                  </a14:imgLayer>
                </a14:imgProps>
              </a:ext>
            </a:extLst>
          </a:blip>
          <a:stretch>
            <a:fillRect/>
          </a:stretch>
        </p:blipFill>
        <p:spPr>
          <a:xfrm>
            <a:off x="8039" y="4766798"/>
            <a:ext cx="1728192" cy="1154074"/>
          </a:xfrm>
          <a:prstGeom prst="rect">
            <a:avLst/>
          </a:prstGeom>
        </p:spPr>
      </p:pic>
      <p:pic>
        <p:nvPicPr>
          <p:cNvPr id="31" name="Image 30">
            <a:extLst>
              <a:ext uri="{FF2B5EF4-FFF2-40B4-BE49-F238E27FC236}">
                <a16:creationId xmlns:a16="http://schemas.microsoft.com/office/drawing/2014/main" xmlns="" id="{75890880-1F44-D10D-052C-8F316CC88AC8}"/>
              </a:ext>
            </a:extLst>
          </p:cNvPr>
          <p:cNvPicPr>
            <a:picLocks noChangeAspect="1"/>
          </p:cNvPicPr>
          <p:nvPr/>
        </p:nvPicPr>
        <p:blipFill>
          <a:blip r:embed="rId14" cstate="print">
            <a:extLst>
              <a:ext uri="{BEBA8EAE-BF5A-486C-A8C5-ECC9F3942E4B}">
                <a14:imgProps xmlns:a14="http://schemas.microsoft.com/office/drawing/2010/main" xmlns="">
                  <a14:imgLayer r:embed="rId15">
                    <a14:imgEffect>
                      <a14:colorTemperature colorTemp="11200"/>
                    </a14:imgEffect>
                  </a14:imgLayer>
                </a14:imgProps>
              </a:ext>
            </a:extLst>
          </a:blip>
          <a:stretch>
            <a:fillRect/>
          </a:stretch>
        </p:blipFill>
        <p:spPr>
          <a:xfrm>
            <a:off x="251605" y="1182505"/>
            <a:ext cx="2670986" cy="1318406"/>
          </a:xfrm>
          <a:prstGeom prst="rect">
            <a:avLst/>
          </a:prstGeom>
        </p:spPr>
      </p:pic>
    </p:spTree>
    <p:extLst>
      <p:ext uri="{BB962C8B-B14F-4D97-AF65-F5344CB8AC3E}">
        <p14:creationId xmlns:p14="http://schemas.microsoft.com/office/powerpoint/2010/main" xmlns="" val="3659665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699792" y="11088"/>
            <a:ext cx="6419973" cy="1185664"/>
          </a:xfrm>
          <a:blipFill>
            <a:blip r:embed="rId2"/>
            <a:tile tx="0" ty="0" sx="100000" sy="100000" flip="none" algn="tl"/>
          </a:blipFill>
          <a:ln w="76200" cmpd="tri">
            <a:solidFill>
              <a:srgbClr val="FF0000"/>
            </a:solidFill>
          </a:ln>
        </p:spPr>
        <p:txBody>
          <a:bodyPr>
            <a:noAutofit/>
          </a:bodyPr>
          <a:lstStyle/>
          <a:p>
            <a:pPr algn="just" rtl="1"/>
            <a:r>
              <a:rPr lang="ar-DZ" sz="2400" b="1" dirty="0">
                <a:solidFill>
                  <a:schemeClr val="bg1"/>
                </a:solidFill>
                <a:cs typeface="Sultan normal" pitchFamily="2" charset="-78"/>
              </a:rPr>
              <a:t>1- أختام ، حلي ، </a:t>
            </a:r>
            <a:r>
              <a:rPr lang="ar-DZ" sz="2400" b="1" dirty="0" err="1">
                <a:solidFill>
                  <a:schemeClr val="bg1"/>
                </a:solidFill>
                <a:cs typeface="Sultan normal" pitchFamily="2" charset="-78"/>
              </a:rPr>
              <a:t>قنينات</a:t>
            </a:r>
            <a:r>
              <a:rPr lang="ar-DZ" sz="2400" b="1" dirty="0">
                <a:solidFill>
                  <a:schemeClr val="bg1"/>
                </a:solidFill>
                <a:cs typeface="Sultan normal" pitchFamily="2" charset="-78"/>
              </a:rPr>
              <a:t>، أشغال برونزية حيوانية </a:t>
            </a:r>
          </a:p>
          <a:p>
            <a:pPr algn="just" rtl="1"/>
            <a:r>
              <a:rPr lang="ar-DZ" sz="2400" b="1" dirty="0">
                <a:solidFill>
                  <a:schemeClr val="bg1"/>
                </a:solidFill>
                <a:cs typeface="Sultan normal" pitchFamily="2" charset="-78"/>
              </a:rPr>
              <a:t>2- أدوات طبية وصيدلية من </a:t>
            </a:r>
            <a:r>
              <a:rPr lang="ar-DZ" sz="2400" b="1" dirty="0" err="1">
                <a:solidFill>
                  <a:schemeClr val="bg1"/>
                </a:solidFill>
                <a:cs typeface="Sultan normal" pitchFamily="2" charset="-78"/>
              </a:rPr>
              <a:t>رقادة</a:t>
            </a:r>
            <a:r>
              <a:rPr lang="ar-DZ" sz="2400" b="1" dirty="0">
                <a:solidFill>
                  <a:schemeClr val="bg1"/>
                </a:solidFill>
                <a:cs typeface="Sultan normal" pitchFamily="2" charset="-78"/>
              </a:rPr>
              <a:t> وصبرة</a:t>
            </a:r>
          </a:p>
        </p:txBody>
      </p:sp>
      <p:pic>
        <p:nvPicPr>
          <p:cNvPr id="10" name="Image 9">
            <a:extLst>
              <a:ext uri="{FF2B5EF4-FFF2-40B4-BE49-F238E27FC236}">
                <a16:creationId xmlns:a16="http://schemas.microsoft.com/office/drawing/2014/main" xmlns="" id="{2E67D70B-A6DA-203D-FEEC-40D7F412087D}"/>
              </a:ext>
            </a:extLst>
          </p:cNvPr>
          <p:cNvPicPr>
            <a:picLocks noChangeAspect="1"/>
          </p:cNvPicPr>
          <p:nvPr/>
        </p:nvPicPr>
        <p:blipFill>
          <a:blip r:embed="rId3" cstate="print"/>
          <a:stretch>
            <a:fillRect/>
          </a:stretch>
        </p:blipFill>
        <p:spPr>
          <a:xfrm>
            <a:off x="2644906" y="1216211"/>
            <a:ext cx="4682805" cy="1537243"/>
          </a:xfrm>
          <a:prstGeom prst="rect">
            <a:avLst/>
          </a:prstGeom>
        </p:spPr>
      </p:pic>
      <p:pic>
        <p:nvPicPr>
          <p:cNvPr id="19" name="Image 18">
            <a:extLst>
              <a:ext uri="{FF2B5EF4-FFF2-40B4-BE49-F238E27FC236}">
                <a16:creationId xmlns:a16="http://schemas.microsoft.com/office/drawing/2014/main" xmlns="" id="{202F1C65-368F-AF9F-4B48-EFB44060145E}"/>
              </a:ext>
            </a:extLst>
          </p:cNvPr>
          <p:cNvPicPr>
            <a:picLocks noChangeAspect="1"/>
          </p:cNvPicPr>
          <p:nvPr/>
        </p:nvPicPr>
        <p:blipFill>
          <a:blip r:embed="rId4" cstate="print"/>
          <a:stretch>
            <a:fillRect/>
          </a:stretch>
        </p:blipFill>
        <p:spPr>
          <a:xfrm>
            <a:off x="6118321" y="3933056"/>
            <a:ext cx="3001444" cy="2905707"/>
          </a:xfrm>
          <a:prstGeom prst="rect">
            <a:avLst/>
          </a:prstGeom>
        </p:spPr>
      </p:pic>
      <p:pic>
        <p:nvPicPr>
          <p:cNvPr id="21" name="Image 20">
            <a:extLst>
              <a:ext uri="{FF2B5EF4-FFF2-40B4-BE49-F238E27FC236}">
                <a16:creationId xmlns:a16="http://schemas.microsoft.com/office/drawing/2014/main" xmlns="" id="{4C0B3B00-B004-7B16-6A98-3933D7664034}"/>
              </a:ext>
            </a:extLst>
          </p:cNvPr>
          <p:cNvPicPr>
            <a:picLocks noChangeAspect="1"/>
          </p:cNvPicPr>
          <p:nvPr/>
        </p:nvPicPr>
        <p:blipFill>
          <a:blip r:embed="rId5" cstate="print"/>
          <a:stretch>
            <a:fillRect/>
          </a:stretch>
        </p:blipFill>
        <p:spPr>
          <a:xfrm>
            <a:off x="4816" y="260648"/>
            <a:ext cx="2620671" cy="2293169"/>
          </a:xfrm>
          <a:prstGeom prst="rect">
            <a:avLst/>
          </a:prstGeom>
        </p:spPr>
      </p:pic>
      <p:pic>
        <p:nvPicPr>
          <p:cNvPr id="23" name="Image 22">
            <a:extLst>
              <a:ext uri="{FF2B5EF4-FFF2-40B4-BE49-F238E27FC236}">
                <a16:creationId xmlns:a16="http://schemas.microsoft.com/office/drawing/2014/main" xmlns="" id="{99044F0C-2CFF-C659-567F-DFF76947A1EB}"/>
              </a:ext>
            </a:extLst>
          </p:cNvPr>
          <p:cNvPicPr>
            <a:picLocks noChangeAspect="1"/>
          </p:cNvPicPr>
          <p:nvPr/>
        </p:nvPicPr>
        <p:blipFill>
          <a:blip r:embed="rId6" cstate="print"/>
          <a:stretch>
            <a:fillRect/>
          </a:stretch>
        </p:blipFill>
        <p:spPr>
          <a:xfrm>
            <a:off x="7360423" y="2064429"/>
            <a:ext cx="1755833" cy="1816101"/>
          </a:xfrm>
          <a:prstGeom prst="rect">
            <a:avLst/>
          </a:prstGeom>
        </p:spPr>
      </p:pic>
      <p:pic>
        <p:nvPicPr>
          <p:cNvPr id="5" name="Image 4">
            <a:extLst>
              <a:ext uri="{FF2B5EF4-FFF2-40B4-BE49-F238E27FC236}">
                <a16:creationId xmlns:a16="http://schemas.microsoft.com/office/drawing/2014/main" xmlns="" id="{CC8C929F-330B-2F63-1A5A-1CF9200C67E4}"/>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colorTemperature colorTemp="11200"/>
                    </a14:imgEffect>
                  </a14:imgLayer>
                </a14:imgProps>
              </a:ext>
            </a:extLst>
          </a:blip>
          <a:stretch>
            <a:fillRect/>
          </a:stretch>
        </p:blipFill>
        <p:spPr>
          <a:xfrm>
            <a:off x="0" y="2534591"/>
            <a:ext cx="3137408" cy="2332258"/>
          </a:xfrm>
          <a:prstGeom prst="rect">
            <a:avLst/>
          </a:prstGeom>
        </p:spPr>
      </p:pic>
      <p:pic>
        <p:nvPicPr>
          <p:cNvPr id="8" name="Image 7">
            <a:extLst>
              <a:ext uri="{FF2B5EF4-FFF2-40B4-BE49-F238E27FC236}">
                <a16:creationId xmlns:a16="http://schemas.microsoft.com/office/drawing/2014/main" xmlns="" id="{51473F5F-ACD1-824F-2158-EA7125C5FE70}"/>
              </a:ext>
            </a:extLst>
          </p:cNvPr>
          <p:cNvPicPr>
            <a:picLocks noChangeAspect="1"/>
          </p:cNvPicPr>
          <p:nvPr/>
        </p:nvPicPr>
        <p:blipFill>
          <a:blip r:embed="rId9" cstate="print">
            <a:extLst>
              <a:ext uri="{BEBA8EAE-BF5A-486C-A8C5-ECC9F3942E4B}">
                <a14:imgProps xmlns:a14="http://schemas.microsoft.com/office/drawing/2010/main" xmlns="">
                  <a14:imgLayer r:embed="rId10">
                    <a14:imgEffect>
                      <a14:colorTemperature colorTemp="11200"/>
                    </a14:imgEffect>
                  </a14:imgLayer>
                </a14:imgProps>
              </a:ext>
            </a:extLst>
          </a:blip>
          <a:stretch>
            <a:fillRect/>
          </a:stretch>
        </p:blipFill>
        <p:spPr>
          <a:xfrm>
            <a:off x="24235" y="4827760"/>
            <a:ext cx="3113173" cy="2011003"/>
          </a:xfrm>
          <a:prstGeom prst="rect">
            <a:avLst/>
          </a:prstGeom>
        </p:spPr>
      </p:pic>
      <p:pic>
        <p:nvPicPr>
          <p:cNvPr id="11" name="Image 10">
            <a:extLst>
              <a:ext uri="{FF2B5EF4-FFF2-40B4-BE49-F238E27FC236}">
                <a16:creationId xmlns:a16="http://schemas.microsoft.com/office/drawing/2014/main" xmlns="" id="{AB22751C-9854-6ABB-1773-44948DA0B1B5}"/>
              </a:ext>
            </a:extLst>
          </p:cNvPr>
          <p:cNvPicPr>
            <a:picLocks noChangeAspect="1"/>
          </p:cNvPicPr>
          <p:nvPr/>
        </p:nvPicPr>
        <p:blipFill>
          <a:blip r:embed="rId11" cstate="print"/>
          <a:stretch>
            <a:fillRect/>
          </a:stretch>
        </p:blipFill>
        <p:spPr>
          <a:xfrm>
            <a:off x="3346903" y="2863788"/>
            <a:ext cx="2601252" cy="3927943"/>
          </a:xfrm>
          <a:prstGeom prst="rect">
            <a:avLst/>
          </a:prstGeom>
        </p:spPr>
      </p:pic>
    </p:spTree>
    <p:extLst>
      <p:ext uri="{BB962C8B-B14F-4D97-AF65-F5344CB8AC3E}">
        <p14:creationId xmlns:p14="http://schemas.microsoft.com/office/powerpoint/2010/main" xmlns="" val="4083529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899592" y="0"/>
            <a:ext cx="7344816" cy="6525344"/>
          </a:xfrm>
          <a:prstGeom prst="ellipse">
            <a:avLst/>
          </a:prstGeom>
          <a:blipFill>
            <a:blip r:embed="rId2"/>
            <a:tile tx="0" ty="0" sx="100000" sy="100000" flip="none" algn="tl"/>
          </a:blipFill>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chemeClr val="bg1"/>
                </a:solidFill>
                <a:cs typeface="Sultan Medium" pitchFamily="2" charset="-78"/>
              </a:rPr>
              <a:t>الصناعات الفخارية والخزفية</a:t>
            </a:r>
            <a:endParaRPr lang="en-US" sz="5400" b="1" dirty="0">
              <a:solidFill>
                <a:srgbClr val="0070C0"/>
              </a:solidFill>
              <a:cs typeface="Sultan normal" pitchFamily="2" charset="-78"/>
            </a:endParaRPr>
          </a:p>
          <a:p>
            <a:pPr algn="ctr"/>
            <a:endParaRPr lang="ar-SA" sz="5400" b="1" dirty="0">
              <a:solidFill>
                <a:schemeClr val="bg1"/>
              </a:solidFill>
              <a:cs typeface="Sultan normal" pitchFamily="2" charset="-78"/>
            </a:endParaRPr>
          </a:p>
        </p:txBody>
      </p:sp>
    </p:spTree>
    <p:extLst>
      <p:ext uri="{BB962C8B-B14F-4D97-AF65-F5344CB8AC3E}">
        <p14:creationId xmlns:p14="http://schemas.microsoft.com/office/powerpoint/2010/main" xmlns="" val="2329131842"/>
      </p:ext>
    </p:extLst>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771800" y="11088"/>
            <a:ext cx="6347965" cy="3993976"/>
          </a:xfrm>
          <a:blipFill>
            <a:blip r:embed="rId2"/>
            <a:tile tx="0" ty="0" sx="100000" sy="100000" flip="none" algn="tl"/>
          </a:blipFill>
          <a:ln w="76200" cmpd="tri">
            <a:solidFill>
              <a:srgbClr val="FF0000"/>
            </a:solidFill>
          </a:ln>
        </p:spPr>
        <p:txBody>
          <a:bodyPr>
            <a:noAutofit/>
          </a:bodyPr>
          <a:lstStyle/>
          <a:p>
            <a:pPr algn="just" rtl="1"/>
            <a:r>
              <a:rPr lang="ar-DZ" sz="3600" b="1" dirty="0">
                <a:solidFill>
                  <a:schemeClr val="bg1"/>
                </a:solidFill>
                <a:latin typeface="Arabic Typesetting" panose="03020402040406030203" pitchFamily="66" charset="-78"/>
                <a:cs typeface="Arabic Typesetting" panose="03020402040406030203" pitchFamily="66" charset="-78"/>
              </a:rPr>
              <a:t>تم العثور على بقايا الفخار والخزف </a:t>
            </a:r>
            <a:r>
              <a:rPr lang="ar-DZ" sz="3600" b="1" dirty="0" err="1">
                <a:solidFill>
                  <a:schemeClr val="bg1"/>
                </a:solidFill>
                <a:latin typeface="Arabic Typesetting" panose="03020402040406030203" pitchFamily="66" charset="-78"/>
                <a:cs typeface="Arabic Typesetting" panose="03020402040406030203" pitchFamily="66" charset="-78"/>
              </a:rPr>
              <a:t>الزيري</a:t>
            </a:r>
            <a:r>
              <a:rPr lang="ar-DZ" sz="3600" b="1" dirty="0">
                <a:solidFill>
                  <a:schemeClr val="bg1"/>
                </a:solidFill>
                <a:latin typeface="Arabic Typesetting" panose="03020402040406030203" pitchFamily="66" charset="-78"/>
                <a:cs typeface="Arabic Typesetting" panose="03020402040406030203" pitchFamily="66" charset="-78"/>
              </a:rPr>
              <a:t> بكل من أشير وصبرة المنصورية، والمهدية، </a:t>
            </a:r>
            <a:r>
              <a:rPr lang="ar-DZ" sz="3600" b="1" dirty="0" err="1">
                <a:solidFill>
                  <a:schemeClr val="bg1"/>
                </a:solidFill>
                <a:latin typeface="Arabic Typesetting" panose="03020402040406030203" pitchFamily="66" charset="-78"/>
                <a:cs typeface="Arabic Typesetting" panose="03020402040406030203" pitchFamily="66" charset="-78"/>
              </a:rPr>
              <a:t>ورقادة</a:t>
            </a:r>
            <a:r>
              <a:rPr lang="ar-DZ" sz="3600" b="1" dirty="0">
                <a:solidFill>
                  <a:schemeClr val="bg1"/>
                </a:solidFill>
                <a:latin typeface="Arabic Typesetting" panose="03020402040406030203" pitchFamily="66" charset="-78"/>
                <a:cs typeface="Arabic Typesetting" panose="03020402040406030203" pitchFamily="66" charset="-78"/>
              </a:rPr>
              <a:t> وتونس، وقرطاجة  والقيروان.</a:t>
            </a:r>
          </a:p>
          <a:p>
            <a:pPr algn="just" rtl="1"/>
            <a:r>
              <a:rPr lang="ar-DZ" sz="3600" b="1" dirty="0">
                <a:solidFill>
                  <a:schemeClr val="bg1"/>
                </a:solidFill>
                <a:latin typeface="Arabic Typesetting" panose="03020402040406030203" pitchFamily="66" charset="-78"/>
                <a:cs typeface="Arabic Typesetting" panose="03020402040406030203" pitchFamily="66" charset="-78"/>
              </a:rPr>
              <a:t>بقايا فخارية وخزفية مكونة من قدور وجرار واطباق وغيرها، استعملت فيها احيانا طريقة التخريم في تشكيل مصفاة بعض الجرار وطريقة الضغط على عجينة اضافية في تكوين زخارف بارزة، وطرق اخرى كالحز والطبع والتلوين، والبريق المعدني، مع استخدام زخارف كتابية وهندسية ونباتية وآدمية وحيوانية</a:t>
            </a:r>
          </a:p>
        </p:txBody>
      </p:sp>
      <p:pic>
        <p:nvPicPr>
          <p:cNvPr id="7" name="Image 6">
            <a:extLst>
              <a:ext uri="{FF2B5EF4-FFF2-40B4-BE49-F238E27FC236}">
                <a16:creationId xmlns:a16="http://schemas.microsoft.com/office/drawing/2014/main" xmlns="" id="{4DCD4423-017B-4026-E3DF-163F8ED4A13E}"/>
              </a:ext>
            </a:extLst>
          </p:cNvPr>
          <p:cNvPicPr>
            <a:picLocks noChangeAspect="1"/>
          </p:cNvPicPr>
          <p:nvPr/>
        </p:nvPicPr>
        <p:blipFill>
          <a:blip r:embed="rId3" cstate="print"/>
          <a:stretch>
            <a:fillRect/>
          </a:stretch>
        </p:blipFill>
        <p:spPr>
          <a:xfrm>
            <a:off x="37008" y="3849960"/>
            <a:ext cx="1949237" cy="2996952"/>
          </a:xfrm>
          <a:prstGeom prst="rect">
            <a:avLst/>
          </a:prstGeom>
        </p:spPr>
      </p:pic>
      <p:pic>
        <p:nvPicPr>
          <p:cNvPr id="10" name="Image 9">
            <a:extLst>
              <a:ext uri="{FF2B5EF4-FFF2-40B4-BE49-F238E27FC236}">
                <a16:creationId xmlns:a16="http://schemas.microsoft.com/office/drawing/2014/main" xmlns="" id="{4B2AE5F0-6B11-D3A3-8A39-FE99BD901BEC}"/>
              </a:ext>
            </a:extLst>
          </p:cNvPr>
          <p:cNvPicPr>
            <a:picLocks noChangeAspect="1"/>
          </p:cNvPicPr>
          <p:nvPr/>
        </p:nvPicPr>
        <p:blipFill>
          <a:blip r:embed="rId4" cstate="print"/>
          <a:stretch>
            <a:fillRect/>
          </a:stretch>
        </p:blipFill>
        <p:spPr>
          <a:xfrm>
            <a:off x="2172766" y="4011102"/>
            <a:ext cx="3747715" cy="2830721"/>
          </a:xfrm>
          <a:prstGeom prst="rect">
            <a:avLst/>
          </a:prstGeom>
        </p:spPr>
      </p:pic>
      <p:pic>
        <p:nvPicPr>
          <p:cNvPr id="13" name="Image 12">
            <a:extLst>
              <a:ext uri="{FF2B5EF4-FFF2-40B4-BE49-F238E27FC236}">
                <a16:creationId xmlns:a16="http://schemas.microsoft.com/office/drawing/2014/main" xmlns="" id="{40241E90-7F66-76EA-38BE-673AC4339AC5}"/>
              </a:ext>
            </a:extLst>
          </p:cNvPr>
          <p:cNvPicPr>
            <a:picLocks noChangeAspect="1"/>
          </p:cNvPicPr>
          <p:nvPr/>
        </p:nvPicPr>
        <p:blipFill>
          <a:blip r:embed="rId5" cstate="print"/>
          <a:stretch>
            <a:fillRect/>
          </a:stretch>
        </p:blipFill>
        <p:spPr>
          <a:xfrm>
            <a:off x="6157638" y="4027279"/>
            <a:ext cx="2986362" cy="2830721"/>
          </a:xfrm>
          <a:prstGeom prst="rect">
            <a:avLst/>
          </a:prstGeom>
        </p:spPr>
      </p:pic>
      <p:pic>
        <p:nvPicPr>
          <p:cNvPr id="15" name="Image 14">
            <a:extLst>
              <a:ext uri="{FF2B5EF4-FFF2-40B4-BE49-F238E27FC236}">
                <a16:creationId xmlns:a16="http://schemas.microsoft.com/office/drawing/2014/main" xmlns="" id="{781E7AE5-DD79-C37C-F07E-C58DC012E8A4}"/>
              </a:ext>
            </a:extLst>
          </p:cNvPr>
          <p:cNvPicPr>
            <a:picLocks noChangeAspect="1"/>
          </p:cNvPicPr>
          <p:nvPr/>
        </p:nvPicPr>
        <p:blipFill>
          <a:blip r:embed="rId6" cstate="print"/>
          <a:stretch>
            <a:fillRect/>
          </a:stretch>
        </p:blipFill>
        <p:spPr>
          <a:xfrm>
            <a:off x="-7261" y="16177"/>
            <a:ext cx="2779061" cy="1941836"/>
          </a:xfrm>
          <a:prstGeom prst="rect">
            <a:avLst/>
          </a:prstGeom>
        </p:spPr>
      </p:pic>
      <p:pic>
        <p:nvPicPr>
          <p:cNvPr id="17" name="Image 16">
            <a:extLst>
              <a:ext uri="{FF2B5EF4-FFF2-40B4-BE49-F238E27FC236}">
                <a16:creationId xmlns:a16="http://schemas.microsoft.com/office/drawing/2014/main" xmlns="" id="{8F701156-A53E-F338-F466-35C826C7C9D1}"/>
              </a:ext>
            </a:extLst>
          </p:cNvPr>
          <p:cNvPicPr>
            <a:picLocks noChangeAspect="1"/>
          </p:cNvPicPr>
          <p:nvPr/>
        </p:nvPicPr>
        <p:blipFill>
          <a:blip r:embed="rId7" cstate="print"/>
          <a:stretch>
            <a:fillRect/>
          </a:stretch>
        </p:blipFill>
        <p:spPr>
          <a:xfrm>
            <a:off x="10895" y="1958013"/>
            <a:ext cx="2713844" cy="1941836"/>
          </a:xfrm>
          <a:prstGeom prst="rect">
            <a:avLst/>
          </a:prstGeom>
        </p:spPr>
      </p:pic>
    </p:spTree>
    <p:extLst>
      <p:ext uri="{BB962C8B-B14F-4D97-AF65-F5344CB8AC3E}">
        <p14:creationId xmlns:p14="http://schemas.microsoft.com/office/powerpoint/2010/main" xmlns="" val="207821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xmlns="" id="{C399F946-2490-F2BB-038A-FF5862557174}"/>
              </a:ext>
            </a:extLst>
          </p:cNvPr>
          <p:cNvSpPr/>
          <p:nvPr/>
        </p:nvSpPr>
        <p:spPr>
          <a:xfrm>
            <a:off x="1691680" y="30569"/>
            <a:ext cx="5470648" cy="116618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200" b="1" dirty="0"/>
              <a:t>فخار وخزف زيري من أشير</a:t>
            </a:r>
            <a:endParaRPr lang="fr-FR" sz="3200" b="1" dirty="0"/>
          </a:p>
        </p:txBody>
      </p:sp>
      <p:pic>
        <p:nvPicPr>
          <p:cNvPr id="2" name="Image 1">
            <a:extLst>
              <a:ext uri="{FF2B5EF4-FFF2-40B4-BE49-F238E27FC236}">
                <a16:creationId xmlns:a16="http://schemas.microsoft.com/office/drawing/2014/main" xmlns="" id="{3AD01703-2F6C-6145-65B6-13A08702B49B}"/>
              </a:ext>
            </a:extLst>
          </p:cNvPr>
          <p:cNvPicPr>
            <a:picLocks noChangeAspect="1"/>
          </p:cNvPicPr>
          <p:nvPr/>
        </p:nvPicPr>
        <p:blipFill>
          <a:blip r:embed="rId2"/>
          <a:stretch>
            <a:fillRect/>
          </a:stretch>
        </p:blipFill>
        <p:spPr>
          <a:xfrm>
            <a:off x="10791" y="2276872"/>
            <a:ext cx="4146066" cy="4550559"/>
          </a:xfrm>
          <a:prstGeom prst="rect">
            <a:avLst/>
          </a:prstGeom>
        </p:spPr>
      </p:pic>
      <p:pic>
        <p:nvPicPr>
          <p:cNvPr id="5" name="Image 4">
            <a:extLst>
              <a:ext uri="{FF2B5EF4-FFF2-40B4-BE49-F238E27FC236}">
                <a16:creationId xmlns:a16="http://schemas.microsoft.com/office/drawing/2014/main" xmlns="" id="{28C83555-1F91-2B15-33A3-E460F5528F7A}"/>
              </a:ext>
            </a:extLst>
          </p:cNvPr>
          <p:cNvPicPr>
            <a:picLocks noChangeAspect="1"/>
          </p:cNvPicPr>
          <p:nvPr/>
        </p:nvPicPr>
        <p:blipFill>
          <a:blip r:embed="rId3"/>
          <a:stretch>
            <a:fillRect/>
          </a:stretch>
        </p:blipFill>
        <p:spPr>
          <a:xfrm>
            <a:off x="4139264" y="2276872"/>
            <a:ext cx="4993946" cy="4550559"/>
          </a:xfrm>
          <a:prstGeom prst="rect">
            <a:avLst/>
          </a:prstGeom>
        </p:spPr>
      </p:pic>
    </p:spTree>
    <p:extLst>
      <p:ext uri="{BB962C8B-B14F-4D97-AF65-F5344CB8AC3E}">
        <p14:creationId xmlns:p14="http://schemas.microsoft.com/office/powerpoint/2010/main" xmlns="" val="4149099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899592" y="0"/>
            <a:ext cx="7344816" cy="6525344"/>
          </a:xfrm>
          <a:prstGeom prst="ellipse">
            <a:avLst/>
          </a:prstGeom>
          <a:blipFill>
            <a:blip r:embed="rId2"/>
            <a:tile tx="0" ty="0" sx="100000" sy="100000" flip="none" algn="tl"/>
          </a:blipFill>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chemeClr val="bg1"/>
                </a:solidFill>
                <a:cs typeface="Sultan Medium" pitchFamily="2" charset="-78"/>
              </a:rPr>
              <a:t>المسكوكات</a:t>
            </a:r>
            <a:endParaRPr lang="en-US" sz="5400" b="1" dirty="0">
              <a:solidFill>
                <a:srgbClr val="0070C0"/>
              </a:solidFill>
              <a:cs typeface="Sultan normal" pitchFamily="2" charset="-78"/>
            </a:endParaRPr>
          </a:p>
          <a:p>
            <a:pPr algn="ctr"/>
            <a:endParaRPr lang="ar-SA" sz="5400" b="1" dirty="0">
              <a:solidFill>
                <a:schemeClr val="bg1"/>
              </a:solidFill>
              <a:cs typeface="Sultan normal" pitchFamily="2" charset="-78"/>
            </a:endParaRPr>
          </a:p>
        </p:txBody>
      </p:sp>
    </p:spTree>
    <p:extLst>
      <p:ext uri="{BB962C8B-B14F-4D97-AF65-F5344CB8AC3E}">
        <p14:creationId xmlns:p14="http://schemas.microsoft.com/office/powerpoint/2010/main" xmlns="" val="3771014600"/>
      </p:ext>
    </p:extLst>
  </p:cSld>
  <p:clrMapOvr>
    <a:masterClrMapping/>
  </p:clrMapOvr>
  <p:transition>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427984" y="11088"/>
            <a:ext cx="4691781" cy="825624"/>
          </a:xfrm>
          <a:blipFill>
            <a:blip r:embed="rId2"/>
            <a:tile tx="0" ty="0" sx="100000" sy="100000" flip="none" algn="tl"/>
          </a:blipFill>
          <a:ln w="76200" cmpd="tri">
            <a:solidFill>
              <a:srgbClr val="FF0000"/>
            </a:solidFill>
          </a:ln>
        </p:spPr>
        <p:txBody>
          <a:bodyPr>
            <a:noAutofit/>
          </a:bodyPr>
          <a:lstStyle/>
          <a:p>
            <a:pPr algn="just" rtl="1"/>
            <a:r>
              <a:rPr lang="ar-DZ" sz="2800" b="1" dirty="0">
                <a:solidFill>
                  <a:schemeClr val="bg1"/>
                </a:solidFill>
                <a:cs typeface="Sultan normal" pitchFamily="2" charset="-78"/>
              </a:rPr>
              <a:t>1- عهد بلكين يوسف بن زيري</a:t>
            </a:r>
          </a:p>
        </p:txBody>
      </p:sp>
      <p:pic>
        <p:nvPicPr>
          <p:cNvPr id="6" name="Image 5">
            <a:extLst>
              <a:ext uri="{FF2B5EF4-FFF2-40B4-BE49-F238E27FC236}">
                <a16:creationId xmlns:a16="http://schemas.microsoft.com/office/drawing/2014/main" xmlns="" id="{386A0F40-E84E-03BD-9A05-D164B2FF1032}"/>
              </a:ext>
            </a:extLst>
          </p:cNvPr>
          <p:cNvPicPr>
            <a:picLocks noChangeAspect="1"/>
          </p:cNvPicPr>
          <p:nvPr/>
        </p:nvPicPr>
        <p:blipFill>
          <a:blip r:embed="rId3">
            <a:extLst>
              <a:ext uri="{BEBA8EAE-BF5A-486C-A8C5-ECC9F3942E4B}">
                <a14:imgProps xmlns:a14="http://schemas.microsoft.com/office/drawing/2010/main" xmlns="">
                  <a14:imgLayer r:embed="rId4">
                    <a14:imgEffect>
                      <a14:brightnessContrast contrast="40000"/>
                    </a14:imgEffect>
                  </a14:imgLayer>
                </a14:imgProps>
              </a:ext>
            </a:extLst>
          </a:blip>
          <a:stretch>
            <a:fillRect/>
          </a:stretch>
        </p:blipFill>
        <p:spPr>
          <a:xfrm>
            <a:off x="4550621" y="908101"/>
            <a:ext cx="4427984" cy="5898924"/>
          </a:xfrm>
          <a:prstGeom prst="rect">
            <a:avLst/>
          </a:prstGeom>
        </p:spPr>
      </p:pic>
      <p:pic>
        <p:nvPicPr>
          <p:cNvPr id="7" name="Image 6">
            <a:extLst>
              <a:ext uri="{FF2B5EF4-FFF2-40B4-BE49-F238E27FC236}">
                <a16:creationId xmlns:a16="http://schemas.microsoft.com/office/drawing/2014/main" xmlns="" id="{79937257-F939-9ABB-D56B-50A64B7774E4}"/>
              </a:ext>
            </a:extLst>
          </p:cNvPr>
          <p:cNvPicPr>
            <a:picLocks noChangeAspect="1"/>
          </p:cNvPicPr>
          <p:nvPr/>
        </p:nvPicPr>
        <p:blipFill>
          <a:blip r:embed="rId5" cstate="print"/>
          <a:stretch>
            <a:fillRect/>
          </a:stretch>
        </p:blipFill>
        <p:spPr>
          <a:xfrm>
            <a:off x="456282" y="868214"/>
            <a:ext cx="3467645" cy="5978698"/>
          </a:xfrm>
          <a:prstGeom prst="rect">
            <a:avLst/>
          </a:prstGeom>
        </p:spPr>
      </p:pic>
      <p:sp>
        <p:nvSpPr>
          <p:cNvPr id="8" name="Sous-titre 2">
            <a:extLst>
              <a:ext uri="{FF2B5EF4-FFF2-40B4-BE49-F238E27FC236}">
                <a16:creationId xmlns:a16="http://schemas.microsoft.com/office/drawing/2014/main" xmlns="" id="{4E58AC73-8B09-899A-7C1E-B12E36F61369}"/>
              </a:ext>
            </a:extLst>
          </p:cNvPr>
          <p:cNvSpPr txBox="1">
            <a:spLocks/>
          </p:cNvSpPr>
          <p:nvPr/>
        </p:nvSpPr>
        <p:spPr>
          <a:xfrm>
            <a:off x="24235" y="0"/>
            <a:ext cx="4331741" cy="825624"/>
          </a:xfrm>
          <a:prstGeom prst="rect">
            <a:avLst/>
          </a:prstGeom>
          <a:blipFill>
            <a:blip r:embed="rId2"/>
            <a:tile tx="0" ty="0" sx="100000" sy="100000" flip="none" algn="tl"/>
          </a:blipFill>
          <a:ln w="76200" cmpd="tri">
            <a:solidFill>
              <a:srgbClr val="FF0000"/>
            </a:solidFill>
          </a:ln>
        </p:spPr>
        <p:txBody>
          <a:bodyPr vert="horz" lIns="0" rIns="18288">
            <a:no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just" rtl="1"/>
            <a:r>
              <a:rPr lang="ar-DZ" sz="2800" b="1" dirty="0">
                <a:solidFill>
                  <a:schemeClr val="bg1"/>
                </a:solidFill>
                <a:cs typeface="Sultan normal" pitchFamily="2" charset="-78"/>
              </a:rPr>
              <a:t>1- عهد المنصور بن بلكين يوسف</a:t>
            </a:r>
          </a:p>
        </p:txBody>
      </p:sp>
    </p:spTree>
    <p:extLst>
      <p:ext uri="{BB962C8B-B14F-4D97-AF65-F5344CB8AC3E}">
        <p14:creationId xmlns:p14="http://schemas.microsoft.com/office/powerpoint/2010/main" xmlns="" val="1244039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427984" y="11088"/>
            <a:ext cx="4691781" cy="825624"/>
          </a:xfrm>
          <a:blipFill>
            <a:blip r:embed="rId2"/>
            <a:tile tx="0" ty="0" sx="100000" sy="100000" flip="none" algn="tl"/>
          </a:blipFill>
          <a:ln w="76200" cmpd="tri">
            <a:solidFill>
              <a:srgbClr val="FF0000"/>
            </a:solidFill>
          </a:ln>
        </p:spPr>
        <p:txBody>
          <a:bodyPr>
            <a:noAutofit/>
          </a:bodyPr>
          <a:lstStyle/>
          <a:p>
            <a:pPr algn="just" rtl="1"/>
            <a:r>
              <a:rPr lang="ar-DZ" sz="3600" b="1" dirty="0">
                <a:solidFill>
                  <a:schemeClr val="bg1"/>
                </a:solidFill>
                <a:cs typeface="Sultan normal" pitchFamily="2" charset="-78"/>
              </a:rPr>
              <a:t>1- عهد المعز بن باديس</a:t>
            </a:r>
          </a:p>
        </p:txBody>
      </p:sp>
      <p:pic>
        <p:nvPicPr>
          <p:cNvPr id="4" name="Image 3">
            <a:extLst>
              <a:ext uri="{FF2B5EF4-FFF2-40B4-BE49-F238E27FC236}">
                <a16:creationId xmlns:a16="http://schemas.microsoft.com/office/drawing/2014/main" xmlns="" id="{293B51FD-CDC4-C53F-6127-6090E96C5C4E}"/>
              </a:ext>
            </a:extLst>
          </p:cNvPr>
          <p:cNvPicPr>
            <a:picLocks noChangeAspect="1"/>
          </p:cNvPicPr>
          <p:nvPr/>
        </p:nvPicPr>
        <p:blipFill>
          <a:blip r:embed="rId3" cstate="print"/>
          <a:stretch>
            <a:fillRect/>
          </a:stretch>
        </p:blipFill>
        <p:spPr>
          <a:xfrm>
            <a:off x="0" y="11088"/>
            <a:ext cx="4051556" cy="6858000"/>
          </a:xfrm>
          <a:prstGeom prst="rect">
            <a:avLst/>
          </a:prstGeom>
        </p:spPr>
      </p:pic>
      <p:sp>
        <p:nvSpPr>
          <p:cNvPr id="5" name="Espace réservé du contenu 4">
            <a:extLst>
              <a:ext uri="{FF2B5EF4-FFF2-40B4-BE49-F238E27FC236}">
                <a16:creationId xmlns:a16="http://schemas.microsoft.com/office/drawing/2014/main" xmlns="" id="{8E24FC3D-8622-B4F3-65FC-B1919BC30C86}"/>
              </a:ext>
            </a:extLst>
          </p:cNvPr>
          <p:cNvSpPr txBox="1">
            <a:spLocks/>
          </p:cNvSpPr>
          <p:nvPr/>
        </p:nvSpPr>
        <p:spPr>
          <a:xfrm>
            <a:off x="4027321" y="908720"/>
            <a:ext cx="5092444" cy="5938192"/>
          </a:xfrm>
          <a:prstGeom prst="rect">
            <a:avLst/>
          </a:prstGeom>
          <a:solidFill>
            <a:schemeClr val="accent4">
              <a:lumMod val="40000"/>
              <a:lumOff val="60000"/>
            </a:schemeClr>
          </a:solidFill>
        </p:spPr>
        <p:txBody>
          <a:bodyPr vert="horz" lIns="0" rIns="18288">
            <a:no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just" rtl="1"/>
            <a:r>
              <a:rPr lang="ar-DZ" sz="2800" b="1" dirty="0">
                <a:solidFill>
                  <a:srgbClr val="FF0000"/>
                </a:solidFill>
                <a:cs typeface="Traditional Arabic" pitchFamily="2" charset="-78"/>
              </a:rPr>
              <a:t>فترة الاستقلال عن الفاطميين (439-449ه):</a:t>
            </a:r>
          </a:p>
          <a:p>
            <a:pPr algn="just" rtl="1"/>
            <a:r>
              <a:rPr lang="ar-DZ" sz="1800" b="1" dirty="0">
                <a:solidFill>
                  <a:srgbClr val="000000"/>
                </a:solidFill>
                <a:latin typeface="Times New Roman" panose="02020603050405020304" pitchFamily="18" charset="0"/>
                <a:ea typeface="Times New Roman" panose="02020603050405020304" pitchFamily="18" charset="0"/>
                <a:cs typeface="Simplified Arabic" panose="02020603050405020304" pitchFamily="18" charset="-78"/>
              </a:rPr>
              <a:t>الوجه</a:t>
            </a:r>
            <a:r>
              <a:rPr lang="ar-DZ" sz="1800" dirty="0">
                <a:solidFill>
                  <a:srgbClr val="000000"/>
                </a:solidFill>
                <a:latin typeface="Times New Roman" panose="02020603050405020304" pitchFamily="18" charset="0"/>
                <a:ea typeface="Times New Roman" panose="02020603050405020304" pitchFamily="18" charset="0"/>
                <a:cs typeface="Simplified Arabic" panose="02020603050405020304" pitchFamily="18" charset="-78"/>
              </a:rPr>
              <a:t>: الهامش: يا أيها النبي إنا أرسلناك شهدا ومبشرا ونذيرا وداعيا إلى الله</a:t>
            </a:r>
            <a:endParaRPr lang="fr-FR" sz="1800" dirty="0">
              <a:latin typeface="Times New Roman" panose="02020603050405020304" pitchFamily="18" charset="0"/>
              <a:ea typeface="Times New Roman" panose="02020603050405020304" pitchFamily="18" charset="0"/>
            </a:endParaRPr>
          </a:p>
          <a:p>
            <a:pPr algn="just" rtl="1"/>
            <a:r>
              <a:rPr lang="ar-DZ" sz="1800" dirty="0">
                <a:solidFill>
                  <a:srgbClr val="000000"/>
                </a:solidFill>
                <a:latin typeface="Times New Roman" panose="02020603050405020304" pitchFamily="18" charset="0"/>
                <a:ea typeface="Times New Roman" panose="02020603050405020304" pitchFamily="18" charset="0"/>
                <a:cs typeface="Simplified Arabic" panose="02020603050405020304" pitchFamily="18" charset="-78"/>
              </a:rPr>
              <a:t>المركز:</a:t>
            </a:r>
          </a:p>
          <a:p>
            <a:pPr algn="just" rtl="1"/>
            <a:r>
              <a:rPr lang="ar-DZ" sz="1800" dirty="0">
                <a:solidFill>
                  <a:srgbClr val="000000"/>
                </a:solidFill>
                <a:latin typeface="Times New Roman" panose="02020603050405020304" pitchFamily="18" charset="0"/>
                <a:ea typeface="Times New Roman" panose="02020603050405020304" pitchFamily="18" charset="0"/>
                <a:cs typeface="Simplified Arabic" panose="02020603050405020304" pitchFamily="18" charset="-78"/>
              </a:rPr>
              <a:t>	 لا إله إلا الله</a:t>
            </a:r>
            <a:endParaRPr lang="fr-FR" sz="1800" dirty="0">
              <a:latin typeface="Times New Roman" panose="02020603050405020304" pitchFamily="18" charset="0"/>
              <a:ea typeface="Times New Roman" panose="02020603050405020304" pitchFamily="18" charset="0"/>
            </a:endParaRPr>
          </a:p>
          <a:p>
            <a:pPr marL="449580" algn="just" rtl="1"/>
            <a:r>
              <a:rPr lang="ar-DZ" sz="1800" dirty="0">
                <a:solidFill>
                  <a:srgbClr val="000000"/>
                </a:solidFill>
                <a:latin typeface="Times New Roman" panose="02020603050405020304" pitchFamily="18" charset="0"/>
                <a:ea typeface="Times New Roman" panose="02020603050405020304" pitchFamily="18" charset="0"/>
                <a:cs typeface="Simplified Arabic" panose="02020603050405020304" pitchFamily="18" charset="-78"/>
              </a:rPr>
              <a:t>  	وحده لا شريك له</a:t>
            </a:r>
            <a:endParaRPr lang="fr-FR" sz="1800" dirty="0">
              <a:latin typeface="Times New Roman" panose="02020603050405020304" pitchFamily="18" charset="0"/>
              <a:ea typeface="Times New Roman" panose="02020603050405020304" pitchFamily="18" charset="0"/>
            </a:endParaRPr>
          </a:p>
          <a:p>
            <a:pPr marL="449580" algn="just" rtl="1"/>
            <a:r>
              <a:rPr lang="ar-DZ" sz="1800" dirty="0">
                <a:solidFill>
                  <a:srgbClr val="000000"/>
                </a:solidFill>
                <a:latin typeface="Times New Roman" panose="02020603050405020304" pitchFamily="18" charset="0"/>
                <a:ea typeface="Times New Roman" panose="02020603050405020304" pitchFamily="18" charset="0"/>
                <a:cs typeface="Simplified Arabic" panose="02020603050405020304" pitchFamily="18" charset="-78"/>
              </a:rPr>
              <a:t>	محمد رسول الله</a:t>
            </a:r>
            <a:endParaRPr lang="fr-FR" sz="1800" dirty="0">
              <a:latin typeface="Times New Roman" panose="02020603050405020304" pitchFamily="18" charset="0"/>
              <a:ea typeface="Times New Roman" panose="02020603050405020304" pitchFamily="18" charset="0"/>
            </a:endParaRPr>
          </a:p>
          <a:p>
            <a:pPr marL="449580" algn="just" rtl="1"/>
            <a:endParaRPr lang="fr-FR" sz="1800" dirty="0">
              <a:latin typeface="Times New Roman" panose="02020603050405020304" pitchFamily="18" charset="0"/>
              <a:ea typeface="Times New Roman" panose="02020603050405020304" pitchFamily="18" charset="0"/>
            </a:endParaRPr>
          </a:p>
          <a:p>
            <a:pPr algn="just" rtl="1"/>
            <a:r>
              <a:rPr lang="ar-DZ" sz="1800" b="1" dirty="0">
                <a:solidFill>
                  <a:srgbClr val="000000"/>
                </a:solidFill>
                <a:latin typeface="Times New Roman" panose="02020603050405020304" pitchFamily="18" charset="0"/>
                <a:ea typeface="Times New Roman" panose="02020603050405020304" pitchFamily="18" charset="0"/>
                <a:cs typeface="Simplified Arabic" panose="02020603050405020304" pitchFamily="18" charset="-78"/>
              </a:rPr>
              <a:t>الظهر</a:t>
            </a:r>
            <a:r>
              <a:rPr lang="ar-DZ" sz="1800" dirty="0">
                <a:solidFill>
                  <a:srgbClr val="000000"/>
                </a:solidFill>
                <a:latin typeface="Times New Roman" panose="02020603050405020304" pitchFamily="18" charset="0"/>
                <a:ea typeface="Times New Roman" panose="02020603050405020304" pitchFamily="18" charset="0"/>
                <a:cs typeface="Simplified Arabic" panose="02020603050405020304" pitchFamily="18" charset="-78"/>
              </a:rPr>
              <a:t>: الهامش: بسم الله ضرب بمدينة عز السلام والقيروان سنة احدى     		وأربعين </a:t>
            </a:r>
            <a:r>
              <a:rPr lang="ar-DZ" sz="1800" dirty="0" err="1">
                <a:solidFill>
                  <a:srgbClr val="000000"/>
                </a:solidFill>
                <a:latin typeface="Times New Roman" panose="02020603050405020304" pitchFamily="18" charset="0"/>
                <a:ea typeface="Times New Roman" panose="02020603050405020304" pitchFamily="18" charset="0"/>
                <a:cs typeface="Simplified Arabic" panose="02020603050405020304" pitchFamily="18" charset="-78"/>
              </a:rPr>
              <a:t>وأربعماية</a:t>
            </a:r>
            <a:endParaRPr lang="fr-FR" sz="1800" dirty="0">
              <a:latin typeface="Times New Roman" panose="02020603050405020304" pitchFamily="18" charset="0"/>
              <a:ea typeface="Times New Roman" panose="02020603050405020304" pitchFamily="18" charset="0"/>
            </a:endParaRPr>
          </a:p>
          <a:p>
            <a:pPr marL="163830" algn="just" rtl="1"/>
            <a:r>
              <a:rPr lang="ar-DZ" sz="1800" dirty="0">
                <a:solidFill>
                  <a:srgbClr val="000000"/>
                </a:solidFill>
                <a:latin typeface="Times New Roman" panose="02020603050405020304" pitchFamily="18" charset="0"/>
                <a:ea typeface="Times New Roman" panose="02020603050405020304" pitchFamily="18" charset="0"/>
                <a:cs typeface="Simplified Arabic" panose="02020603050405020304" pitchFamily="18" charset="-78"/>
              </a:rPr>
              <a:t>المركز:</a:t>
            </a:r>
            <a:endParaRPr lang="fr-FR" sz="1800" dirty="0">
              <a:latin typeface="Times New Roman" panose="02020603050405020304" pitchFamily="18" charset="0"/>
              <a:ea typeface="Times New Roman" panose="02020603050405020304" pitchFamily="18" charset="0"/>
            </a:endParaRPr>
          </a:p>
          <a:p>
            <a:pPr marL="449580" algn="just" rtl="1"/>
            <a:r>
              <a:rPr lang="ar-DZ" sz="1800" dirty="0">
                <a:solidFill>
                  <a:srgbClr val="000000"/>
                </a:solidFill>
                <a:latin typeface="Times New Roman" panose="02020603050405020304" pitchFamily="18" charset="0"/>
                <a:ea typeface="Times New Roman" panose="02020603050405020304" pitchFamily="18" charset="0"/>
                <a:cs typeface="Simplified Arabic" panose="02020603050405020304" pitchFamily="18" charset="-78"/>
              </a:rPr>
              <a:t>	 ومن يبتغ غير</a:t>
            </a:r>
            <a:endParaRPr lang="fr-FR" sz="1800" dirty="0">
              <a:latin typeface="Times New Roman" panose="02020603050405020304" pitchFamily="18" charset="0"/>
              <a:ea typeface="Times New Roman" panose="02020603050405020304" pitchFamily="18" charset="0"/>
            </a:endParaRPr>
          </a:p>
          <a:p>
            <a:pPr marL="449580" algn="just" rtl="1"/>
            <a:r>
              <a:rPr lang="ar-DZ" sz="1800" dirty="0">
                <a:solidFill>
                  <a:srgbClr val="000000"/>
                </a:solidFill>
                <a:latin typeface="Times New Roman" panose="02020603050405020304" pitchFamily="18" charset="0"/>
                <a:ea typeface="Times New Roman" panose="02020603050405020304" pitchFamily="18" charset="0"/>
                <a:cs typeface="Simplified Arabic" panose="02020603050405020304" pitchFamily="18" charset="-78"/>
              </a:rPr>
              <a:t>	الإسلام دينا</a:t>
            </a:r>
            <a:endParaRPr lang="fr-FR" sz="1800" dirty="0">
              <a:latin typeface="Times New Roman" panose="02020603050405020304" pitchFamily="18" charset="0"/>
              <a:ea typeface="Times New Roman" panose="02020603050405020304" pitchFamily="18" charset="0"/>
            </a:endParaRPr>
          </a:p>
          <a:p>
            <a:pPr marL="449580" algn="just" rtl="1"/>
            <a:r>
              <a:rPr lang="ar-DZ" sz="1800" dirty="0">
                <a:solidFill>
                  <a:srgbClr val="000000"/>
                </a:solidFill>
                <a:latin typeface="Times New Roman" panose="02020603050405020304" pitchFamily="18" charset="0"/>
                <a:ea typeface="Times New Roman" panose="02020603050405020304" pitchFamily="18" charset="0"/>
                <a:cs typeface="Simplified Arabic" panose="02020603050405020304" pitchFamily="18" charset="-78"/>
              </a:rPr>
              <a:t>	فلن يقبل منه</a:t>
            </a:r>
          </a:p>
          <a:p>
            <a:pPr marL="449580" algn="just" rtl="1"/>
            <a:endParaRPr lang="ar-DZ" sz="1800"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endParaRPr>
          </a:p>
          <a:p>
            <a:pPr marL="449580" algn="just" rtl="1"/>
            <a:r>
              <a:rPr lang="ar-DZ" sz="1800"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استخدام الخط الكوفي البسيط بدل المزهر، خلوها من اسم المعز بن باديس ، ظهور اسم مدينة عز الإسلام والقيروان بدلا من المنصورة </a:t>
            </a:r>
            <a:endParaRPr lang="fr-FR" sz="18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591920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899592" y="0"/>
            <a:ext cx="7344816" cy="6525344"/>
          </a:xfrm>
          <a:prstGeom prst="ellipse">
            <a:avLst/>
          </a:prstGeom>
          <a:blipFill>
            <a:blip r:embed="rId2"/>
            <a:tile tx="0" ty="0" sx="100000" sy="100000" flip="none" algn="tl"/>
          </a:blipFill>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chemeClr val="bg1"/>
                </a:solidFill>
                <a:cs typeface="Sultan Medium" pitchFamily="2" charset="-78"/>
              </a:rPr>
              <a:t>الرخام</a:t>
            </a:r>
            <a:endParaRPr lang="en-US" sz="5400" b="1" dirty="0">
              <a:solidFill>
                <a:srgbClr val="0070C0"/>
              </a:solidFill>
              <a:cs typeface="Sultan normal" pitchFamily="2" charset="-78"/>
            </a:endParaRPr>
          </a:p>
          <a:p>
            <a:pPr algn="ctr"/>
            <a:endParaRPr lang="ar-SA" sz="5400" b="1" dirty="0">
              <a:solidFill>
                <a:schemeClr val="bg1"/>
              </a:solidFill>
              <a:cs typeface="Sultan normal" pitchFamily="2" charset="-78"/>
            </a:endParaRPr>
          </a:p>
        </p:txBody>
      </p:sp>
    </p:spTree>
    <p:extLst>
      <p:ext uri="{BB962C8B-B14F-4D97-AF65-F5344CB8AC3E}">
        <p14:creationId xmlns:p14="http://schemas.microsoft.com/office/powerpoint/2010/main" xmlns="" val="2352486642"/>
      </p:ext>
    </p:extLst>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51520" y="1052736"/>
            <a:ext cx="8640960" cy="5688632"/>
          </a:xfrm>
          <a:blipFill>
            <a:blip r:embed="rId3"/>
            <a:tile tx="0" ty="0" sx="100000" sy="100000" flip="none" algn="tl"/>
          </a:blipFill>
          <a:ln w="76200" cmpd="tri">
            <a:solidFill>
              <a:srgbClr val="FF0000"/>
            </a:solidFill>
          </a:ln>
        </p:spPr>
        <p:txBody>
          <a:bodyPr>
            <a:noAutofit/>
          </a:bodyPr>
          <a:lstStyle/>
          <a:p>
            <a:pPr marL="176213" indent="273050" algn="justLow" rtl="1"/>
            <a:r>
              <a:rPr lang="ar-DZ" sz="36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ولما قرر الفاطميون الرحيل الى مصر لم يجدوا من هو اجدر بخلافتهم على بلاد المغرب من بلكين بن </a:t>
            </a:r>
            <a:r>
              <a:rPr lang="ar-DZ" sz="36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زيري</a:t>
            </a:r>
            <a:endParaRPr lang="ar-SA" sz="36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endParaRPr>
          </a:p>
          <a:p>
            <a:pPr marL="176213" indent="273050" algn="justLow" rtl="1"/>
            <a:r>
              <a:rPr lang="ar-DZ" sz="36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فقام </a:t>
            </a:r>
            <a:r>
              <a:rPr lang="ar-DZ" sz="36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مقامهم بالقيروان في سنة </a:t>
            </a:r>
            <a:r>
              <a:rPr lang="ar-DZ" sz="36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361هـ/972م</a:t>
            </a:r>
            <a:endParaRPr lang="ar-SA" sz="36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endParaRPr>
          </a:p>
          <a:p>
            <a:pPr marL="176213" indent="273050" algn="justLow" rtl="1"/>
            <a:r>
              <a:rPr lang="ar-DZ" sz="36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وتربع </a:t>
            </a:r>
            <a:r>
              <a:rPr lang="ar-DZ" sz="36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بذلك على عرش دولة دام حكمها الى غاية </a:t>
            </a:r>
            <a:r>
              <a:rPr lang="ar-DZ" sz="36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543هـ/1148م،</a:t>
            </a:r>
            <a:endParaRPr lang="ar-SA" sz="36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endParaRPr>
          </a:p>
          <a:p>
            <a:pPr marL="176213" indent="273050" algn="justLow" rtl="1"/>
            <a:r>
              <a:rPr lang="ar-DZ" sz="36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 </a:t>
            </a:r>
            <a:r>
              <a:rPr lang="ar-DZ" sz="36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وتولى على </a:t>
            </a:r>
            <a:r>
              <a:rPr lang="ar-DZ" sz="36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حكمها</a:t>
            </a:r>
            <a:r>
              <a:rPr lang="ar-SA" sz="36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 </a:t>
            </a:r>
            <a:r>
              <a:rPr lang="ar-DZ" sz="3600" b="1" dirty="0" err="1"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امراء</a:t>
            </a:r>
            <a:r>
              <a:rPr lang="ar-DZ" sz="3600" b="1" dirty="0" smtClean="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 </a:t>
            </a:r>
            <a:r>
              <a:rPr lang="ar-DZ" sz="36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نذكر منهم:</a:t>
            </a:r>
            <a:endParaRPr lang="fr-FR" sz="36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endParaRPr>
          </a:p>
          <a:p>
            <a:pPr marL="176213" indent="273050" algn="ctr" rtl="1"/>
            <a:r>
              <a:rPr lang="ar-DZ" sz="36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a:t>
            </a:r>
            <a:r>
              <a:rPr lang="ar-DZ" sz="20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المنصور بن بلكين الذي حكم بين 373-386هـ/984-997م</a:t>
            </a:r>
            <a:endParaRPr lang="fr-FR" sz="20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endParaRPr>
          </a:p>
          <a:p>
            <a:pPr marL="176213" indent="273050" algn="ctr" rtl="1"/>
            <a:r>
              <a:rPr lang="ar-DZ" sz="20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-باديس بن منصور الذي </a:t>
            </a:r>
            <a:r>
              <a:rPr lang="ar-DZ" sz="2000" b="1" dirty="0" err="1">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خكم</a:t>
            </a:r>
            <a:r>
              <a:rPr lang="ar-DZ" sz="20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 بين 386-406هـ/997-1016م</a:t>
            </a:r>
            <a:endParaRPr lang="fr-FR" sz="20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endParaRPr>
          </a:p>
          <a:p>
            <a:pPr marL="176213" indent="273050" algn="ctr" rtl="1"/>
            <a:r>
              <a:rPr lang="ar-DZ" sz="20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a:t>
            </a:r>
            <a:r>
              <a:rPr lang="ar-DZ" sz="2000" b="1" dirty="0" err="1">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المعزبن</a:t>
            </a:r>
            <a:r>
              <a:rPr lang="ar-DZ" sz="20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 باديس الذي حكم من 406-454هـ/1016-1062م</a:t>
            </a:r>
            <a:endParaRPr lang="fr-FR" sz="20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endParaRPr>
          </a:p>
          <a:p>
            <a:pPr marL="176213" indent="273050" algn="ctr" rtl="1"/>
            <a:r>
              <a:rPr lang="ar-DZ" sz="20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-تميم بن المعز454-509هـ/ 1062-1116م</a:t>
            </a:r>
            <a:endParaRPr lang="fr-FR" sz="20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endParaRPr>
          </a:p>
          <a:p>
            <a:pPr marL="176213" indent="273050" algn="ctr" rtl="1"/>
            <a:r>
              <a:rPr lang="ar-DZ" sz="20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-علي بن تميم 506-515هـ/1116-1121م</a:t>
            </a:r>
            <a:endParaRPr lang="fr-FR" sz="20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endParaRPr>
          </a:p>
          <a:p>
            <a:pPr marL="176213" indent="273050" algn="ctr" rtl="1"/>
            <a:r>
              <a:rPr lang="ar-DZ" sz="20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rPr>
              <a:t>-الحسن بن علي 515-545هـ/1121-1148م.</a:t>
            </a:r>
            <a:endParaRPr lang="fr-FR" sz="2000" b="1" dirty="0">
              <a:solidFill>
                <a:schemeClr val="bg1"/>
              </a:solidFill>
              <a:effectLst/>
              <a:latin typeface="Arabic Typesetting" panose="03020402040406030203" pitchFamily="66" charset="-78"/>
              <a:ea typeface="Times New Roman" panose="02020603050405020304" pitchFamily="18" charset="0"/>
              <a:cs typeface="Arabic Typesetting" panose="03020402040406030203" pitchFamily="66" charset="-78"/>
            </a:endParaRPr>
          </a:p>
        </p:txBody>
      </p:sp>
      <p:sp>
        <p:nvSpPr>
          <p:cNvPr id="4" name="Ellipse 3"/>
          <p:cNvSpPr/>
          <p:nvPr/>
        </p:nvSpPr>
        <p:spPr>
          <a:xfrm>
            <a:off x="0" y="0"/>
            <a:ext cx="8748464" cy="10527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rgbClr val="FF0000"/>
                </a:solidFill>
                <a:cs typeface="Sultan Medium" pitchFamily="2" charset="-78"/>
              </a:rPr>
              <a:t>أمراء الدولة</a:t>
            </a:r>
            <a:r>
              <a:rPr lang="ar-SA" sz="5400" b="1" dirty="0">
                <a:solidFill>
                  <a:srgbClr val="FF0000"/>
                </a:solidFill>
                <a:cs typeface="Sultan Medium" pitchFamily="2" charset="-78"/>
              </a:rPr>
              <a:t> </a:t>
            </a:r>
            <a:r>
              <a:rPr lang="ar-DZ" sz="5400" b="1" dirty="0" err="1">
                <a:solidFill>
                  <a:srgbClr val="FF0000"/>
                </a:solidFill>
                <a:cs typeface="Sultan Medium" pitchFamily="2" charset="-78"/>
              </a:rPr>
              <a:t>الزيري</a:t>
            </a:r>
            <a:r>
              <a:rPr lang="ar-SA" sz="5400" b="1" dirty="0">
                <a:solidFill>
                  <a:srgbClr val="FF0000"/>
                </a:solidFill>
                <a:cs typeface="Sultan Medium" pitchFamily="2" charset="-78"/>
              </a:rPr>
              <a:t>ة</a:t>
            </a:r>
            <a:endParaRPr lang="en-US" sz="5400" b="1" dirty="0">
              <a:solidFill>
                <a:srgbClr val="FF0000"/>
              </a:solidFill>
              <a:cs typeface="Sultan Medium" pitchFamily="2" charset="-78"/>
            </a:endParaRPr>
          </a:p>
          <a:p>
            <a:pPr algn="ctr"/>
            <a:endParaRPr lang="en-US" dirty="0"/>
          </a:p>
        </p:txBody>
      </p:sp>
    </p:spTree>
    <p:extLst>
      <p:ext uri="{BB962C8B-B14F-4D97-AF65-F5344CB8AC3E}">
        <p14:creationId xmlns:p14="http://schemas.microsoft.com/office/powerpoint/2010/main" xmlns="" val="2760407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xmlns="" id="{C399F946-2490-F2BB-038A-FF5862557174}"/>
              </a:ext>
            </a:extLst>
          </p:cNvPr>
          <p:cNvSpPr/>
          <p:nvPr/>
        </p:nvSpPr>
        <p:spPr>
          <a:xfrm>
            <a:off x="4198582" y="30569"/>
            <a:ext cx="2963746" cy="60277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200" b="1" dirty="0"/>
              <a:t>شاهد قبر رخامي</a:t>
            </a:r>
            <a:endParaRPr lang="fr-FR" sz="3200" b="1" dirty="0"/>
          </a:p>
        </p:txBody>
      </p:sp>
      <p:pic>
        <p:nvPicPr>
          <p:cNvPr id="4" name="Image 3">
            <a:extLst>
              <a:ext uri="{FF2B5EF4-FFF2-40B4-BE49-F238E27FC236}">
                <a16:creationId xmlns:a16="http://schemas.microsoft.com/office/drawing/2014/main" xmlns="" id="{709E5871-8938-2D7F-204B-6010A3988FD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404663"/>
            <a:ext cx="4198582" cy="5598109"/>
          </a:xfrm>
          <a:prstGeom prst="rect">
            <a:avLst/>
          </a:prstGeom>
        </p:spPr>
      </p:pic>
      <p:pic>
        <p:nvPicPr>
          <p:cNvPr id="8" name="Image 7">
            <a:extLst>
              <a:ext uri="{FF2B5EF4-FFF2-40B4-BE49-F238E27FC236}">
                <a16:creationId xmlns:a16="http://schemas.microsoft.com/office/drawing/2014/main" xmlns="" id="{3083DBA0-C809-25FC-1327-1909ABB545A0}"/>
              </a:ext>
            </a:extLst>
          </p:cNvPr>
          <p:cNvPicPr>
            <a:picLocks noChangeAspect="1"/>
          </p:cNvPicPr>
          <p:nvPr/>
        </p:nvPicPr>
        <p:blipFill>
          <a:blip r:embed="rId3" cstate="print"/>
          <a:stretch>
            <a:fillRect/>
          </a:stretch>
        </p:blipFill>
        <p:spPr>
          <a:xfrm>
            <a:off x="587478" y="6002772"/>
            <a:ext cx="3211311" cy="836200"/>
          </a:xfrm>
          <a:prstGeom prst="rect">
            <a:avLst/>
          </a:prstGeom>
        </p:spPr>
      </p:pic>
      <p:pic>
        <p:nvPicPr>
          <p:cNvPr id="10" name="Image 9">
            <a:extLst>
              <a:ext uri="{FF2B5EF4-FFF2-40B4-BE49-F238E27FC236}">
                <a16:creationId xmlns:a16="http://schemas.microsoft.com/office/drawing/2014/main" xmlns="" id="{5AEF1806-5704-8A27-9136-5CC7A7356D00}"/>
              </a:ext>
            </a:extLst>
          </p:cNvPr>
          <p:cNvPicPr>
            <a:picLocks noChangeAspect="1"/>
          </p:cNvPicPr>
          <p:nvPr/>
        </p:nvPicPr>
        <p:blipFill>
          <a:blip r:embed="rId4" cstate="print"/>
          <a:stretch>
            <a:fillRect/>
          </a:stretch>
        </p:blipFill>
        <p:spPr>
          <a:xfrm>
            <a:off x="7162328" y="462864"/>
            <a:ext cx="1953643" cy="5955484"/>
          </a:xfrm>
          <a:prstGeom prst="rect">
            <a:avLst/>
          </a:prstGeom>
        </p:spPr>
      </p:pic>
      <p:pic>
        <p:nvPicPr>
          <p:cNvPr id="12" name="Image 11">
            <a:extLst>
              <a:ext uri="{FF2B5EF4-FFF2-40B4-BE49-F238E27FC236}">
                <a16:creationId xmlns:a16="http://schemas.microsoft.com/office/drawing/2014/main" xmlns="" id="{4902408C-51A7-5301-32FF-4429DA3AA10E}"/>
              </a:ext>
            </a:extLst>
          </p:cNvPr>
          <p:cNvPicPr>
            <a:picLocks noChangeAspect="1"/>
          </p:cNvPicPr>
          <p:nvPr/>
        </p:nvPicPr>
        <p:blipFill>
          <a:blip r:embed="rId5" cstate="print"/>
          <a:stretch>
            <a:fillRect/>
          </a:stretch>
        </p:blipFill>
        <p:spPr>
          <a:xfrm>
            <a:off x="4200050" y="6247867"/>
            <a:ext cx="2376263" cy="617040"/>
          </a:xfrm>
          <a:prstGeom prst="rect">
            <a:avLst/>
          </a:prstGeom>
        </p:spPr>
      </p:pic>
      <p:pic>
        <p:nvPicPr>
          <p:cNvPr id="14" name="Image 13">
            <a:extLst>
              <a:ext uri="{FF2B5EF4-FFF2-40B4-BE49-F238E27FC236}">
                <a16:creationId xmlns:a16="http://schemas.microsoft.com/office/drawing/2014/main" xmlns="" id="{E63E6402-667C-6BC0-B654-88FE39410553}"/>
              </a:ext>
            </a:extLst>
          </p:cNvPr>
          <p:cNvPicPr>
            <a:picLocks noChangeAspect="1"/>
          </p:cNvPicPr>
          <p:nvPr/>
        </p:nvPicPr>
        <p:blipFill>
          <a:blip r:embed="rId6" cstate="print"/>
          <a:stretch>
            <a:fillRect/>
          </a:stretch>
        </p:blipFill>
        <p:spPr>
          <a:xfrm>
            <a:off x="4198582" y="718407"/>
            <a:ext cx="2963746" cy="5539148"/>
          </a:xfrm>
          <a:prstGeom prst="rect">
            <a:avLst/>
          </a:prstGeom>
        </p:spPr>
      </p:pic>
      <p:pic>
        <p:nvPicPr>
          <p:cNvPr id="20" name="Image 19">
            <a:extLst>
              <a:ext uri="{FF2B5EF4-FFF2-40B4-BE49-F238E27FC236}">
                <a16:creationId xmlns:a16="http://schemas.microsoft.com/office/drawing/2014/main" xmlns="" id="{9E8A376F-25A6-BF86-AE65-A18837C079B5}"/>
              </a:ext>
            </a:extLst>
          </p:cNvPr>
          <p:cNvPicPr>
            <a:picLocks noChangeAspect="1"/>
          </p:cNvPicPr>
          <p:nvPr/>
        </p:nvPicPr>
        <p:blipFill>
          <a:blip r:embed="rId7" cstate="print"/>
          <a:stretch>
            <a:fillRect/>
          </a:stretch>
        </p:blipFill>
        <p:spPr>
          <a:xfrm>
            <a:off x="6976105" y="6373191"/>
            <a:ext cx="2167895" cy="500408"/>
          </a:xfrm>
          <a:prstGeom prst="rect">
            <a:avLst/>
          </a:prstGeom>
        </p:spPr>
      </p:pic>
    </p:spTree>
    <p:extLst>
      <p:ext uri="{BB962C8B-B14F-4D97-AF65-F5344CB8AC3E}">
        <p14:creationId xmlns:p14="http://schemas.microsoft.com/office/powerpoint/2010/main" xmlns="" val="1947377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xmlns="" id="{C399F946-2490-F2BB-038A-FF5862557174}"/>
              </a:ext>
            </a:extLst>
          </p:cNvPr>
          <p:cNvSpPr/>
          <p:nvPr/>
        </p:nvSpPr>
        <p:spPr>
          <a:xfrm>
            <a:off x="5292080" y="0"/>
            <a:ext cx="3744416" cy="60277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200" b="1" dirty="0"/>
              <a:t>شاهد قبر ومزولة رخامية</a:t>
            </a:r>
            <a:endParaRPr lang="fr-FR" sz="3200" b="1" dirty="0"/>
          </a:p>
        </p:txBody>
      </p:sp>
      <p:pic>
        <p:nvPicPr>
          <p:cNvPr id="4" name="Image 3">
            <a:extLst>
              <a:ext uri="{FF2B5EF4-FFF2-40B4-BE49-F238E27FC236}">
                <a16:creationId xmlns:a16="http://schemas.microsoft.com/office/drawing/2014/main" xmlns="" id="{D7353A6C-95BC-ED9E-E894-BA70A55904F5}"/>
              </a:ext>
            </a:extLst>
          </p:cNvPr>
          <p:cNvPicPr>
            <a:picLocks noChangeAspect="1"/>
          </p:cNvPicPr>
          <p:nvPr/>
        </p:nvPicPr>
        <p:blipFill>
          <a:blip r:embed="rId2" cstate="print"/>
          <a:stretch>
            <a:fillRect/>
          </a:stretch>
        </p:blipFill>
        <p:spPr>
          <a:xfrm>
            <a:off x="4325" y="3545315"/>
            <a:ext cx="5868144" cy="3312685"/>
          </a:xfrm>
          <a:prstGeom prst="rect">
            <a:avLst/>
          </a:prstGeom>
        </p:spPr>
      </p:pic>
      <p:pic>
        <p:nvPicPr>
          <p:cNvPr id="6" name="Image 5">
            <a:extLst>
              <a:ext uri="{FF2B5EF4-FFF2-40B4-BE49-F238E27FC236}">
                <a16:creationId xmlns:a16="http://schemas.microsoft.com/office/drawing/2014/main" xmlns="" id="{6080DFA1-01B9-B675-8CA2-3383B287ACC4}"/>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saturation sat="200000"/>
                    </a14:imgEffect>
                  </a14:imgLayer>
                </a14:imgProps>
              </a:ext>
            </a:extLst>
          </a:blip>
          <a:stretch>
            <a:fillRect/>
          </a:stretch>
        </p:blipFill>
        <p:spPr>
          <a:xfrm>
            <a:off x="5837652" y="3543468"/>
            <a:ext cx="3306347" cy="3285474"/>
          </a:xfrm>
          <a:prstGeom prst="rect">
            <a:avLst/>
          </a:prstGeom>
        </p:spPr>
      </p:pic>
      <p:pic>
        <p:nvPicPr>
          <p:cNvPr id="7" name="Image 6">
            <a:extLst>
              <a:ext uri="{FF2B5EF4-FFF2-40B4-BE49-F238E27FC236}">
                <a16:creationId xmlns:a16="http://schemas.microsoft.com/office/drawing/2014/main" xmlns="" id="{F6057FA9-0757-778B-C652-0D50F2B3D475}"/>
              </a:ext>
            </a:extLst>
          </p:cNvPr>
          <p:cNvPicPr>
            <a:picLocks noChangeAspect="1"/>
          </p:cNvPicPr>
          <p:nvPr/>
        </p:nvPicPr>
        <p:blipFill>
          <a:blip r:embed="rId5" cstate="print"/>
          <a:stretch>
            <a:fillRect/>
          </a:stretch>
        </p:blipFill>
        <p:spPr>
          <a:xfrm>
            <a:off x="0" y="600928"/>
            <a:ext cx="6660232" cy="2942540"/>
          </a:xfrm>
          <a:prstGeom prst="rect">
            <a:avLst/>
          </a:prstGeom>
        </p:spPr>
      </p:pic>
      <p:pic>
        <p:nvPicPr>
          <p:cNvPr id="8" name="Image 7">
            <a:extLst>
              <a:ext uri="{FF2B5EF4-FFF2-40B4-BE49-F238E27FC236}">
                <a16:creationId xmlns:a16="http://schemas.microsoft.com/office/drawing/2014/main" xmlns="" id="{12E111CA-F9FB-D74B-C3F6-CE4B011840D4}"/>
              </a:ext>
            </a:extLst>
          </p:cNvPr>
          <p:cNvPicPr>
            <a:picLocks noChangeAspect="1"/>
          </p:cNvPicPr>
          <p:nvPr/>
        </p:nvPicPr>
        <p:blipFill>
          <a:blip r:embed="rId6" cstate="print"/>
          <a:stretch>
            <a:fillRect/>
          </a:stretch>
        </p:blipFill>
        <p:spPr>
          <a:xfrm>
            <a:off x="4860032" y="2564904"/>
            <a:ext cx="4296451" cy="978564"/>
          </a:xfrm>
          <a:prstGeom prst="rect">
            <a:avLst/>
          </a:prstGeom>
        </p:spPr>
      </p:pic>
    </p:spTree>
    <p:extLst>
      <p:ext uri="{BB962C8B-B14F-4D97-AF65-F5344CB8AC3E}">
        <p14:creationId xmlns:p14="http://schemas.microsoft.com/office/powerpoint/2010/main" xmlns="" val="2430152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لزيريون/بنو زيري/آل زيري/الصنهاجيون">
            <a:extLst>
              <a:ext uri="{FF2B5EF4-FFF2-40B4-BE49-F238E27FC236}">
                <a16:creationId xmlns:a16="http://schemas.microsoft.com/office/drawing/2014/main" xmlns="" id="{563E9011-365C-EE71-D431-A21DDAA6EC67}"/>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16971"/>
            <a:ext cx="3168352" cy="6818295"/>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حماديون - المعرفة">
            <a:extLst>
              <a:ext uri="{FF2B5EF4-FFF2-40B4-BE49-F238E27FC236}">
                <a16:creationId xmlns:a16="http://schemas.microsoft.com/office/drawing/2014/main" xmlns="" id="{0A78BDE8-692E-DC13-82F8-1E50AF29EC3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4499992" cy="3839993"/>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أسلوب منفصل نادر خريطة الدولة المرابطية - geo-capital.org">
            <a:extLst>
              <a:ext uri="{FF2B5EF4-FFF2-40B4-BE49-F238E27FC236}">
                <a16:creationId xmlns:a16="http://schemas.microsoft.com/office/drawing/2014/main" xmlns="" id="{E17C36B9-D68F-8DFF-5B69-5A8711A0805B}"/>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419872" y="3815934"/>
            <a:ext cx="5661248" cy="301933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Ellipse 3">
            <a:extLst>
              <a:ext uri="{FF2B5EF4-FFF2-40B4-BE49-F238E27FC236}">
                <a16:creationId xmlns:a16="http://schemas.microsoft.com/office/drawing/2014/main" xmlns="" id="{22B71795-1D8D-27BD-9DD6-1BC990B17148}"/>
              </a:ext>
            </a:extLst>
          </p:cNvPr>
          <p:cNvSpPr/>
          <p:nvPr/>
        </p:nvSpPr>
        <p:spPr>
          <a:xfrm>
            <a:off x="4716016" y="0"/>
            <a:ext cx="4032448" cy="357301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rgbClr val="FF0000"/>
                </a:solidFill>
                <a:cs typeface="Sultan Medium" pitchFamily="2" charset="-78"/>
              </a:rPr>
              <a:t>حدود الدولة</a:t>
            </a:r>
            <a:r>
              <a:rPr lang="ar-SA" sz="5400" b="1" dirty="0">
                <a:solidFill>
                  <a:srgbClr val="FF0000"/>
                </a:solidFill>
                <a:cs typeface="Sultan Medium" pitchFamily="2" charset="-78"/>
              </a:rPr>
              <a:t> </a:t>
            </a:r>
            <a:r>
              <a:rPr lang="ar-DZ" sz="5400" b="1" dirty="0" err="1">
                <a:solidFill>
                  <a:srgbClr val="FF0000"/>
                </a:solidFill>
                <a:cs typeface="Sultan Medium" pitchFamily="2" charset="-78"/>
              </a:rPr>
              <a:t>الزيري</a:t>
            </a:r>
            <a:r>
              <a:rPr lang="ar-SA" sz="5400" b="1" dirty="0">
                <a:solidFill>
                  <a:srgbClr val="FF0000"/>
                </a:solidFill>
                <a:cs typeface="Sultan Medium" pitchFamily="2" charset="-78"/>
              </a:rPr>
              <a:t>ة</a:t>
            </a:r>
            <a:r>
              <a:rPr lang="ar-DZ" sz="5400" b="1" dirty="0">
                <a:solidFill>
                  <a:srgbClr val="FF0000"/>
                </a:solidFill>
                <a:cs typeface="Sultan Medium" pitchFamily="2" charset="-78"/>
              </a:rPr>
              <a:t> وتطورها</a:t>
            </a:r>
            <a:endParaRPr lang="en-US" sz="5400" b="1" dirty="0">
              <a:solidFill>
                <a:srgbClr val="FF0000"/>
              </a:solidFill>
              <a:cs typeface="Sultan Medium" pitchFamily="2" charset="-78"/>
            </a:endParaRPr>
          </a:p>
          <a:p>
            <a:pPr algn="ctr"/>
            <a:endParaRPr lang="en-US" dirty="0"/>
          </a:p>
        </p:txBody>
      </p:sp>
    </p:spTree>
    <p:extLst>
      <p:ext uri="{BB962C8B-B14F-4D97-AF65-F5344CB8AC3E}">
        <p14:creationId xmlns:p14="http://schemas.microsoft.com/office/powerpoint/2010/main" xmlns="" val="569983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899592" y="0"/>
            <a:ext cx="7344816" cy="6525344"/>
          </a:xfrm>
          <a:prstGeom prst="ellipse">
            <a:avLst/>
          </a:prstGeom>
          <a:blipFill>
            <a:blip r:embed="rId2"/>
            <a:tile tx="0" ty="0" sx="100000" sy="100000" flip="none" algn="tl"/>
          </a:blipFill>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chemeClr val="bg1"/>
                </a:solidFill>
                <a:cs typeface="Sultan Medium" pitchFamily="2" charset="-78"/>
              </a:rPr>
              <a:t>المدن</a:t>
            </a:r>
            <a:endParaRPr lang="en-US" sz="5400" b="1" dirty="0">
              <a:solidFill>
                <a:srgbClr val="0070C0"/>
              </a:solidFill>
              <a:cs typeface="Sultan normal" pitchFamily="2" charset="-78"/>
            </a:endParaRPr>
          </a:p>
          <a:p>
            <a:pPr algn="ctr"/>
            <a:endParaRPr lang="ar-SA" sz="5400" b="1" dirty="0">
              <a:solidFill>
                <a:schemeClr val="bg1"/>
              </a:solidFill>
              <a:cs typeface="Sultan normal" pitchFamily="2" charset="-78"/>
            </a:endParaRPr>
          </a:p>
        </p:txBody>
      </p:sp>
    </p:spTree>
    <p:extLst>
      <p:ext uri="{BB962C8B-B14F-4D97-AF65-F5344CB8AC3E}">
        <p14:creationId xmlns:p14="http://schemas.microsoft.com/office/powerpoint/2010/main" xmlns="" val="2406976324"/>
      </p:ext>
    </p:extLst>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51520" y="1052736"/>
            <a:ext cx="8640960" cy="5805264"/>
          </a:xfrm>
          <a:blipFill>
            <a:blip r:embed="rId2"/>
            <a:tile tx="0" ty="0" sx="100000" sy="100000" flip="none" algn="tl"/>
          </a:blipFill>
          <a:ln w="76200" cmpd="tri">
            <a:solidFill>
              <a:srgbClr val="FF0000"/>
            </a:solidFill>
          </a:ln>
        </p:spPr>
        <p:txBody>
          <a:bodyPr>
            <a:noAutofit/>
          </a:bodyPr>
          <a:lstStyle/>
          <a:p>
            <a:pPr algn="just" rtl="1"/>
            <a:r>
              <a:rPr lang="ar-DZ" sz="3400" b="1" dirty="0">
                <a:solidFill>
                  <a:schemeClr val="bg1"/>
                </a:solidFill>
                <a:latin typeface="Arabic Typesetting" panose="03020402040406030203" pitchFamily="66" charset="-78"/>
                <a:cs typeface="Arabic Typesetting" panose="03020402040406030203" pitchFamily="66" charset="-78"/>
              </a:rPr>
              <a:t>كانت اشير اول مدينة شيدها </a:t>
            </a:r>
            <a:r>
              <a:rPr lang="ar-DZ" sz="3400" b="1" dirty="0" err="1">
                <a:solidFill>
                  <a:schemeClr val="bg1"/>
                </a:solidFill>
                <a:latin typeface="Arabic Typesetting" panose="03020402040406030203" pitchFamily="66" charset="-78"/>
                <a:cs typeface="Arabic Typesetting" panose="03020402040406030203" pitchFamily="66" charset="-78"/>
              </a:rPr>
              <a:t>الزيريون</a:t>
            </a:r>
            <a:r>
              <a:rPr lang="ar-DZ" sz="3400" b="1" dirty="0">
                <a:solidFill>
                  <a:schemeClr val="bg1"/>
                </a:solidFill>
                <a:latin typeface="Arabic Typesetting" panose="03020402040406030203" pitchFamily="66" charset="-78"/>
                <a:cs typeface="Arabic Typesetting" panose="03020402040406030203" pitchFamily="66" charset="-78"/>
              </a:rPr>
              <a:t> بالمغرب الاوسط، كان ذلك في سنة324هـ على يد الامير زيري بن مناد امير صنهاجة وقائدها، وقد كان زيري هذا حليف الفاطميين على القبائل </a:t>
            </a:r>
            <a:r>
              <a:rPr lang="ar-DZ" sz="3400" b="1" dirty="0" err="1">
                <a:solidFill>
                  <a:schemeClr val="bg1"/>
                </a:solidFill>
                <a:latin typeface="Arabic Typesetting" panose="03020402040406030203" pitchFamily="66" charset="-78"/>
                <a:cs typeface="Arabic Typesetting" panose="03020402040406030203" pitchFamily="66" charset="-78"/>
              </a:rPr>
              <a:t>الزناتية</a:t>
            </a:r>
            <a:r>
              <a:rPr lang="ar-DZ" sz="3400" b="1" dirty="0">
                <a:solidFill>
                  <a:schemeClr val="bg1"/>
                </a:solidFill>
                <a:latin typeface="Arabic Typesetting" panose="03020402040406030203" pitchFamily="66" charset="-78"/>
                <a:cs typeface="Arabic Typesetting" panose="03020402040406030203" pitchFamily="66" charset="-78"/>
              </a:rPr>
              <a:t> المعادية للفاطميين، وكانت أشير مركزا حربيا هاما اختير لها مكان استراتيجي، فوق قمة جبل الاخضر الذي يرتفع على سطح البحر بحوالي1400م، جنوب شرق </a:t>
            </a:r>
            <a:r>
              <a:rPr lang="ar-DZ" sz="3400" b="1" dirty="0" err="1">
                <a:solidFill>
                  <a:schemeClr val="bg1"/>
                </a:solidFill>
                <a:latin typeface="Arabic Typesetting" panose="03020402040406030203" pitchFamily="66" charset="-78"/>
                <a:cs typeface="Arabic Typesetting" panose="03020402040406030203" pitchFamily="66" charset="-78"/>
              </a:rPr>
              <a:t>البرواقية</a:t>
            </a:r>
            <a:r>
              <a:rPr lang="ar-DZ" sz="3400" b="1" dirty="0">
                <a:solidFill>
                  <a:schemeClr val="bg1"/>
                </a:solidFill>
                <a:latin typeface="Arabic Typesetting" panose="03020402040406030203" pitchFamily="66" charset="-78"/>
                <a:cs typeface="Arabic Typesetting" panose="03020402040406030203" pitchFamily="66" charset="-78"/>
              </a:rPr>
              <a:t> قرب عين بوسيف في موضع تكثر فيه المياه، وقد كانت اشير محصنة تحصينا محكما، غير ان وجودها في جبل معزول يشرف على سهول زناتة جعلها عرضة لضغط هذه القبيلة وتهديدها بقطع طرق القوافل عليها ومنع وصول المؤن اليها، استمرت في العهد الحمادي وإن ضعف وانكمش عمرانها إلى أن احتلها بنو غانية في سنة 580ه/1189م.</a:t>
            </a:r>
            <a:endParaRPr lang="en-US" sz="3400" b="1" dirty="0">
              <a:solidFill>
                <a:schemeClr val="bg1"/>
              </a:solidFill>
              <a:latin typeface="Arabic Typesetting" panose="03020402040406030203" pitchFamily="66" charset="-78"/>
              <a:cs typeface="Arabic Typesetting" panose="03020402040406030203" pitchFamily="66" charset="-78"/>
            </a:endParaRPr>
          </a:p>
          <a:p>
            <a:pPr algn="just" rtl="1"/>
            <a:endParaRPr lang="en-US" sz="3200" b="1" dirty="0">
              <a:solidFill>
                <a:schemeClr val="bg1"/>
              </a:solidFill>
              <a:cs typeface="Sultan normal" pitchFamily="2" charset="-78"/>
            </a:endParaRPr>
          </a:p>
        </p:txBody>
      </p:sp>
      <p:sp>
        <p:nvSpPr>
          <p:cNvPr id="4" name="Ellipse 3"/>
          <p:cNvSpPr/>
          <p:nvPr/>
        </p:nvSpPr>
        <p:spPr>
          <a:xfrm>
            <a:off x="0" y="0"/>
            <a:ext cx="8748464" cy="10527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rgbClr val="FF0000"/>
                </a:solidFill>
                <a:cs typeface="Sultan Medium" pitchFamily="2" charset="-78"/>
              </a:rPr>
              <a:t>مدينة أشير</a:t>
            </a:r>
            <a:endParaRPr lang="en-US" sz="5400" b="1" dirty="0">
              <a:solidFill>
                <a:srgbClr val="FF0000"/>
              </a:solidFill>
              <a:cs typeface="Sultan Medium" pitchFamily="2" charset="-78"/>
            </a:endParaRPr>
          </a:p>
          <a:p>
            <a:pPr algn="ct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51520" y="1052736"/>
            <a:ext cx="8640960" cy="5805264"/>
          </a:xfrm>
          <a:blipFill>
            <a:blip r:embed="rId3"/>
            <a:tile tx="0" ty="0" sx="100000" sy="100000" flip="none" algn="tl"/>
          </a:blipFill>
          <a:ln w="76200" cmpd="tri">
            <a:solidFill>
              <a:srgbClr val="FF0000"/>
            </a:solidFill>
          </a:ln>
        </p:spPr>
        <p:txBody>
          <a:bodyPr>
            <a:noAutofit/>
          </a:bodyPr>
          <a:lstStyle/>
          <a:p>
            <a:pPr algn="ctr" rtl="1"/>
            <a:r>
              <a:rPr lang="ar-DZ" sz="4400" b="1" dirty="0">
                <a:solidFill>
                  <a:srgbClr val="C00000"/>
                </a:solidFill>
                <a:cs typeface="Sultan normal" pitchFamily="2" charset="-78"/>
              </a:rPr>
              <a:t>مدينة الجزائر، </a:t>
            </a:r>
            <a:r>
              <a:rPr lang="ar-DZ" sz="4400" b="1" dirty="0" err="1">
                <a:solidFill>
                  <a:srgbClr val="C00000"/>
                </a:solidFill>
                <a:cs typeface="Sultan normal" pitchFamily="2" charset="-78"/>
              </a:rPr>
              <a:t>مليانة</a:t>
            </a:r>
            <a:r>
              <a:rPr lang="ar-DZ" sz="4400" b="1" dirty="0">
                <a:solidFill>
                  <a:srgbClr val="C00000"/>
                </a:solidFill>
                <a:cs typeface="Sultan normal" pitchFamily="2" charset="-78"/>
              </a:rPr>
              <a:t>، </a:t>
            </a:r>
            <a:r>
              <a:rPr lang="ar-DZ" sz="4400" b="1" dirty="0" err="1">
                <a:solidFill>
                  <a:srgbClr val="C00000"/>
                </a:solidFill>
                <a:cs typeface="Sultan normal" pitchFamily="2" charset="-78"/>
              </a:rPr>
              <a:t>المدية:</a:t>
            </a:r>
            <a:endParaRPr lang="ar-DZ" sz="4400" b="1" dirty="0">
              <a:solidFill>
                <a:srgbClr val="C00000"/>
              </a:solidFill>
              <a:cs typeface="Sultan normal" pitchFamily="2" charset="-78"/>
            </a:endParaRPr>
          </a:p>
          <a:p>
            <a:pPr algn="just" rtl="1"/>
            <a:r>
              <a:rPr lang="ar-DZ" sz="4000" b="1" dirty="0">
                <a:solidFill>
                  <a:schemeClr val="bg1"/>
                </a:solidFill>
                <a:cs typeface="Sultan normal" pitchFamily="2" charset="-78"/>
              </a:rPr>
              <a:t>اضافة الى اشير فقد شيد </a:t>
            </a:r>
            <a:r>
              <a:rPr lang="ar-DZ" sz="4000" b="1" dirty="0" err="1">
                <a:solidFill>
                  <a:schemeClr val="bg1"/>
                </a:solidFill>
                <a:cs typeface="Sultan normal" pitchFamily="2" charset="-78"/>
              </a:rPr>
              <a:t>الزيريون</a:t>
            </a:r>
            <a:r>
              <a:rPr lang="ar-DZ" sz="4000" b="1" dirty="0">
                <a:solidFill>
                  <a:schemeClr val="bg1"/>
                </a:solidFill>
                <a:cs typeface="Sultan normal" pitchFamily="2" charset="-78"/>
              </a:rPr>
              <a:t> ثلاث مدن هي: </a:t>
            </a:r>
          </a:p>
          <a:p>
            <a:pPr algn="just" rtl="1"/>
            <a:r>
              <a:rPr lang="ar-DZ" sz="4000" b="1" dirty="0">
                <a:solidFill>
                  <a:schemeClr val="bg1"/>
                </a:solidFill>
                <a:cs typeface="Sultan normal" pitchFamily="2" charset="-78"/>
              </a:rPr>
              <a:t>1- المدية في سنة355هـ </a:t>
            </a:r>
          </a:p>
          <a:p>
            <a:pPr algn="just" rtl="1"/>
            <a:r>
              <a:rPr lang="ar-DZ" sz="4000" b="1" dirty="0">
                <a:solidFill>
                  <a:schemeClr val="bg1"/>
                </a:solidFill>
                <a:cs typeface="Sultan normal" pitchFamily="2" charset="-78"/>
              </a:rPr>
              <a:t>2- </a:t>
            </a:r>
            <a:r>
              <a:rPr lang="ar-DZ" sz="4000" b="1" dirty="0" err="1">
                <a:solidFill>
                  <a:schemeClr val="bg1"/>
                </a:solidFill>
                <a:cs typeface="Sultan normal" pitchFamily="2" charset="-78"/>
              </a:rPr>
              <a:t>مليانة</a:t>
            </a:r>
            <a:r>
              <a:rPr lang="ar-DZ" sz="4000" b="1" dirty="0">
                <a:solidFill>
                  <a:schemeClr val="bg1"/>
                </a:solidFill>
                <a:cs typeface="Sultan normal" pitchFamily="2" charset="-78"/>
              </a:rPr>
              <a:t> في360هـ </a:t>
            </a:r>
          </a:p>
          <a:p>
            <a:pPr algn="just" rtl="1"/>
            <a:r>
              <a:rPr lang="ar-DZ" sz="4000" b="1" dirty="0">
                <a:solidFill>
                  <a:schemeClr val="bg1"/>
                </a:solidFill>
                <a:cs typeface="Sultan normal" pitchFamily="2" charset="-78"/>
              </a:rPr>
              <a:t>3- الجزائر362هـ </a:t>
            </a:r>
          </a:p>
          <a:p>
            <a:pPr algn="just" rtl="1"/>
            <a:r>
              <a:rPr lang="ar-DZ" sz="4000" b="1" dirty="0">
                <a:solidFill>
                  <a:schemeClr val="bg1"/>
                </a:solidFill>
                <a:cs typeface="Sultan normal" pitchFamily="2" charset="-78"/>
              </a:rPr>
              <a:t>غير اننا لا نعلم ان كانت هذه المدن محصنة على غرار مدينة اشير، كما ان معالمها </a:t>
            </a:r>
            <a:r>
              <a:rPr lang="ar-DZ" sz="4000" b="1" dirty="0" err="1">
                <a:solidFill>
                  <a:schemeClr val="bg1"/>
                </a:solidFill>
                <a:cs typeface="Sultan normal" pitchFamily="2" charset="-78"/>
              </a:rPr>
              <a:t>الزيرية</a:t>
            </a:r>
            <a:r>
              <a:rPr lang="ar-DZ" sz="4000" b="1" dirty="0">
                <a:solidFill>
                  <a:schemeClr val="bg1"/>
                </a:solidFill>
                <a:cs typeface="Sultan normal" pitchFamily="2" charset="-78"/>
              </a:rPr>
              <a:t> اندثرت ولم يبق منها </a:t>
            </a:r>
            <a:r>
              <a:rPr lang="ar-DZ" sz="4000" b="1" dirty="0" err="1">
                <a:solidFill>
                  <a:schemeClr val="bg1"/>
                </a:solidFill>
                <a:cs typeface="Sultan normal" pitchFamily="2" charset="-78"/>
              </a:rPr>
              <a:t>شيئ</a:t>
            </a:r>
            <a:endParaRPr lang="en-US" sz="4000" b="1" dirty="0">
              <a:solidFill>
                <a:schemeClr val="bg1"/>
              </a:solidFill>
              <a:cs typeface="Sultan normal" pitchFamily="2" charset="-78"/>
            </a:endParaRPr>
          </a:p>
        </p:txBody>
      </p:sp>
      <p:sp>
        <p:nvSpPr>
          <p:cNvPr id="4" name="Ellipse 3"/>
          <p:cNvSpPr/>
          <p:nvPr/>
        </p:nvSpPr>
        <p:spPr>
          <a:xfrm>
            <a:off x="0" y="0"/>
            <a:ext cx="8748464" cy="10527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ar-SA" sz="5400" b="1" dirty="0">
                <a:solidFill>
                  <a:srgbClr val="FF0000"/>
                </a:solidFill>
                <a:cs typeface="Sultan Medium" pitchFamily="2" charset="-78"/>
              </a:rPr>
              <a:t>المدن </a:t>
            </a:r>
            <a:r>
              <a:rPr lang="ar-DZ" sz="5400" b="1" dirty="0" err="1">
                <a:solidFill>
                  <a:srgbClr val="FF0000"/>
                </a:solidFill>
                <a:cs typeface="Sultan Medium" pitchFamily="2" charset="-78"/>
              </a:rPr>
              <a:t>الزيري</a:t>
            </a:r>
            <a:r>
              <a:rPr lang="ar-SA" sz="5400" b="1" dirty="0">
                <a:solidFill>
                  <a:srgbClr val="FF0000"/>
                </a:solidFill>
                <a:cs typeface="Sultan Medium" pitchFamily="2" charset="-78"/>
              </a:rPr>
              <a:t>ة</a:t>
            </a:r>
            <a:endParaRPr lang="en-US" sz="5400" b="1" dirty="0">
              <a:solidFill>
                <a:srgbClr val="FF0000"/>
              </a:solidFill>
              <a:cs typeface="Sultan Medium" pitchFamily="2" charset="-78"/>
            </a:endParaRPr>
          </a:p>
          <a:p>
            <a:pPr algn="ct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899592" y="0"/>
            <a:ext cx="7344816" cy="6525344"/>
          </a:xfrm>
          <a:prstGeom prst="ellipse">
            <a:avLst/>
          </a:prstGeom>
          <a:blipFill>
            <a:blip r:embed="rId2"/>
            <a:tile tx="0" ty="0" sx="100000" sy="100000" flip="none" algn="tl"/>
          </a:blipFill>
        </p:spPr>
        <p:style>
          <a:lnRef idx="1">
            <a:schemeClr val="accent3"/>
          </a:lnRef>
          <a:fillRef idx="2">
            <a:schemeClr val="accent3"/>
          </a:fillRef>
          <a:effectRef idx="1">
            <a:schemeClr val="accent3"/>
          </a:effectRef>
          <a:fontRef idx="minor">
            <a:schemeClr val="dk1"/>
          </a:fontRef>
        </p:style>
        <p:txBody>
          <a:bodyPr rtlCol="0" anchor="ctr"/>
          <a:lstStyle/>
          <a:p>
            <a:pPr algn="ctr"/>
            <a:r>
              <a:rPr lang="ar-DZ" sz="5400" b="1" dirty="0">
                <a:solidFill>
                  <a:schemeClr val="bg1"/>
                </a:solidFill>
                <a:cs typeface="Sultan Medium" pitchFamily="2" charset="-78"/>
              </a:rPr>
              <a:t>البقايا المعمارية</a:t>
            </a:r>
            <a:endParaRPr lang="en-US" sz="5400" b="1" dirty="0">
              <a:solidFill>
                <a:srgbClr val="0070C0"/>
              </a:solidFill>
              <a:cs typeface="Sultan normal" pitchFamily="2" charset="-78"/>
            </a:endParaRPr>
          </a:p>
          <a:p>
            <a:pPr algn="ctr"/>
            <a:endParaRPr lang="ar-SA" sz="5400" b="1" dirty="0">
              <a:solidFill>
                <a:schemeClr val="bg1"/>
              </a:solidFill>
              <a:cs typeface="Sultan normal" pitchFamily="2" charset="-78"/>
            </a:endParaRPr>
          </a:p>
        </p:txBody>
      </p:sp>
    </p:spTree>
    <p:extLst>
      <p:ext uri="{BB962C8B-B14F-4D97-AF65-F5344CB8AC3E}">
        <p14:creationId xmlns:p14="http://schemas.microsoft.com/office/powerpoint/2010/main" xmlns="" val="3216919526"/>
      </p:ext>
    </p:extLst>
  </p:cSld>
  <p:clrMapOvr>
    <a:masterClrMapping/>
  </p:clrMapOvr>
  <p:transition>
    <p:dissolv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1267</TotalTime>
  <Words>760</Words>
  <Application>Microsoft Office PowerPoint</Application>
  <PresentationFormat>Affichage à l'écran (4:3)</PresentationFormat>
  <Paragraphs>104</Paragraphs>
  <Slides>41</Slides>
  <Notes>3</Notes>
  <HiddenSlides>0</HiddenSlides>
  <MMClips>0</MMClips>
  <ScaleCrop>false</ScaleCrop>
  <HeadingPairs>
    <vt:vector size="4" baseType="variant">
      <vt:variant>
        <vt:lpstr>Thème</vt:lpstr>
      </vt:variant>
      <vt:variant>
        <vt:i4>1</vt:i4>
      </vt:variant>
      <vt:variant>
        <vt:lpstr>Titres des diapositives</vt:lpstr>
      </vt:variant>
      <vt:variant>
        <vt:i4>41</vt:i4>
      </vt:variant>
    </vt:vector>
  </HeadingPairs>
  <TitlesOfParts>
    <vt:vector size="42" baseType="lpstr">
      <vt:lpstr>Débit</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vector>
  </TitlesOfParts>
  <Company>Deftones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Sarisoft</dc:creator>
  <cp:lastModifiedBy>acer</cp:lastModifiedBy>
  <cp:revision>22</cp:revision>
  <dcterms:created xsi:type="dcterms:W3CDTF">2014-03-19T22:06:23Z</dcterms:created>
  <dcterms:modified xsi:type="dcterms:W3CDTF">2023-12-12T22:06:09Z</dcterms:modified>
</cp:coreProperties>
</file>