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5" r:id="rId3"/>
    <p:sldMasterId id="2147483687" r:id="rId4"/>
    <p:sldMasterId id="2147483699" r:id="rId5"/>
    <p:sldMasterId id="2147483711" r:id="rId6"/>
  </p:sldMasterIdLst>
  <p:notesMasterIdLst>
    <p:notesMasterId r:id="rId22"/>
  </p:notesMasterIdLst>
  <p:sldIdLst>
    <p:sldId id="413" r:id="rId7"/>
    <p:sldId id="451" r:id="rId8"/>
    <p:sldId id="450" r:id="rId9"/>
    <p:sldId id="456" r:id="rId10"/>
    <p:sldId id="455" r:id="rId11"/>
    <p:sldId id="453" r:id="rId12"/>
    <p:sldId id="454" r:id="rId13"/>
    <p:sldId id="459" r:id="rId14"/>
    <p:sldId id="457" r:id="rId15"/>
    <p:sldId id="460" r:id="rId16"/>
    <p:sldId id="465" r:id="rId17"/>
    <p:sldId id="469" r:id="rId18"/>
    <p:sldId id="464" r:id="rId19"/>
    <p:sldId id="468" r:id="rId20"/>
    <p:sldId id="467" r:id="rId2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59" autoAdjust="0"/>
    <p:restoredTop sz="86522" autoAdjust="0"/>
  </p:normalViewPr>
  <p:slideViewPr>
    <p:cSldViewPr>
      <p:cViewPr>
        <p:scale>
          <a:sx n="70" d="100"/>
          <a:sy n="70" d="100"/>
        </p:scale>
        <p:origin x="-114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43801A-187F-45FE-A3E6-4440818C33B2}" type="doc">
      <dgm:prSet loTypeId="urn:microsoft.com/office/officeart/2005/8/layout/process4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6D35705-8DB8-4876-9069-643847D7F3A5}">
      <dgm:prSet custT="1"/>
      <dgm:spPr/>
      <dgm:t>
        <a:bodyPr/>
        <a:lstStyle/>
        <a:p>
          <a:pPr rtl="1"/>
          <a:r>
            <a:rPr lang="ar-SA" sz="2000" dirty="0" smtClean="0"/>
            <a:t>تميز النظام ال</a:t>
          </a:r>
          <a:r>
            <a:rPr lang="ar-DZ" sz="2000" dirty="0" smtClean="0"/>
            <a:t>جبائي</a:t>
          </a:r>
          <a:r>
            <a:rPr lang="ar-SA" sz="2000" dirty="0" smtClean="0"/>
            <a:t> الجزائري قبل التسعينات بالتعقيد والثقل لذلك أصبح نظاماً ضريبياً صعب التحكم في تسييره ومكلفاً للغاية</a:t>
          </a:r>
          <a:endParaRPr lang="fr-FR" sz="1600" b="0" dirty="0"/>
        </a:p>
      </dgm:t>
    </dgm:pt>
    <dgm:pt modelId="{6105EE3A-094F-44F7-9F58-7AC71C4FF83B}" type="parTrans" cxnId="{7EFF5AEB-26A2-4BB2-B570-285A6710324D}">
      <dgm:prSet/>
      <dgm:spPr/>
      <dgm:t>
        <a:bodyPr/>
        <a:lstStyle/>
        <a:p>
          <a:endParaRPr lang="fr-FR"/>
        </a:p>
      </dgm:t>
    </dgm:pt>
    <dgm:pt modelId="{4C64E873-5649-4803-9434-40FB053B84DB}" type="sibTrans" cxnId="{7EFF5AEB-26A2-4BB2-B570-285A6710324D}">
      <dgm:prSet/>
      <dgm:spPr/>
      <dgm:t>
        <a:bodyPr/>
        <a:lstStyle/>
        <a:p>
          <a:endParaRPr lang="fr-FR"/>
        </a:p>
      </dgm:t>
    </dgm:pt>
    <dgm:pt modelId="{8E85C6E7-E930-4B99-83A1-57DF20A4338A}">
      <dgm:prSet custT="1"/>
      <dgm:spPr/>
      <dgm:t>
        <a:bodyPr/>
        <a:lstStyle/>
        <a:p>
          <a:pPr algn="r" rtl="1"/>
          <a:r>
            <a:rPr lang="ar-SA" sz="2000" dirty="0" smtClean="0"/>
            <a:t>ارتكز مضمون الإصلاح الضريبي لسنة 1992 على تأسيس ثلاثة ضرائب جديدة هي الضريبة على الدخل الإجمالي، الضريبة على أرباح الشركات والضريبة على القيمة المضافة</a:t>
          </a:r>
          <a:endParaRPr lang="fr-FR" sz="2000" b="0" dirty="0"/>
        </a:p>
      </dgm:t>
    </dgm:pt>
    <dgm:pt modelId="{58221C51-31FD-49B9-9204-AECC21DCB384}" type="parTrans" cxnId="{DFFD6413-A371-4803-BA80-8997C691B7A7}">
      <dgm:prSet/>
      <dgm:spPr/>
      <dgm:t>
        <a:bodyPr/>
        <a:lstStyle/>
        <a:p>
          <a:endParaRPr lang="fr-FR"/>
        </a:p>
      </dgm:t>
    </dgm:pt>
    <dgm:pt modelId="{66E5FFD0-101D-4AD4-8D5B-32D988665D98}" type="sibTrans" cxnId="{DFFD6413-A371-4803-BA80-8997C691B7A7}">
      <dgm:prSet/>
      <dgm:spPr/>
      <dgm:t>
        <a:bodyPr/>
        <a:lstStyle/>
        <a:p>
          <a:endParaRPr lang="fr-FR"/>
        </a:p>
      </dgm:t>
    </dgm:pt>
    <dgm:pt modelId="{689E37B0-DA8F-4858-870B-9626B86F279C}">
      <dgm:prSet custT="1"/>
      <dgm:spPr/>
      <dgm:t>
        <a:bodyPr/>
        <a:lstStyle/>
        <a:p>
          <a:pPr algn="ctr" rtl="1"/>
          <a:r>
            <a:rPr lang="ar-SA" sz="2000" dirty="0" smtClean="0"/>
            <a:t>سنة 1996</a:t>
          </a:r>
          <a:r>
            <a:rPr lang="fr-FR" sz="2000" dirty="0" smtClean="0"/>
            <a:t> </a:t>
          </a:r>
          <a:r>
            <a:rPr lang="ar-DZ" sz="2000" dirty="0" smtClean="0"/>
            <a:t>تم اعتماد </a:t>
          </a:r>
          <a:r>
            <a:rPr lang="ar-SA" sz="2000" dirty="0" smtClean="0"/>
            <a:t>الرسم على النشاط المهني </a:t>
          </a:r>
          <a:r>
            <a:rPr lang="fr-FR" sz="2000" dirty="0" smtClean="0"/>
            <a:t>TAP </a:t>
          </a:r>
          <a:endParaRPr lang="fr-FR" sz="1500" b="0" dirty="0"/>
        </a:p>
      </dgm:t>
    </dgm:pt>
    <dgm:pt modelId="{C289DB4A-DBF4-488F-A6B2-0FDBDBBCE11B}" type="parTrans" cxnId="{9933B795-2338-432D-ACAA-ED75F973777B}">
      <dgm:prSet/>
      <dgm:spPr/>
      <dgm:t>
        <a:bodyPr/>
        <a:lstStyle/>
        <a:p>
          <a:endParaRPr lang="fr-FR"/>
        </a:p>
      </dgm:t>
    </dgm:pt>
    <dgm:pt modelId="{A879E459-F454-4675-92C1-AAABA7272AFF}" type="sibTrans" cxnId="{9933B795-2338-432D-ACAA-ED75F973777B}">
      <dgm:prSet/>
      <dgm:spPr/>
      <dgm:t>
        <a:bodyPr/>
        <a:lstStyle/>
        <a:p>
          <a:endParaRPr lang="fr-FR"/>
        </a:p>
      </dgm:t>
    </dgm:pt>
    <dgm:pt modelId="{F4177DA7-C156-4682-8871-B6E09AED5667}">
      <dgm:prSet custT="1"/>
      <dgm:spPr/>
      <dgm:t>
        <a:bodyPr/>
        <a:lstStyle/>
        <a:p>
          <a:r>
            <a:rPr lang="ar-SA" sz="2000" dirty="0" smtClean="0">
              <a:solidFill>
                <a:srgbClr val="000000"/>
              </a:solidFill>
              <a:effectLst/>
              <a:latin typeface="(Utiliser une police de caractè"/>
              <a:ea typeface="Times New Roman"/>
              <a:cs typeface="Traditional Arabic"/>
            </a:rPr>
            <a:t>إعادة هيكلة الرسم على القيمة المضافة</a:t>
          </a:r>
          <a:r>
            <a:rPr lang="ar-DZ" sz="2000" dirty="0" smtClean="0">
              <a:solidFill>
                <a:srgbClr val="000000"/>
              </a:solidFill>
              <a:effectLst/>
              <a:latin typeface="(Utiliser une police de caractè"/>
              <a:ea typeface="Times New Roman"/>
              <a:cs typeface="Traditional Arabic"/>
            </a:rPr>
            <a:t> سنة 2001 ثم  تعديله في سنة 2017</a:t>
          </a:r>
          <a:r>
            <a:rPr lang="ar-SA" sz="2000" dirty="0" smtClean="0">
              <a:solidFill>
                <a:srgbClr val="000000"/>
              </a:solidFill>
              <a:effectLst/>
              <a:latin typeface="(Utiliser une police de caractè"/>
              <a:ea typeface="Times New Roman"/>
              <a:cs typeface="Traditional Arabic"/>
            </a:rPr>
            <a:t> </a:t>
          </a:r>
          <a:endParaRPr lang="fr-FR" sz="1500" dirty="0"/>
        </a:p>
      </dgm:t>
    </dgm:pt>
    <dgm:pt modelId="{8CBF5F3D-53BF-49EF-A46F-D4DC30C58CC7}" type="parTrans" cxnId="{E5FCC92A-5EF2-4812-8EFF-8DD256EB3B09}">
      <dgm:prSet/>
      <dgm:spPr/>
      <dgm:t>
        <a:bodyPr/>
        <a:lstStyle/>
        <a:p>
          <a:endParaRPr lang="fr-FR"/>
        </a:p>
      </dgm:t>
    </dgm:pt>
    <dgm:pt modelId="{E9B01F67-8616-4FD4-82DA-FB158FA990E2}" type="sibTrans" cxnId="{E5FCC92A-5EF2-4812-8EFF-8DD256EB3B09}">
      <dgm:prSet/>
      <dgm:spPr/>
      <dgm:t>
        <a:bodyPr/>
        <a:lstStyle/>
        <a:p>
          <a:endParaRPr lang="fr-FR"/>
        </a:p>
      </dgm:t>
    </dgm:pt>
    <dgm:pt modelId="{66BF5A5A-49C6-460C-A6C0-B9F68722EC26}">
      <dgm:prSet custT="1"/>
      <dgm:spPr/>
      <dgm:t>
        <a:bodyPr/>
        <a:lstStyle/>
        <a:p>
          <a:r>
            <a:rPr lang="ar-SA" sz="2000" dirty="0" smtClean="0"/>
            <a:t> قانون المالية لسنة  2015  </a:t>
          </a:r>
          <a:r>
            <a:rPr lang="ar-DZ" sz="2000" dirty="0" smtClean="0"/>
            <a:t>أ</a:t>
          </a:r>
          <a:r>
            <a:rPr lang="ar-SA" sz="2000" dirty="0" err="1" smtClean="0"/>
            <a:t>سس</a:t>
          </a:r>
          <a:r>
            <a:rPr lang="ar-DZ" sz="2000" dirty="0" smtClean="0"/>
            <a:t>ت</a:t>
          </a:r>
          <a:r>
            <a:rPr lang="ar-SA" sz="2000" dirty="0" smtClean="0"/>
            <a:t> </a:t>
          </a:r>
          <a:r>
            <a:rPr lang="ar-DZ" sz="2000" dirty="0" smtClean="0"/>
            <a:t>ال</a:t>
          </a:r>
          <a:r>
            <a:rPr lang="ar-SA" sz="2000" dirty="0" smtClean="0"/>
            <a:t>ضريبة </a:t>
          </a:r>
          <a:r>
            <a:rPr lang="ar-DZ" sz="2000" dirty="0" smtClean="0"/>
            <a:t>ال</a:t>
          </a:r>
          <a:r>
            <a:rPr lang="ar-SA" sz="2000" dirty="0" smtClean="0"/>
            <a:t>جزافية </a:t>
          </a:r>
          <a:r>
            <a:rPr lang="ar-DZ" sz="2000" dirty="0" smtClean="0"/>
            <a:t>ال</a:t>
          </a:r>
          <a:r>
            <a:rPr lang="ar-SA" sz="2000" dirty="0" smtClean="0"/>
            <a:t>وحيدة</a:t>
          </a:r>
          <a:endParaRPr lang="fr-FR" sz="2000" b="0" dirty="0"/>
        </a:p>
      </dgm:t>
    </dgm:pt>
    <dgm:pt modelId="{16D59066-ED53-45C2-99DB-A2AFC72A6E13}" type="parTrans" cxnId="{3606C48E-9F34-41A3-9D73-A4430E5D84EA}">
      <dgm:prSet/>
      <dgm:spPr/>
      <dgm:t>
        <a:bodyPr/>
        <a:lstStyle/>
        <a:p>
          <a:endParaRPr lang="fr-FR"/>
        </a:p>
      </dgm:t>
    </dgm:pt>
    <dgm:pt modelId="{14F5BDBF-9AC4-4000-A302-38739D3B3DD1}" type="sibTrans" cxnId="{3606C48E-9F34-41A3-9D73-A4430E5D84EA}">
      <dgm:prSet/>
      <dgm:spPr/>
      <dgm:t>
        <a:bodyPr/>
        <a:lstStyle/>
        <a:p>
          <a:endParaRPr lang="fr-FR"/>
        </a:p>
      </dgm:t>
    </dgm:pt>
    <dgm:pt modelId="{DDB30123-D950-47DE-87F7-7D95421DAD5F}" type="pres">
      <dgm:prSet presAssocID="{A943801A-187F-45FE-A3E6-4440818C33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A10719F-9154-4487-AA4B-80A0E8FFE5D1}" type="pres">
      <dgm:prSet presAssocID="{66BF5A5A-49C6-460C-A6C0-B9F68722EC26}" presName="boxAndChildren" presStyleCnt="0"/>
      <dgm:spPr/>
    </dgm:pt>
    <dgm:pt modelId="{42078864-884C-47FD-8C1E-507822448EF1}" type="pres">
      <dgm:prSet presAssocID="{66BF5A5A-49C6-460C-A6C0-B9F68722EC26}" presName="parentTextBox" presStyleLbl="node1" presStyleIdx="0" presStyleCnt="5"/>
      <dgm:spPr/>
      <dgm:t>
        <a:bodyPr/>
        <a:lstStyle/>
        <a:p>
          <a:endParaRPr lang="fr-FR"/>
        </a:p>
      </dgm:t>
    </dgm:pt>
    <dgm:pt modelId="{9658BD7A-21CD-444F-89C3-D348F4823474}" type="pres">
      <dgm:prSet presAssocID="{E9B01F67-8616-4FD4-82DA-FB158FA990E2}" presName="sp" presStyleCnt="0"/>
      <dgm:spPr/>
    </dgm:pt>
    <dgm:pt modelId="{EB0FD01C-E447-4E0A-8A17-21F506FD81C6}" type="pres">
      <dgm:prSet presAssocID="{F4177DA7-C156-4682-8871-B6E09AED5667}" presName="arrowAndChildren" presStyleCnt="0"/>
      <dgm:spPr/>
    </dgm:pt>
    <dgm:pt modelId="{3328C61F-E5EE-4A08-B3FC-2384DF88717D}" type="pres">
      <dgm:prSet presAssocID="{F4177DA7-C156-4682-8871-B6E09AED5667}" presName="parentTextArrow" presStyleLbl="node1" presStyleIdx="1" presStyleCnt="5"/>
      <dgm:spPr/>
      <dgm:t>
        <a:bodyPr/>
        <a:lstStyle/>
        <a:p>
          <a:endParaRPr lang="fr-FR"/>
        </a:p>
      </dgm:t>
    </dgm:pt>
    <dgm:pt modelId="{5AEC1515-48A1-4DE6-B0A9-3048A1DA932A}" type="pres">
      <dgm:prSet presAssocID="{A879E459-F454-4675-92C1-AAABA7272AFF}" presName="sp" presStyleCnt="0"/>
      <dgm:spPr/>
    </dgm:pt>
    <dgm:pt modelId="{A1088A3F-14B1-4E5D-9F35-B5D06819E8A8}" type="pres">
      <dgm:prSet presAssocID="{689E37B0-DA8F-4858-870B-9626B86F279C}" presName="arrowAndChildren" presStyleCnt="0"/>
      <dgm:spPr/>
    </dgm:pt>
    <dgm:pt modelId="{A2B24347-8159-44B0-B7EB-3D52ED6FA231}" type="pres">
      <dgm:prSet presAssocID="{689E37B0-DA8F-4858-870B-9626B86F279C}" presName="parentTextArrow" presStyleLbl="node1" presStyleIdx="2" presStyleCnt="5"/>
      <dgm:spPr/>
      <dgm:t>
        <a:bodyPr/>
        <a:lstStyle/>
        <a:p>
          <a:endParaRPr lang="fr-FR"/>
        </a:p>
      </dgm:t>
    </dgm:pt>
    <dgm:pt modelId="{D38C41C4-C98B-4D9F-9AEA-E575F9E04806}" type="pres">
      <dgm:prSet presAssocID="{66E5FFD0-101D-4AD4-8D5B-32D988665D98}" presName="sp" presStyleCnt="0"/>
      <dgm:spPr/>
    </dgm:pt>
    <dgm:pt modelId="{70BDC859-1466-4B94-877C-9456B3B56AA4}" type="pres">
      <dgm:prSet presAssocID="{8E85C6E7-E930-4B99-83A1-57DF20A4338A}" presName="arrowAndChildren" presStyleCnt="0"/>
      <dgm:spPr/>
    </dgm:pt>
    <dgm:pt modelId="{3A5CD0D9-3C7A-47A4-98E2-B07A8F110D39}" type="pres">
      <dgm:prSet presAssocID="{8E85C6E7-E930-4B99-83A1-57DF20A4338A}" presName="parentTextArrow" presStyleLbl="node1" presStyleIdx="3" presStyleCnt="5"/>
      <dgm:spPr/>
      <dgm:t>
        <a:bodyPr/>
        <a:lstStyle/>
        <a:p>
          <a:endParaRPr lang="fr-FR"/>
        </a:p>
      </dgm:t>
    </dgm:pt>
    <dgm:pt modelId="{4299D8E1-A940-4F48-A44B-7D86450E669B}" type="pres">
      <dgm:prSet presAssocID="{4C64E873-5649-4803-9434-40FB053B84DB}" presName="sp" presStyleCnt="0"/>
      <dgm:spPr/>
    </dgm:pt>
    <dgm:pt modelId="{AA649FA4-16AE-485E-9237-4336815DA83B}" type="pres">
      <dgm:prSet presAssocID="{96D35705-8DB8-4876-9069-643847D7F3A5}" presName="arrowAndChildren" presStyleCnt="0"/>
      <dgm:spPr/>
    </dgm:pt>
    <dgm:pt modelId="{C1BCA37A-1DDA-4C99-AB76-ABA524CF5BCC}" type="pres">
      <dgm:prSet presAssocID="{96D35705-8DB8-4876-9069-643847D7F3A5}" presName="parentTextArrow" presStyleLbl="node1" presStyleIdx="4" presStyleCnt="5" custLinFactNeighborX="299" custLinFactNeighborY="-37443"/>
      <dgm:spPr/>
      <dgm:t>
        <a:bodyPr/>
        <a:lstStyle/>
        <a:p>
          <a:endParaRPr lang="fr-FR"/>
        </a:p>
      </dgm:t>
    </dgm:pt>
  </dgm:ptLst>
  <dgm:cxnLst>
    <dgm:cxn modelId="{7DFBAA25-C327-4FD6-BA78-CFA61BAF93BB}" type="presOf" srcId="{8E85C6E7-E930-4B99-83A1-57DF20A4338A}" destId="{3A5CD0D9-3C7A-47A4-98E2-B07A8F110D39}" srcOrd="0" destOrd="0" presId="urn:microsoft.com/office/officeart/2005/8/layout/process4"/>
    <dgm:cxn modelId="{9933B795-2338-432D-ACAA-ED75F973777B}" srcId="{A943801A-187F-45FE-A3E6-4440818C33B2}" destId="{689E37B0-DA8F-4858-870B-9626B86F279C}" srcOrd="2" destOrd="0" parTransId="{C289DB4A-DBF4-488F-A6B2-0FDBDBBCE11B}" sibTransId="{A879E459-F454-4675-92C1-AAABA7272AFF}"/>
    <dgm:cxn modelId="{952D0302-D60E-4CA8-8EB1-C7AD85430D1A}" type="presOf" srcId="{A943801A-187F-45FE-A3E6-4440818C33B2}" destId="{DDB30123-D950-47DE-87F7-7D95421DAD5F}" srcOrd="0" destOrd="0" presId="urn:microsoft.com/office/officeart/2005/8/layout/process4"/>
    <dgm:cxn modelId="{E5FCC92A-5EF2-4812-8EFF-8DD256EB3B09}" srcId="{A943801A-187F-45FE-A3E6-4440818C33B2}" destId="{F4177DA7-C156-4682-8871-B6E09AED5667}" srcOrd="3" destOrd="0" parTransId="{8CBF5F3D-53BF-49EF-A46F-D4DC30C58CC7}" sibTransId="{E9B01F67-8616-4FD4-82DA-FB158FA990E2}"/>
    <dgm:cxn modelId="{7EFF5AEB-26A2-4BB2-B570-285A6710324D}" srcId="{A943801A-187F-45FE-A3E6-4440818C33B2}" destId="{96D35705-8DB8-4876-9069-643847D7F3A5}" srcOrd="0" destOrd="0" parTransId="{6105EE3A-094F-44F7-9F58-7AC71C4FF83B}" sibTransId="{4C64E873-5649-4803-9434-40FB053B84DB}"/>
    <dgm:cxn modelId="{3606C48E-9F34-41A3-9D73-A4430E5D84EA}" srcId="{A943801A-187F-45FE-A3E6-4440818C33B2}" destId="{66BF5A5A-49C6-460C-A6C0-B9F68722EC26}" srcOrd="4" destOrd="0" parTransId="{16D59066-ED53-45C2-99DB-A2AFC72A6E13}" sibTransId="{14F5BDBF-9AC4-4000-A302-38739D3B3DD1}"/>
    <dgm:cxn modelId="{2E7E08A9-FE7C-45E5-9B86-F2E98755976F}" type="presOf" srcId="{F4177DA7-C156-4682-8871-B6E09AED5667}" destId="{3328C61F-E5EE-4A08-B3FC-2384DF88717D}" srcOrd="0" destOrd="0" presId="urn:microsoft.com/office/officeart/2005/8/layout/process4"/>
    <dgm:cxn modelId="{DFFD6413-A371-4803-BA80-8997C691B7A7}" srcId="{A943801A-187F-45FE-A3E6-4440818C33B2}" destId="{8E85C6E7-E930-4B99-83A1-57DF20A4338A}" srcOrd="1" destOrd="0" parTransId="{58221C51-31FD-49B9-9204-AECC21DCB384}" sibTransId="{66E5FFD0-101D-4AD4-8D5B-32D988665D98}"/>
    <dgm:cxn modelId="{8A0FF69A-5A64-4BCB-9EF5-10A5918B7BAE}" type="presOf" srcId="{66BF5A5A-49C6-460C-A6C0-B9F68722EC26}" destId="{42078864-884C-47FD-8C1E-507822448EF1}" srcOrd="0" destOrd="0" presId="urn:microsoft.com/office/officeart/2005/8/layout/process4"/>
    <dgm:cxn modelId="{FC37D213-BE27-4386-B4C7-7B3133A6D508}" type="presOf" srcId="{96D35705-8DB8-4876-9069-643847D7F3A5}" destId="{C1BCA37A-1DDA-4C99-AB76-ABA524CF5BCC}" srcOrd="0" destOrd="0" presId="urn:microsoft.com/office/officeart/2005/8/layout/process4"/>
    <dgm:cxn modelId="{E09523BE-CF98-47D7-AF64-47FCF642D093}" type="presOf" srcId="{689E37B0-DA8F-4858-870B-9626B86F279C}" destId="{A2B24347-8159-44B0-B7EB-3D52ED6FA231}" srcOrd="0" destOrd="0" presId="urn:microsoft.com/office/officeart/2005/8/layout/process4"/>
    <dgm:cxn modelId="{52CAF90B-F44B-49E9-95E2-74684F45612E}" type="presParOf" srcId="{DDB30123-D950-47DE-87F7-7D95421DAD5F}" destId="{0A10719F-9154-4487-AA4B-80A0E8FFE5D1}" srcOrd="0" destOrd="0" presId="urn:microsoft.com/office/officeart/2005/8/layout/process4"/>
    <dgm:cxn modelId="{7BBB76A4-8267-45D0-A1F4-7E2582F4E6A2}" type="presParOf" srcId="{0A10719F-9154-4487-AA4B-80A0E8FFE5D1}" destId="{42078864-884C-47FD-8C1E-507822448EF1}" srcOrd="0" destOrd="0" presId="urn:microsoft.com/office/officeart/2005/8/layout/process4"/>
    <dgm:cxn modelId="{047D57C5-BAE4-4427-9C0C-6778A3207F0A}" type="presParOf" srcId="{DDB30123-D950-47DE-87F7-7D95421DAD5F}" destId="{9658BD7A-21CD-444F-89C3-D348F4823474}" srcOrd="1" destOrd="0" presId="urn:microsoft.com/office/officeart/2005/8/layout/process4"/>
    <dgm:cxn modelId="{9DF5CF94-BB58-4091-B3F3-2FBD3366890E}" type="presParOf" srcId="{DDB30123-D950-47DE-87F7-7D95421DAD5F}" destId="{EB0FD01C-E447-4E0A-8A17-21F506FD81C6}" srcOrd="2" destOrd="0" presId="urn:microsoft.com/office/officeart/2005/8/layout/process4"/>
    <dgm:cxn modelId="{E6C1DD50-8E8C-44DB-B390-120D1C8CF870}" type="presParOf" srcId="{EB0FD01C-E447-4E0A-8A17-21F506FD81C6}" destId="{3328C61F-E5EE-4A08-B3FC-2384DF88717D}" srcOrd="0" destOrd="0" presId="urn:microsoft.com/office/officeart/2005/8/layout/process4"/>
    <dgm:cxn modelId="{794B8733-A27D-4095-AE94-FCD136A3BF68}" type="presParOf" srcId="{DDB30123-D950-47DE-87F7-7D95421DAD5F}" destId="{5AEC1515-48A1-4DE6-B0A9-3048A1DA932A}" srcOrd="3" destOrd="0" presId="urn:microsoft.com/office/officeart/2005/8/layout/process4"/>
    <dgm:cxn modelId="{C9C43350-4907-40CF-999B-95B6765DA16B}" type="presParOf" srcId="{DDB30123-D950-47DE-87F7-7D95421DAD5F}" destId="{A1088A3F-14B1-4E5D-9F35-B5D06819E8A8}" srcOrd="4" destOrd="0" presId="urn:microsoft.com/office/officeart/2005/8/layout/process4"/>
    <dgm:cxn modelId="{1BBF1808-3E01-425E-A12F-88E75123F491}" type="presParOf" srcId="{A1088A3F-14B1-4E5D-9F35-B5D06819E8A8}" destId="{A2B24347-8159-44B0-B7EB-3D52ED6FA231}" srcOrd="0" destOrd="0" presId="urn:microsoft.com/office/officeart/2005/8/layout/process4"/>
    <dgm:cxn modelId="{2023BCF9-8F4E-4341-851E-C84EB40051DD}" type="presParOf" srcId="{DDB30123-D950-47DE-87F7-7D95421DAD5F}" destId="{D38C41C4-C98B-4D9F-9AEA-E575F9E04806}" srcOrd="5" destOrd="0" presId="urn:microsoft.com/office/officeart/2005/8/layout/process4"/>
    <dgm:cxn modelId="{4AD5F546-716F-4A6D-B620-123D5A9E316C}" type="presParOf" srcId="{DDB30123-D950-47DE-87F7-7D95421DAD5F}" destId="{70BDC859-1466-4B94-877C-9456B3B56AA4}" srcOrd="6" destOrd="0" presId="urn:microsoft.com/office/officeart/2005/8/layout/process4"/>
    <dgm:cxn modelId="{F7D9F69E-3AE9-4E58-8C30-80CB3D306BB6}" type="presParOf" srcId="{70BDC859-1466-4B94-877C-9456B3B56AA4}" destId="{3A5CD0D9-3C7A-47A4-98E2-B07A8F110D39}" srcOrd="0" destOrd="0" presId="urn:microsoft.com/office/officeart/2005/8/layout/process4"/>
    <dgm:cxn modelId="{A811F919-1C0F-444C-A931-5A4A10A599E2}" type="presParOf" srcId="{DDB30123-D950-47DE-87F7-7D95421DAD5F}" destId="{4299D8E1-A940-4F48-A44B-7D86450E669B}" srcOrd="7" destOrd="0" presId="urn:microsoft.com/office/officeart/2005/8/layout/process4"/>
    <dgm:cxn modelId="{FE7BB1CC-4401-4B9F-80AF-1A4A37C1FB2C}" type="presParOf" srcId="{DDB30123-D950-47DE-87F7-7D95421DAD5F}" destId="{AA649FA4-16AE-485E-9237-4336815DA83B}" srcOrd="8" destOrd="0" presId="urn:microsoft.com/office/officeart/2005/8/layout/process4"/>
    <dgm:cxn modelId="{C418E532-CD79-42A1-9595-2743C7C454CA}" type="presParOf" srcId="{AA649FA4-16AE-485E-9237-4336815DA83B}" destId="{C1BCA37A-1DDA-4C99-AB76-ABA524CF5BC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43801A-187F-45FE-A3E6-4440818C33B2}" type="doc">
      <dgm:prSet loTypeId="urn:microsoft.com/office/officeart/2005/8/layout/cycle7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E85C6E7-E930-4B99-83A1-57DF20A4338A}">
      <dgm:prSet custT="1"/>
      <dgm:spPr>
        <a:xfrm>
          <a:off x="5673685" y="1298197"/>
          <a:ext cx="1571448" cy="78572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r" rtl="1"/>
          <a:r>
            <a:rPr lang="ar-DZ" sz="2400" b="1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ضريبة وحيدة</a:t>
          </a:r>
          <a:endParaRPr lang="fr-FR" sz="2400" b="1" dirty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58221C51-31FD-49B9-9204-AECC21DCB384}" type="parTrans" cxnId="{DFFD6413-A371-4803-BA80-8997C691B7A7}">
      <dgm:prSet/>
      <dgm:spPr/>
      <dgm:t>
        <a:bodyPr/>
        <a:lstStyle/>
        <a:p>
          <a:endParaRPr lang="fr-FR"/>
        </a:p>
      </dgm:t>
    </dgm:pt>
    <dgm:pt modelId="{66E5FFD0-101D-4AD4-8D5B-32D988665D98}" type="sibTrans" cxnId="{DFFD6413-A371-4803-BA80-8997C691B7A7}">
      <dgm:prSet/>
      <dgm:spPr>
        <a:xfrm rot="5595684">
          <a:off x="6106747" y="2730135"/>
          <a:ext cx="571232" cy="27500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fr-FR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689E37B0-DA8F-4858-870B-9626B86F279C}">
      <dgm:prSet custT="1"/>
      <dgm:spPr>
        <a:xfrm>
          <a:off x="5539593" y="3651353"/>
          <a:ext cx="1571448" cy="78572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ar-DZ" sz="2000" b="1" dirty="0" smtClean="0">
              <a:solidFill>
                <a:srgbClr val="000066"/>
              </a:solidFill>
              <a:effectLst/>
              <a:latin typeface="Verdana"/>
              <a:ea typeface="+mn-ea"/>
              <a:cs typeface="Simplified Arabic"/>
            </a:rPr>
            <a:t>ضريبة عامة </a:t>
          </a:r>
          <a:endParaRPr lang="fr-FR" sz="1500" b="0" dirty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C289DB4A-DBF4-488F-A6B2-0FDBDBBCE11B}" type="parTrans" cxnId="{9933B795-2338-432D-ACAA-ED75F973777B}">
      <dgm:prSet/>
      <dgm:spPr/>
      <dgm:t>
        <a:bodyPr/>
        <a:lstStyle/>
        <a:p>
          <a:endParaRPr lang="fr-FR"/>
        </a:p>
      </dgm:t>
    </dgm:pt>
    <dgm:pt modelId="{A879E459-F454-4675-92C1-AAABA7272AFF}" type="sibTrans" cxnId="{9933B795-2338-432D-ACAA-ED75F973777B}">
      <dgm:prSet/>
      <dgm:spPr>
        <a:xfrm rot="8915556">
          <a:off x="4927716" y="4585669"/>
          <a:ext cx="571232" cy="27500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fr-FR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F4177DA7-C156-4682-8871-B6E09AED5667}">
      <dgm:prSet custT="1"/>
      <dgm:spPr>
        <a:xfrm>
          <a:off x="3315622" y="5009264"/>
          <a:ext cx="1571448" cy="78572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ar-DZ" sz="2000" b="1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ضريبة سنوية </a:t>
          </a:r>
          <a:endParaRPr lang="fr-FR" sz="1500" dirty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8CBF5F3D-53BF-49EF-A46F-D4DC30C58CC7}" type="parTrans" cxnId="{E5FCC92A-5EF2-4812-8EFF-8DD256EB3B09}">
      <dgm:prSet/>
      <dgm:spPr/>
      <dgm:t>
        <a:bodyPr/>
        <a:lstStyle/>
        <a:p>
          <a:endParaRPr lang="fr-FR"/>
        </a:p>
      </dgm:t>
    </dgm:pt>
    <dgm:pt modelId="{E9B01F67-8616-4FD4-82DA-FB158FA990E2}" type="sibTrans" cxnId="{E5FCC92A-5EF2-4812-8EFF-8DD256EB3B09}">
      <dgm:prSet/>
      <dgm:spPr>
        <a:xfrm rot="12455927">
          <a:off x="2747820" y="4706363"/>
          <a:ext cx="571232" cy="27500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fr-FR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66BF5A5A-49C6-460C-A6C0-B9F68722EC26}">
      <dgm:prSet custT="1"/>
      <dgm:spPr>
        <a:xfrm>
          <a:off x="1179802" y="3892742"/>
          <a:ext cx="1571448" cy="78572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ar-DZ" sz="2000" b="1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ضريبة نسبية</a:t>
          </a:r>
          <a:endParaRPr lang="fr-FR" sz="2000" b="0" dirty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16D59066-ED53-45C2-99DB-A2AFC72A6E13}" type="parTrans" cxnId="{3606C48E-9F34-41A3-9D73-A4430E5D84EA}">
      <dgm:prSet/>
      <dgm:spPr/>
      <dgm:t>
        <a:bodyPr/>
        <a:lstStyle/>
        <a:p>
          <a:endParaRPr lang="fr-FR"/>
        </a:p>
      </dgm:t>
    </dgm:pt>
    <dgm:pt modelId="{14F5BDBF-9AC4-4000-A302-38739D3B3DD1}" type="sibTrans" cxnId="{3606C48E-9F34-41A3-9D73-A4430E5D84EA}">
      <dgm:prSet/>
      <dgm:spPr>
        <a:xfrm rot="16200000">
          <a:off x="1679910" y="2850830"/>
          <a:ext cx="571232" cy="27500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fr-FR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44E6E30C-8A54-4619-B7F3-5D5C470EC6E8}">
      <dgm:prSet/>
      <dgm:spPr>
        <a:xfrm>
          <a:off x="1179802" y="1298197"/>
          <a:ext cx="1571448" cy="78572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ar-DZ" b="1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ضريبة تصريحية</a:t>
          </a:r>
          <a:endParaRPr lang="fr-FR" b="0" dirty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655960DE-BCF5-46FE-8D7F-80C14F209DBC}" type="parTrans" cxnId="{D92EF5C1-BDE0-449E-A7EF-81D2958F3545}">
      <dgm:prSet/>
      <dgm:spPr/>
      <dgm:t>
        <a:bodyPr/>
        <a:lstStyle/>
        <a:p>
          <a:endParaRPr lang="fr-FR"/>
        </a:p>
      </dgm:t>
    </dgm:pt>
    <dgm:pt modelId="{59B1A17F-CE0C-498F-9169-71C5F3CAA3F4}" type="sibTrans" cxnId="{D92EF5C1-BDE0-449E-A7EF-81D2958F3545}">
      <dgm:prSet/>
      <dgm:spPr>
        <a:xfrm rot="19816540">
          <a:off x="2816779" y="904459"/>
          <a:ext cx="571232" cy="27500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fr-FR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A11A37D7-488A-44BA-9B8A-D1BE8B244D00}" type="pres">
      <dgm:prSet presAssocID="{A943801A-187F-45FE-A3E6-4440818C33B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F25212D-2D2F-4F60-9019-22416632055E}" type="pres">
      <dgm:prSet presAssocID="{8E85C6E7-E930-4B99-83A1-57DF20A4338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62C99ED-DBCE-4235-A514-BB9675BE2AE3}" type="pres">
      <dgm:prSet presAssocID="{66E5FFD0-101D-4AD4-8D5B-32D988665D98}" presName="sibTrans" presStyleLbl="sibTrans2D1" presStyleIdx="0" presStyleCnt="5"/>
      <dgm:spPr/>
      <dgm:t>
        <a:bodyPr/>
        <a:lstStyle/>
        <a:p>
          <a:endParaRPr lang="fr-FR"/>
        </a:p>
      </dgm:t>
    </dgm:pt>
    <dgm:pt modelId="{EFD8256E-B9C7-49C6-86C0-7B1DE4A0A591}" type="pres">
      <dgm:prSet presAssocID="{66E5FFD0-101D-4AD4-8D5B-32D988665D98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BD42C566-64E3-4830-8C84-E4AC8C0E0FA7}" type="pres">
      <dgm:prSet presAssocID="{689E37B0-DA8F-4858-870B-9626B86F279C}" presName="node" presStyleLbl="node1" presStyleIdx="1" presStyleCnt="5" custRadScaleRad="91037" custRadScaleInc="-114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8C0EA50-FDB3-4941-860B-7B45A8816A95}" type="pres">
      <dgm:prSet presAssocID="{A879E459-F454-4675-92C1-AAABA7272AFF}" presName="sibTrans" presStyleLbl="sibTrans2D1" presStyleIdx="1" presStyleCnt="5"/>
      <dgm:spPr/>
      <dgm:t>
        <a:bodyPr/>
        <a:lstStyle/>
        <a:p>
          <a:endParaRPr lang="fr-FR"/>
        </a:p>
      </dgm:t>
    </dgm:pt>
    <dgm:pt modelId="{E9A9C21D-FCF6-4282-BD4F-F88F0419E0BC}" type="pres">
      <dgm:prSet presAssocID="{A879E459-F454-4675-92C1-AAABA7272AFF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D885ED27-FCEB-4A3F-967F-E4038DDF9AA2}" type="pres">
      <dgm:prSet presAssocID="{F4177DA7-C156-4682-8871-B6E09AED5667}" presName="node" presStyleLbl="node1" presStyleIdx="2" presStyleCnt="5" custRadScaleRad="93132" custRadScaleInc="878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7DE09F-0EA3-4689-AAD6-042CFCF347F3}" type="pres">
      <dgm:prSet presAssocID="{E9B01F67-8616-4FD4-82DA-FB158FA990E2}" presName="sibTrans" presStyleLbl="sibTrans2D1" presStyleIdx="2" presStyleCnt="5"/>
      <dgm:spPr/>
      <dgm:t>
        <a:bodyPr/>
        <a:lstStyle/>
        <a:p>
          <a:endParaRPr lang="fr-FR"/>
        </a:p>
      </dgm:t>
    </dgm:pt>
    <dgm:pt modelId="{71A9EE91-ED1C-41F4-9476-2B5A2F569AD4}" type="pres">
      <dgm:prSet presAssocID="{E9B01F67-8616-4FD4-82DA-FB158FA990E2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BB8A889F-1A02-409B-87FD-8FFFC0DA3E76}" type="pres">
      <dgm:prSet presAssocID="{66BF5A5A-49C6-460C-A6C0-B9F68722EC2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28FCF5-538B-4CB8-9FDB-2E317A5CD9EA}" type="pres">
      <dgm:prSet presAssocID="{14F5BDBF-9AC4-4000-A302-38739D3B3DD1}" presName="sibTrans" presStyleLbl="sibTrans2D1" presStyleIdx="3" presStyleCnt="5"/>
      <dgm:spPr/>
      <dgm:t>
        <a:bodyPr/>
        <a:lstStyle/>
        <a:p>
          <a:endParaRPr lang="fr-FR"/>
        </a:p>
      </dgm:t>
    </dgm:pt>
    <dgm:pt modelId="{1CEE3040-51E6-4063-B183-322DBF0B893A}" type="pres">
      <dgm:prSet presAssocID="{14F5BDBF-9AC4-4000-A302-38739D3B3DD1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20467F17-BB85-48E9-9F87-26DAE46092D2}" type="pres">
      <dgm:prSet presAssocID="{44E6E30C-8A54-4619-B7F3-5D5C470EC6E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3848ED-3FD2-4064-8656-4BD0176B4B8D}" type="pres">
      <dgm:prSet presAssocID="{59B1A17F-CE0C-498F-9169-71C5F3CAA3F4}" presName="sibTrans" presStyleLbl="sibTrans2D1" presStyleIdx="4" presStyleCnt="5"/>
      <dgm:spPr/>
      <dgm:t>
        <a:bodyPr/>
        <a:lstStyle/>
        <a:p>
          <a:endParaRPr lang="fr-FR"/>
        </a:p>
      </dgm:t>
    </dgm:pt>
    <dgm:pt modelId="{C3278FE3-6CD7-41D6-A591-531E295CE9F2}" type="pres">
      <dgm:prSet presAssocID="{59B1A17F-CE0C-498F-9169-71C5F3CAA3F4}" presName="connectorText" presStyleLbl="sibTrans2D1" presStyleIdx="4" presStyleCnt="5"/>
      <dgm:spPr/>
      <dgm:t>
        <a:bodyPr/>
        <a:lstStyle/>
        <a:p>
          <a:endParaRPr lang="fr-FR"/>
        </a:p>
      </dgm:t>
    </dgm:pt>
  </dgm:ptLst>
  <dgm:cxnLst>
    <dgm:cxn modelId="{D92EF5C1-BDE0-449E-A7EF-81D2958F3545}" srcId="{A943801A-187F-45FE-A3E6-4440818C33B2}" destId="{44E6E30C-8A54-4619-B7F3-5D5C470EC6E8}" srcOrd="4" destOrd="0" parTransId="{655960DE-BCF5-46FE-8D7F-80C14F209DBC}" sibTransId="{59B1A17F-CE0C-498F-9169-71C5F3CAA3F4}"/>
    <dgm:cxn modelId="{1329A4E7-F2DA-40B2-B32A-CCE07DF455BE}" type="presOf" srcId="{A943801A-187F-45FE-A3E6-4440818C33B2}" destId="{A11A37D7-488A-44BA-9B8A-D1BE8B244D00}" srcOrd="0" destOrd="0" presId="urn:microsoft.com/office/officeart/2005/8/layout/cycle7"/>
    <dgm:cxn modelId="{E9249784-B818-46AA-BAE5-3C4D7B13107C}" type="presOf" srcId="{59B1A17F-CE0C-498F-9169-71C5F3CAA3F4}" destId="{DA3848ED-3FD2-4064-8656-4BD0176B4B8D}" srcOrd="0" destOrd="0" presId="urn:microsoft.com/office/officeart/2005/8/layout/cycle7"/>
    <dgm:cxn modelId="{AEC87B99-EDA6-431A-992F-BB13422313C3}" type="presOf" srcId="{66BF5A5A-49C6-460C-A6C0-B9F68722EC26}" destId="{BB8A889F-1A02-409B-87FD-8FFFC0DA3E76}" srcOrd="0" destOrd="0" presId="urn:microsoft.com/office/officeart/2005/8/layout/cycle7"/>
    <dgm:cxn modelId="{341CBD54-BA68-476B-8B49-854678922DE4}" type="presOf" srcId="{59B1A17F-CE0C-498F-9169-71C5F3CAA3F4}" destId="{C3278FE3-6CD7-41D6-A591-531E295CE9F2}" srcOrd="1" destOrd="0" presId="urn:microsoft.com/office/officeart/2005/8/layout/cycle7"/>
    <dgm:cxn modelId="{A7AC5D98-D7F4-489A-B38F-F91B07BA1E14}" type="presOf" srcId="{14F5BDBF-9AC4-4000-A302-38739D3B3DD1}" destId="{1CEE3040-51E6-4063-B183-322DBF0B893A}" srcOrd="1" destOrd="0" presId="urn:microsoft.com/office/officeart/2005/8/layout/cycle7"/>
    <dgm:cxn modelId="{853587B7-6654-4EFC-A1D1-CDE40751F95D}" type="presOf" srcId="{66E5FFD0-101D-4AD4-8D5B-32D988665D98}" destId="{562C99ED-DBCE-4235-A514-BB9675BE2AE3}" srcOrd="0" destOrd="0" presId="urn:microsoft.com/office/officeart/2005/8/layout/cycle7"/>
    <dgm:cxn modelId="{9933B795-2338-432D-ACAA-ED75F973777B}" srcId="{A943801A-187F-45FE-A3E6-4440818C33B2}" destId="{689E37B0-DA8F-4858-870B-9626B86F279C}" srcOrd="1" destOrd="0" parTransId="{C289DB4A-DBF4-488F-A6B2-0FDBDBBCE11B}" sibTransId="{A879E459-F454-4675-92C1-AAABA7272AFF}"/>
    <dgm:cxn modelId="{6182B2EE-78CD-4AE2-8804-75CD6804EB26}" type="presOf" srcId="{689E37B0-DA8F-4858-870B-9626B86F279C}" destId="{BD42C566-64E3-4830-8C84-E4AC8C0E0FA7}" srcOrd="0" destOrd="0" presId="urn:microsoft.com/office/officeart/2005/8/layout/cycle7"/>
    <dgm:cxn modelId="{1A2EEE28-F6C6-4870-9CD1-5192A29FE05B}" type="presOf" srcId="{14F5BDBF-9AC4-4000-A302-38739D3B3DD1}" destId="{5828FCF5-538B-4CB8-9FDB-2E317A5CD9EA}" srcOrd="0" destOrd="0" presId="urn:microsoft.com/office/officeart/2005/8/layout/cycle7"/>
    <dgm:cxn modelId="{E33B8436-2928-44D6-8DF8-1BF4B3A541AE}" type="presOf" srcId="{E9B01F67-8616-4FD4-82DA-FB158FA990E2}" destId="{5C7DE09F-0EA3-4689-AAD6-042CFCF347F3}" srcOrd="0" destOrd="0" presId="urn:microsoft.com/office/officeart/2005/8/layout/cycle7"/>
    <dgm:cxn modelId="{DEEB8401-3624-4921-A467-2230942D3B7E}" type="presOf" srcId="{E9B01F67-8616-4FD4-82DA-FB158FA990E2}" destId="{71A9EE91-ED1C-41F4-9476-2B5A2F569AD4}" srcOrd="1" destOrd="0" presId="urn:microsoft.com/office/officeart/2005/8/layout/cycle7"/>
    <dgm:cxn modelId="{E5FCC92A-5EF2-4812-8EFF-8DD256EB3B09}" srcId="{A943801A-187F-45FE-A3E6-4440818C33B2}" destId="{F4177DA7-C156-4682-8871-B6E09AED5667}" srcOrd="2" destOrd="0" parTransId="{8CBF5F3D-53BF-49EF-A46F-D4DC30C58CC7}" sibTransId="{E9B01F67-8616-4FD4-82DA-FB158FA990E2}"/>
    <dgm:cxn modelId="{1D621E8B-89BA-4736-ABC9-340C6299E5D4}" type="presOf" srcId="{A879E459-F454-4675-92C1-AAABA7272AFF}" destId="{68C0EA50-FDB3-4941-860B-7B45A8816A95}" srcOrd="0" destOrd="0" presId="urn:microsoft.com/office/officeart/2005/8/layout/cycle7"/>
    <dgm:cxn modelId="{D949C813-3375-4529-936A-EE3123975CA6}" type="presOf" srcId="{A879E459-F454-4675-92C1-AAABA7272AFF}" destId="{E9A9C21D-FCF6-4282-BD4F-F88F0419E0BC}" srcOrd="1" destOrd="0" presId="urn:microsoft.com/office/officeart/2005/8/layout/cycle7"/>
    <dgm:cxn modelId="{0904D900-54C8-465E-A40F-077DD3901F35}" type="presOf" srcId="{66E5FFD0-101D-4AD4-8D5B-32D988665D98}" destId="{EFD8256E-B9C7-49C6-86C0-7B1DE4A0A591}" srcOrd="1" destOrd="0" presId="urn:microsoft.com/office/officeart/2005/8/layout/cycle7"/>
    <dgm:cxn modelId="{245024C5-E1D4-4236-9F61-9199348E8AA7}" type="presOf" srcId="{44E6E30C-8A54-4619-B7F3-5D5C470EC6E8}" destId="{20467F17-BB85-48E9-9F87-26DAE46092D2}" srcOrd="0" destOrd="0" presId="urn:microsoft.com/office/officeart/2005/8/layout/cycle7"/>
    <dgm:cxn modelId="{3606C48E-9F34-41A3-9D73-A4430E5D84EA}" srcId="{A943801A-187F-45FE-A3E6-4440818C33B2}" destId="{66BF5A5A-49C6-460C-A6C0-B9F68722EC26}" srcOrd="3" destOrd="0" parTransId="{16D59066-ED53-45C2-99DB-A2AFC72A6E13}" sibTransId="{14F5BDBF-9AC4-4000-A302-38739D3B3DD1}"/>
    <dgm:cxn modelId="{DFFD6413-A371-4803-BA80-8997C691B7A7}" srcId="{A943801A-187F-45FE-A3E6-4440818C33B2}" destId="{8E85C6E7-E930-4B99-83A1-57DF20A4338A}" srcOrd="0" destOrd="0" parTransId="{58221C51-31FD-49B9-9204-AECC21DCB384}" sibTransId="{66E5FFD0-101D-4AD4-8D5B-32D988665D98}"/>
    <dgm:cxn modelId="{2525CB76-52B1-4BB8-B0F0-BA25D8C95494}" type="presOf" srcId="{8E85C6E7-E930-4B99-83A1-57DF20A4338A}" destId="{5F25212D-2D2F-4F60-9019-22416632055E}" srcOrd="0" destOrd="0" presId="urn:microsoft.com/office/officeart/2005/8/layout/cycle7"/>
    <dgm:cxn modelId="{B9CCC99F-E466-452C-8EB0-5B922249C702}" type="presOf" srcId="{F4177DA7-C156-4682-8871-B6E09AED5667}" destId="{D885ED27-FCEB-4A3F-967F-E4038DDF9AA2}" srcOrd="0" destOrd="0" presId="urn:microsoft.com/office/officeart/2005/8/layout/cycle7"/>
    <dgm:cxn modelId="{FBA12EA9-80B6-466F-A605-A6567C59CC4E}" type="presParOf" srcId="{A11A37D7-488A-44BA-9B8A-D1BE8B244D00}" destId="{5F25212D-2D2F-4F60-9019-22416632055E}" srcOrd="0" destOrd="0" presId="urn:microsoft.com/office/officeart/2005/8/layout/cycle7"/>
    <dgm:cxn modelId="{E2CF512B-06E0-43BC-BF4B-C815458DAB83}" type="presParOf" srcId="{A11A37D7-488A-44BA-9B8A-D1BE8B244D00}" destId="{562C99ED-DBCE-4235-A514-BB9675BE2AE3}" srcOrd="1" destOrd="0" presId="urn:microsoft.com/office/officeart/2005/8/layout/cycle7"/>
    <dgm:cxn modelId="{FA6B1111-4D0E-4ABF-853A-E17DF2D4E34C}" type="presParOf" srcId="{562C99ED-DBCE-4235-A514-BB9675BE2AE3}" destId="{EFD8256E-B9C7-49C6-86C0-7B1DE4A0A591}" srcOrd="0" destOrd="0" presId="urn:microsoft.com/office/officeart/2005/8/layout/cycle7"/>
    <dgm:cxn modelId="{E5A126C5-B31D-426A-85B5-3EC228B9EA0E}" type="presParOf" srcId="{A11A37D7-488A-44BA-9B8A-D1BE8B244D00}" destId="{BD42C566-64E3-4830-8C84-E4AC8C0E0FA7}" srcOrd="2" destOrd="0" presId="urn:microsoft.com/office/officeart/2005/8/layout/cycle7"/>
    <dgm:cxn modelId="{A56CB5C7-9FA0-4932-9E4A-35255182BF3F}" type="presParOf" srcId="{A11A37D7-488A-44BA-9B8A-D1BE8B244D00}" destId="{68C0EA50-FDB3-4941-860B-7B45A8816A95}" srcOrd="3" destOrd="0" presId="urn:microsoft.com/office/officeart/2005/8/layout/cycle7"/>
    <dgm:cxn modelId="{5ED7D3CB-5CC9-42D4-BE7D-F76E57D60064}" type="presParOf" srcId="{68C0EA50-FDB3-4941-860B-7B45A8816A95}" destId="{E9A9C21D-FCF6-4282-BD4F-F88F0419E0BC}" srcOrd="0" destOrd="0" presId="urn:microsoft.com/office/officeart/2005/8/layout/cycle7"/>
    <dgm:cxn modelId="{1865C544-DF88-438B-AB1C-79D8C97F2B89}" type="presParOf" srcId="{A11A37D7-488A-44BA-9B8A-D1BE8B244D00}" destId="{D885ED27-FCEB-4A3F-967F-E4038DDF9AA2}" srcOrd="4" destOrd="0" presId="urn:microsoft.com/office/officeart/2005/8/layout/cycle7"/>
    <dgm:cxn modelId="{FBCDADCA-8CC4-4523-82E3-A5EEFB46F611}" type="presParOf" srcId="{A11A37D7-488A-44BA-9B8A-D1BE8B244D00}" destId="{5C7DE09F-0EA3-4689-AAD6-042CFCF347F3}" srcOrd="5" destOrd="0" presId="urn:microsoft.com/office/officeart/2005/8/layout/cycle7"/>
    <dgm:cxn modelId="{684E046F-E47B-4193-8D53-BE5D51D30C9F}" type="presParOf" srcId="{5C7DE09F-0EA3-4689-AAD6-042CFCF347F3}" destId="{71A9EE91-ED1C-41F4-9476-2B5A2F569AD4}" srcOrd="0" destOrd="0" presId="urn:microsoft.com/office/officeart/2005/8/layout/cycle7"/>
    <dgm:cxn modelId="{E47B8927-C0E4-4F65-8BF6-97166C8C5C60}" type="presParOf" srcId="{A11A37D7-488A-44BA-9B8A-D1BE8B244D00}" destId="{BB8A889F-1A02-409B-87FD-8FFFC0DA3E76}" srcOrd="6" destOrd="0" presId="urn:microsoft.com/office/officeart/2005/8/layout/cycle7"/>
    <dgm:cxn modelId="{101A4FE9-4CD0-4930-A258-F478202A56B6}" type="presParOf" srcId="{A11A37D7-488A-44BA-9B8A-D1BE8B244D00}" destId="{5828FCF5-538B-4CB8-9FDB-2E317A5CD9EA}" srcOrd="7" destOrd="0" presId="urn:microsoft.com/office/officeart/2005/8/layout/cycle7"/>
    <dgm:cxn modelId="{FA468D14-A0B9-4907-A533-E5036663D08F}" type="presParOf" srcId="{5828FCF5-538B-4CB8-9FDB-2E317A5CD9EA}" destId="{1CEE3040-51E6-4063-B183-322DBF0B893A}" srcOrd="0" destOrd="0" presId="urn:microsoft.com/office/officeart/2005/8/layout/cycle7"/>
    <dgm:cxn modelId="{0129A721-3581-41DE-8B55-4E75B74E3D62}" type="presParOf" srcId="{A11A37D7-488A-44BA-9B8A-D1BE8B244D00}" destId="{20467F17-BB85-48E9-9F87-26DAE46092D2}" srcOrd="8" destOrd="0" presId="urn:microsoft.com/office/officeart/2005/8/layout/cycle7"/>
    <dgm:cxn modelId="{7431E21C-E58E-4D04-9D2A-1BEEBC26F0E0}" type="presParOf" srcId="{A11A37D7-488A-44BA-9B8A-D1BE8B244D00}" destId="{DA3848ED-3FD2-4064-8656-4BD0176B4B8D}" srcOrd="9" destOrd="0" presId="urn:microsoft.com/office/officeart/2005/8/layout/cycle7"/>
    <dgm:cxn modelId="{36AE2F53-7347-4597-A1AB-B2E6951200AC}" type="presParOf" srcId="{DA3848ED-3FD2-4064-8656-4BD0176B4B8D}" destId="{C3278FE3-6CD7-41D6-A591-531E295CE9F2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B33563-F400-40EC-A474-FE75B7F25E30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714DEC5-28DC-42BC-8E22-A552FC770AF1}">
      <dgm:prSet/>
      <dgm:spPr>
        <a:xfrm>
          <a:off x="3087800" y="1899668"/>
          <a:ext cx="1457247" cy="1457247"/>
        </a:xfrm>
        <a:prstGeom prst="ellipse">
          <a:avLst/>
        </a:prstGeo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r>
            <a:rPr lang="ar-DZ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23</a:t>
          </a:r>
          <a:r>
            <a:rPr lang="fr-FR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 </a:t>
          </a:r>
          <a:r>
            <a:rPr lang="ar-DZ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أنشطة البناء والاشغال العمومية</a:t>
          </a:r>
          <a:endParaRPr lang="fr-FR" dirty="0">
            <a:solidFill>
              <a:srgbClr val="FFFFFF"/>
            </a:solidFill>
            <a:latin typeface="Verdana"/>
            <a:ea typeface="+mn-ea"/>
            <a:cs typeface="+mn-cs"/>
          </a:endParaRPr>
        </a:p>
      </dgm:t>
    </dgm:pt>
    <dgm:pt modelId="{F6B5EA10-117F-41D6-94C2-015C1EBE2F14}" type="parTrans" cxnId="{4CC0A3DE-6436-4EF7-9AAF-6C6D2890A304}">
      <dgm:prSet/>
      <dgm:spPr/>
      <dgm:t>
        <a:bodyPr/>
        <a:lstStyle/>
        <a:p>
          <a:endParaRPr lang="fr-FR"/>
        </a:p>
      </dgm:t>
    </dgm:pt>
    <dgm:pt modelId="{1DCE0509-819C-4808-8208-F6CB8B2434A7}" type="sibTrans" cxnId="{4CC0A3DE-6436-4EF7-9AAF-6C6D2890A304}">
      <dgm:prSet/>
      <dgm:spPr/>
      <dgm:t>
        <a:bodyPr/>
        <a:lstStyle/>
        <a:p>
          <a:endParaRPr lang="fr-FR"/>
        </a:p>
      </dgm:t>
    </dgm:pt>
    <dgm:pt modelId="{DDEFE79E-494F-4F11-A67A-A61981139EA6}">
      <dgm:prSet/>
      <dgm:spPr>
        <a:xfrm>
          <a:off x="3087800" y="3156"/>
          <a:ext cx="1457247" cy="1457247"/>
        </a:xfrm>
        <a:prstGeom prst="ellipse">
          <a:avLst/>
        </a:prstGeo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r>
            <a:rPr lang="ar-DZ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19 </a:t>
          </a:r>
          <a:r>
            <a:rPr lang="fr-FR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</a:t>
          </a:r>
          <a:r>
            <a:rPr lang="ar-DZ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أنشطة انتاج السلع</a:t>
          </a:r>
          <a:endParaRPr lang="fr-FR" dirty="0">
            <a:solidFill>
              <a:srgbClr val="FFFFFF"/>
            </a:solidFill>
            <a:latin typeface="Verdana"/>
            <a:ea typeface="+mn-ea"/>
            <a:cs typeface="+mn-cs"/>
          </a:endParaRPr>
        </a:p>
      </dgm:t>
    </dgm:pt>
    <dgm:pt modelId="{375BF66D-2696-4D72-A43E-F381CE48788A}" type="parTrans" cxnId="{9EE7FD78-D14F-4A6D-8D6E-40B0D4B476D8}">
      <dgm:prSet/>
      <dgm:spPr>
        <a:xfrm rot="16200000">
          <a:off x="3596791" y="1662853"/>
          <a:ext cx="43926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439264" y="17182"/>
              </a:lnTo>
            </a:path>
          </a:pathLst>
        </a:custGeom>
        <a:noFill/>
        <a:ln w="25400" cap="flat" cmpd="sng" algn="ctr">
          <a:solidFill>
            <a:srgbClr val="0066F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fr-FR">
            <a:solidFill>
              <a:srgbClr val="000066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gm:t>
    </dgm:pt>
    <dgm:pt modelId="{34D54979-1CE3-4607-8A4E-42C1EB526417}" type="sibTrans" cxnId="{9EE7FD78-D14F-4A6D-8D6E-40B0D4B476D8}">
      <dgm:prSet/>
      <dgm:spPr/>
      <dgm:t>
        <a:bodyPr/>
        <a:lstStyle/>
        <a:p>
          <a:endParaRPr lang="fr-FR"/>
        </a:p>
      </dgm:t>
    </dgm:pt>
    <dgm:pt modelId="{06886B98-519F-4698-B2B4-299E25EF225C}">
      <dgm:prSet/>
      <dgm:spPr>
        <a:xfrm>
          <a:off x="3087800" y="3796180"/>
          <a:ext cx="1457247" cy="1457247"/>
        </a:xfrm>
        <a:prstGeom prst="ellipse">
          <a:avLst/>
        </a:prstGeo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r>
            <a:rPr lang="ar-DZ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26</a:t>
          </a:r>
          <a:r>
            <a:rPr lang="fr-FR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</a:t>
          </a:r>
          <a:r>
            <a:rPr lang="ar-DZ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باقي الأنشطة الأخرى</a:t>
          </a:r>
          <a:endParaRPr lang="fr-FR" dirty="0">
            <a:solidFill>
              <a:srgbClr val="FFFFFF"/>
            </a:solidFill>
            <a:latin typeface="Verdana"/>
            <a:ea typeface="+mn-ea"/>
            <a:cs typeface="+mn-cs"/>
          </a:endParaRPr>
        </a:p>
      </dgm:t>
    </dgm:pt>
    <dgm:pt modelId="{263F3B0E-C313-4820-9F8C-A4BA10E30CB5}" type="parTrans" cxnId="{1761C923-8ED8-4ABC-BE5A-76BE65FF956C}">
      <dgm:prSet/>
      <dgm:spPr>
        <a:xfrm rot="5400000">
          <a:off x="3596791" y="3559365"/>
          <a:ext cx="43926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439264" y="17182"/>
              </a:lnTo>
            </a:path>
          </a:pathLst>
        </a:custGeom>
        <a:noFill/>
        <a:ln w="25400" cap="flat" cmpd="sng" algn="ctr">
          <a:solidFill>
            <a:srgbClr val="0066F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fr-FR">
            <a:solidFill>
              <a:srgbClr val="000066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gm:t>
    </dgm:pt>
    <dgm:pt modelId="{96BF2062-6F0F-4EFD-8B0D-388614CC46C4}" type="sibTrans" cxnId="{1761C923-8ED8-4ABC-BE5A-76BE65FF956C}">
      <dgm:prSet/>
      <dgm:spPr/>
      <dgm:t>
        <a:bodyPr/>
        <a:lstStyle/>
        <a:p>
          <a:endParaRPr lang="fr-FR"/>
        </a:p>
      </dgm:t>
    </dgm:pt>
    <dgm:pt modelId="{B689A3B1-B56E-4441-9BCB-82C775FD5C3F}">
      <dgm:prSet/>
      <dgm:spPr/>
      <dgm:t>
        <a:bodyPr/>
        <a:lstStyle/>
        <a:p>
          <a:endParaRPr lang="fr-FR"/>
        </a:p>
      </dgm:t>
    </dgm:pt>
    <dgm:pt modelId="{6607A39F-4D93-4567-B06A-F86000F73D4A}" type="parTrans" cxnId="{947207B6-AC98-4B6D-A0E6-8FDA226220B8}">
      <dgm:prSet/>
      <dgm:spPr/>
      <dgm:t>
        <a:bodyPr/>
        <a:lstStyle/>
        <a:p>
          <a:endParaRPr lang="fr-FR"/>
        </a:p>
      </dgm:t>
    </dgm:pt>
    <dgm:pt modelId="{89C613F3-BCE9-4ADB-97A9-DC644729A968}" type="sibTrans" cxnId="{947207B6-AC98-4B6D-A0E6-8FDA226220B8}">
      <dgm:prSet/>
      <dgm:spPr/>
      <dgm:t>
        <a:bodyPr/>
        <a:lstStyle/>
        <a:p>
          <a:endParaRPr lang="fr-FR"/>
        </a:p>
      </dgm:t>
    </dgm:pt>
    <dgm:pt modelId="{C5412F5C-A128-462A-A1A1-29D7B7F273AB}">
      <dgm:prSet/>
      <dgm:spPr/>
      <dgm:t>
        <a:bodyPr/>
        <a:lstStyle/>
        <a:p>
          <a:endParaRPr lang="fr-FR"/>
        </a:p>
      </dgm:t>
    </dgm:pt>
    <dgm:pt modelId="{3B14883F-5040-4C1A-B041-A29261AFE6CF}" type="parTrans" cxnId="{91EEFEF7-6458-4CAA-AECF-6A52DC5E22CA}">
      <dgm:prSet/>
      <dgm:spPr/>
      <dgm:t>
        <a:bodyPr/>
        <a:lstStyle/>
        <a:p>
          <a:endParaRPr lang="fr-FR"/>
        </a:p>
      </dgm:t>
    </dgm:pt>
    <dgm:pt modelId="{A3BEAEC3-6CCB-4420-BDA4-BF764446C9FB}" type="sibTrans" cxnId="{91EEFEF7-6458-4CAA-AECF-6A52DC5E22CA}">
      <dgm:prSet/>
      <dgm:spPr/>
      <dgm:t>
        <a:bodyPr/>
        <a:lstStyle/>
        <a:p>
          <a:endParaRPr lang="fr-FR"/>
        </a:p>
      </dgm:t>
    </dgm:pt>
    <dgm:pt modelId="{018FA39D-6CC4-4EB2-83E2-BE4F83455447}">
      <dgm:prSet/>
      <dgm:spPr/>
      <dgm:t>
        <a:bodyPr/>
        <a:lstStyle/>
        <a:p>
          <a:endParaRPr lang="fr-FR"/>
        </a:p>
      </dgm:t>
    </dgm:pt>
    <dgm:pt modelId="{D83FEB49-2389-4196-B55E-B6AA469904B9}" type="parTrans" cxnId="{C9D7134E-688D-4D70-BE36-C91FFFE6867D}">
      <dgm:prSet/>
      <dgm:spPr/>
      <dgm:t>
        <a:bodyPr/>
        <a:lstStyle/>
        <a:p>
          <a:endParaRPr lang="fr-FR"/>
        </a:p>
      </dgm:t>
    </dgm:pt>
    <dgm:pt modelId="{7F481743-E621-4AD9-8AFC-6EFF22A3E09B}" type="sibTrans" cxnId="{C9D7134E-688D-4D70-BE36-C91FFFE6867D}">
      <dgm:prSet/>
      <dgm:spPr/>
      <dgm:t>
        <a:bodyPr/>
        <a:lstStyle/>
        <a:p>
          <a:endParaRPr lang="fr-FR"/>
        </a:p>
      </dgm:t>
    </dgm:pt>
    <dgm:pt modelId="{9563B775-1ED7-4DA8-A158-8D272473441D}" type="pres">
      <dgm:prSet presAssocID="{0DB33563-F400-40EC-A474-FE75B7F25E3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A1076AB-553D-4AB2-A119-9FF81EA052DB}" type="pres">
      <dgm:prSet presAssocID="{3714DEC5-28DC-42BC-8E22-A552FC770AF1}" presName="centerShape" presStyleLbl="node0" presStyleIdx="0" presStyleCnt="1"/>
      <dgm:spPr/>
      <dgm:t>
        <a:bodyPr/>
        <a:lstStyle/>
        <a:p>
          <a:endParaRPr lang="fr-FR"/>
        </a:p>
      </dgm:t>
    </dgm:pt>
    <dgm:pt modelId="{D08AFE95-AD1F-443A-BF10-D29B233C687D}" type="pres">
      <dgm:prSet presAssocID="{375BF66D-2696-4D72-A43E-F381CE48788A}" presName="Name9" presStyleLbl="parChTrans1D2" presStyleIdx="0" presStyleCnt="2"/>
      <dgm:spPr/>
      <dgm:t>
        <a:bodyPr/>
        <a:lstStyle/>
        <a:p>
          <a:endParaRPr lang="fr-FR"/>
        </a:p>
      </dgm:t>
    </dgm:pt>
    <dgm:pt modelId="{9AAA2616-B146-4376-8DC5-732939ADAF59}" type="pres">
      <dgm:prSet presAssocID="{375BF66D-2696-4D72-A43E-F381CE48788A}" presName="connTx" presStyleLbl="parChTrans1D2" presStyleIdx="0" presStyleCnt="2"/>
      <dgm:spPr/>
      <dgm:t>
        <a:bodyPr/>
        <a:lstStyle/>
        <a:p>
          <a:endParaRPr lang="fr-FR"/>
        </a:p>
      </dgm:t>
    </dgm:pt>
    <dgm:pt modelId="{BA5CABDB-79EA-4B63-B0D7-69A6C825FFB2}" type="pres">
      <dgm:prSet presAssocID="{DDEFE79E-494F-4F11-A67A-A61981139EA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3E5689-7C3B-4084-A117-0B2CABC2E4E7}" type="pres">
      <dgm:prSet presAssocID="{263F3B0E-C313-4820-9F8C-A4BA10E30CB5}" presName="Name9" presStyleLbl="parChTrans1D2" presStyleIdx="1" presStyleCnt="2"/>
      <dgm:spPr/>
      <dgm:t>
        <a:bodyPr/>
        <a:lstStyle/>
        <a:p>
          <a:endParaRPr lang="fr-FR"/>
        </a:p>
      </dgm:t>
    </dgm:pt>
    <dgm:pt modelId="{D768CD94-F0BC-4C2E-9991-41CEBE1EB210}" type="pres">
      <dgm:prSet presAssocID="{263F3B0E-C313-4820-9F8C-A4BA10E30CB5}" presName="connTx" presStyleLbl="parChTrans1D2" presStyleIdx="1" presStyleCnt="2"/>
      <dgm:spPr/>
      <dgm:t>
        <a:bodyPr/>
        <a:lstStyle/>
        <a:p>
          <a:endParaRPr lang="fr-FR"/>
        </a:p>
      </dgm:t>
    </dgm:pt>
    <dgm:pt modelId="{01AE3CA0-D6A3-437B-936B-B9DF633C528F}" type="pres">
      <dgm:prSet presAssocID="{06886B98-519F-4698-B2B4-299E25EF225C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1EEFEF7-6458-4CAA-AECF-6A52DC5E22CA}" srcId="{0DB33563-F400-40EC-A474-FE75B7F25E30}" destId="{C5412F5C-A128-462A-A1A1-29D7B7F273AB}" srcOrd="2" destOrd="0" parTransId="{3B14883F-5040-4C1A-B041-A29261AFE6CF}" sibTransId="{A3BEAEC3-6CCB-4420-BDA4-BF764446C9FB}"/>
    <dgm:cxn modelId="{9EE7FD78-D14F-4A6D-8D6E-40B0D4B476D8}" srcId="{3714DEC5-28DC-42BC-8E22-A552FC770AF1}" destId="{DDEFE79E-494F-4F11-A67A-A61981139EA6}" srcOrd="0" destOrd="0" parTransId="{375BF66D-2696-4D72-A43E-F381CE48788A}" sibTransId="{34D54979-1CE3-4607-8A4E-42C1EB526417}"/>
    <dgm:cxn modelId="{52276594-9CF9-4353-AA6A-569A4C310D20}" type="presOf" srcId="{375BF66D-2696-4D72-A43E-F381CE48788A}" destId="{D08AFE95-AD1F-443A-BF10-D29B233C687D}" srcOrd="0" destOrd="0" presId="urn:microsoft.com/office/officeart/2005/8/layout/radial1"/>
    <dgm:cxn modelId="{1761C923-8ED8-4ABC-BE5A-76BE65FF956C}" srcId="{3714DEC5-28DC-42BC-8E22-A552FC770AF1}" destId="{06886B98-519F-4698-B2B4-299E25EF225C}" srcOrd="1" destOrd="0" parTransId="{263F3B0E-C313-4820-9F8C-A4BA10E30CB5}" sibTransId="{96BF2062-6F0F-4EFD-8B0D-388614CC46C4}"/>
    <dgm:cxn modelId="{AF726A89-9D67-4B98-A615-CD205C3816A3}" type="presOf" srcId="{263F3B0E-C313-4820-9F8C-A4BA10E30CB5}" destId="{D768CD94-F0BC-4C2E-9991-41CEBE1EB210}" srcOrd="1" destOrd="0" presId="urn:microsoft.com/office/officeart/2005/8/layout/radial1"/>
    <dgm:cxn modelId="{4CC0A3DE-6436-4EF7-9AAF-6C6D2890A304}" srcId="{0DB33563-F400-40EC-A474-FE75B7F25E30}" destId="{3714DEC5-28DC-42BC-8E22-A552FC770AF1}" srcOrd="0" destOrd="0" parTransId="{F6B5EA10-117F-41D6-94C2-015C1EBE2F14}" sibTransId="{1DCE0509-819C-4808-8208-F6CB8B2434A7}"/>
    <dgm:cxn modelId="{BDAC96C0-32A2-4846-8D2A-CCA9A4A41E76}" type="presOf" srcId="{0DB33563-F400-40EC-A474-FE75B7F25E30}" destId="{9563B775-1ED7-4DA8-A158-8D272473441D}" srcOrd="0" destOrd="0" presId="urn:microsoft.com/office/officeart/2005/8/layout/radial1"/>
    <dgm:cxn modelId="{0232A9D9-C194-4081-9178-19DA32ACDD91}" type="presOf" srcId="{DDEFE79E-494F-4F11-A67A-A61981139EA6}" destId="{BA5CABDB-79EA-4B63-B0D7-69A6C825FFB2}" srcOrd="0" destOrd="0" presId="urn:microsoft.com/office/officeart/2005/8/layout/radial1"/>
    <dgm:cxn modelId="{EAF9D19B-7FB3-4C33-9DB1-37143DD22E6B}" type="presOf" srcId="{375BF66D-2696-4D72-A43E-F381CE48788A}" destId="{9AAA2616-B146-4376-8DC5-732939ADAF59}" srcOrd="1" destOrd="0" presId="urn:microsoft.com/office/officeart/2005/8/layout/radial1"/>
    <dgm:cxn modelId="{C9D7134E-688D-4D70-BE36-C91FFFE6867D}" srcId="{0DB33563-F400-40EC-A474-FE75B7F25E30}" destId="{018FA39D-6CC4-4EB2-83E2-BE4F83455447}" srcOrd="3" destOrd="0" parTransId="{D83FEB49-2389-4196-B55E-B6AA469904B9}" sibTransId="{7F481743-E621-4AD9-8AFC-6EFF22A3E09B}"/>
    <dgm:cxn modelId="{1F190995-E9EB-4844-BE4F-02FE8485EF8D}" type="presOf" srcId="{3714DEC5-28DC-42BC-8E22-A552FC770AF1}" destId="{3A1076AB-553D-4AB2-A119-9FF81EA052DB}" srcOrd="0" destOrd="0" presId="urn:microsoft.com/office/officeart/2005/8/layout/radial1"/>
    <dgm:cxn modelId="{3AF4C34E-FCB2-4328-9598-4E2FEC638A1D}" type="presOf" srcId="{06886B98-519F-4698-B2B4-299E25EF225C}" destId="{01AE3CA0-D6A3-437B-936B-B9DF633C528F}" srcOrd="0" destOrd="0" presId="urn:microsoft.com/office/officeart/2005/8/layout/radial1"/>
    <dgm:cxn modelId="{92D4AB34-672F-4D0C-A2DF-6D7542178265}" type="presOf" srcId="{263F3B0E-C313-4820-9F8C-A4BA10E30CB5}" destId="{503E5689-7C3B-4084-A117-0B2CABC2E4E7}" srcOrd="0" destOrd="0" presId="urn:microsoft.com/office/officeart/2005/8/layout/radial1"/>
    <dgm:cxn modelId="{947207B6-AC98-4B6D-A0E6-8FDA226220B8}" srcId="{0DB33563-F400-40EC-A474-FE75B7F25E30}" destId="{B689A3B1-B56E-4441-9BCB-82C775FD5C3F}" srcOrd="1" destOrd="0" parTransId="{6607A39F-4D93-4567-B06A-F86000F73D4A}" sibTransId="{89C613F3-BCE9-4ADB-97A9-DC644729A968}"/>
    <dgm:cxn modelId="{3BFCF53B-6A54-4987-A1CE-592BA3C5E28F}" type="presParOf" srcId="{9563B775-1ED7-4DA8-A158-8D272473441D}" destId="{3A1076AB-553D-4AB2-A119-9FF81EA052DB}" srcOrd="0" destOrd="0" presId="urn:microsoft.com/office/officeart/2005/8/layout/radial1"/>
    <dgm:cxn modelId="{028F93A7-09E8-467B-872D-A1FD88F038DA}" type="presParOf" srcId="{9563B775-1ED7-4DA8-A158-8D272473441D}" destId="{D08AFE95-AD1F-443A-BF10-D29B233C687D}" srcOrd="1" destOrd="0" presId="urn:microsoft.com/office/officeart/2005/8/layout/radial1"/>
    <dgm:cxn modelId="{C48AD8B8-7966-4D68-8F1E-01F7A2186155}" type="presParOf" srcId="{D08AFE95-AD1F-443A-BF10-D29B233C687D}" destId="{9AAA2616-B146-4376-8DC5-732939ADAF59}" srcOrd="0" destOrd="0" presId="urn:microsoft.com/office/officeart/2005/8/layout/radial1"/>
    <dgm:cxn modelId="{11FD8B26-6809-4513-A142-47BAC03FFEB6}" type="presParOf" srcId="{9563B775-1ED7-4DA8-A158-8D272473441D}" destId="{BA5CABDB-79EA-4B63-B0D7-69A6C825FFB2}" srcOrd="2" destOrd="0" presId="urn:microsoft.com/office/officeart/2005/8/layout/radial1"/>
    <dgm:cxn modelId="{8743949C-11DB-41CE-81F7-7599E7ED344A}" type="presParOf" srcId="{9563B775-1ED7-4DA8-A158-8D272473441D}" destId="{503E5689-7C3B-4084-A117-0B2CABC2E4E7}" srcOrd="3" destOrd="0" presId="urn:microsoft.com/office/officeart/2005/8/layout/radial1"/>
    <dgm:cxn modelId="{53958A84-709C-49C9-929F-FE63841FFEFC}" type="presParOf" srcId="{503E5689-7C3B-4084-A117-0B2CABC2E4E7}" destId="{D768CD94-F0BC-4C2E-9991-41CEBE1EB210}" srcOrd="0" destOrd="0" presId="urn:microsoft.com/office/officeart/2005/8/layout/radial1"/>
    <dgm:cxn modelId="{C520D2B3-41DD-4D00-BC52-C065AE03A8C1}" type="presParOf" srcId="{9563B775-1ED7-4DA8-A158-8D272473441D}" destId="{01AE3CA0-D6A3-437B-936B-B9DF633C528F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B33563-F400-40EC-A474-FE75B7F25E30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714DEC5-28DC-42BC-8E22-A552FC770AF1}">
      <dgm:prSet/>
      <dgm:spPr>
        <a:xfrm>
          <a:off x="3087800" y="1899668"/>
          <a:ext cx="1457247" cy="1457247"/>
        </a:xfr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r>
            <a:rPr lang="ar-DZ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9</a:t>
          </a:r>
          <a:r>
            <a:rPr lang="fr-FR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 </a:t>
          </a:r>
          <a:r>
            <a:rPr lang="ar-DZ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المعدل المخفض</a:t>
          </a:r>
          <a:endParaRPr lang="fr-FR" dirty="0">
            <a:solidFill>
              <a:srgbClr val="FFFFFF"/>
            </a:solidFill>
            <a:latin typeface="Verdana"/>
            <a:ea typeface="+mn-ea"/>
            <a:cs typeface="+mn-cs"/>
          </a:endParaRPr>
        </a:p>
      </dgm:t>
    </dgm:pt>
    <dgm:pt modelId="{F6B5EA10-117F-41D6-94C2-015C1EBE2F14}" type="parTrans" cxnId="{4CC0A3DE-6436-4EF7-9AAF-6C6D2890A304}">
      <dgm:prSet/>
      <dgm:spPr/>
      <dgm:t>
        <a:bodyPr/>
        <a:lstStyle/>
        <a:p>
          <a:endParaRPr lang="fr-FR"/>
        </a:p>
      </dgm:t>
    </dgm:pt>
    <dgm:pt modelId="{1DCE0509-819C-4808-8208-F6CB8B2434A7}" type="sibTrans" cxnId="{4CC0A3DE-6436-4EF7-9AAF-6C6D2890A304}">
      <dgm:prSet/>
      <dgm:spPr/>
      <dgm:t>
        <a:bodyPr/>
        <a:lstStyle/>
        <a:p>
          <a:endParaRPr lang="fr-FR"/>
        </a:p>
      </dgm:t>
    </dgm:pt>
    <dgm:pt modelId="{DDEFE79E-494F-4F11-A67A-A61981139EA6}">
      <dgm:prSet custT="1"/>
      <dgm:spPr>
        <a:xfrm>
          <a:off x="3087800" y="3156"/>
          <a:ext cx="1457247" cy="1457247"/>
        </a:xfr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r>
            <a:rPr lang="ar-DZ" sz="1800" b="1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19 </a:t>
          </a:r>
          <a:r>
            <a:rPr lang="fr-FR" sz="1800" b="1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</a:t>
          </a:r>
          <a:r>
            <a:rPr lang="ar-DZ" sz="1800" b="1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</a:t>
          </a:r>
          <a:r>
            <a:rPr lang="ar-DZ" sz="2000" b="1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المعدل العادي </a:t>
          </a:r>
          <a:endParaRPr lang="fr-FR" sz="2000" b="1" dirty="0">
            <a:solidFill>
              <a:srgbClr val="FFFFFF"/>
            </a:solidFill>
            <a:latin typeface="Verdana"/>
            <a:ea typeface="+mn-ea"/>
            <a:cs typeface="+mn-cs"/>
          </a:endParaRPr>
        </a:p>
      </dgm:t>
    </dgm:pt>
    <dgm:pt modelId="{375BF66D-2696-4D72-A43E-F381CE48788A}" type="parTrans" cxnId="{9EE7FD78-D14F-4A6D-8D6E-40B0D4B476D8}">
      <dgm:prSet/>
      <dgm:spPr>
        <a:xfrm rot="16200000">
          <a:off x="3596791" y="1662853"/>
          <a:ext cx="439264" cy="34365"/>
        </a:xfrm>
        <a:noFill/>
        <a:ln w="25400" cap="flat" cmpd="sng" algn="ctr">
          <a:solidFill>
            <a:srgbClr val="0066F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fr-FR">
            <a:solidFill>
              <a:srgbClr val="000066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gm:t>
    </dgm:pt>
    <dgm:pt modelId="{34D54979-1CE3-4607-8A4E-42C1EB526417}" type="sibTrans" cxnId="{9EE7FD78-D14F-4A6D-8D6E-40B0D4B476D8}">
      <dgm:prSet/>
      <dgm:spPr/>
      <dgm:t>
        <a:bodyPr/>
        <a:lstStyle/>
        <a:p>
          <a:endParaRPr lang="fr-FR"/>
        </a:p>
      </dgm:t>
    </dgm:pt>
    <dgm:pt modelId="{06886B98-519F-4698-B2B4-299E25EF225C}">
      <dgm:prSet/>
      <dgm:spPr>
        <a:xfrm>
          <a:off x="3087800" y="3796180"/>
          <a:ext cx="1457247" cy="1457247"/>
        </a:xfr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r>
            <a:rPr lang="ar-DZ" b="1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بعض المؤسسات معفية من دفع الرسم على القيمة المضافة</a:t>
          </a:r>
          <a:endParaRPr lang="fr-FR" b="1" dirty="0">
            <a:solidFill>
              <a:srgbClr val="FFFFFF"/>
            </a:solidFill>
            <a:latin typeface="Verdana"/>
            <a:ea typeface="+mn-ea"/>
            <a:cs typeface="+mn-cs"/>
          </a:endParaRPr>
        </a:p>
      </dgm:t>
    </dgm:pt>
    <dgm:pt modelId="{263F3B0E-C313-4820-9F8C-A4BA10E30CB5}" type="parTrans" cxnId="{1761C923-8ED8-4ABC-BE5A-76BE65FF956C}">
      <dgm:prSet/>
      <dgm:spPr>
        <a:xfrm rot="5400000">
          <a:off x="3596791" y="3559365"/>
          <a:ext cx="439264" cy="34365"/>
        </a:xfrm>
        <a:noFill/>
        <a:ln w="25400" cap="flat" cmpd="sng" algn="ctr">
          <a:solidFill>
            <a:srgbClr val="0066F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fr-FR">
            <a:solidFill>
              <a:srgbClr val="000066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gm:t>
    </dgm:pt>
    <dgm:pt modelId="{96BF2062-6F0F-4EFD-8B0D-388614CC46C4}" type="sibTrans" cxnId="{1761C923-8ED8-4ABC-BE5A-76BE65FF956C}">
      <dgm:prSet/>
      <dgm:spPr/>
      <dgm:t>
        <a:bodyPr/>
        <a:lstStyle/>
        <a:p>
          <a:endParaRPr lang="fr-FR"/>
        </a:p>
      </dgm:t>
    </dgm:pt>
    <dgm:pt modelId="{B689A3B1-B56E-4441-9BCB-82C775FD5C3F}">
      <dgm:prSet/>
      <dgm:spPr/>
      <dgm:t>
        <a:bodyPr/>
        <a:lstStyle/>
        <a:p>
          <a:endParaRPr lang="fr-FR"/>
        </a:p>
      </dgm:t>
    </dgm:pt>
    <dgm:pt modelId="{6607A39F-4D93-4567-B06A-F86000F73D4A}" type="parTrans" cxnId="{947207B6-AC98-4B6D-A0E6-8FDA226220B8}">
      <dgm:prSet/>
      <dgm:spPr/>
      <dgm:t>
        <a:bodyPr/>
        <a:lstStyle/>
        <a:p>
          <a:endParaRPr lang="fr-FR"/>
        </a:p>
      </dgm:t>
    </dgm:pt>
    <dgm:pt modelId="{89C613F3-BCE9-4ADB-97A9-DC644729A968}" type="sibTrans" cxnId="{947207B6-AC98-4B6D-A0E6-8FDA226220B8}">
      <dgm:prSet/>
      <dgm:spPr/>
      <dgm:t>
        <a:bodyPr/>
        <a:lstStyle/>
        <a:p>
          <a:endParaRPr lang="fr-FR"/>
        </a:p>
      </dgm:t>
    </dgm:pt>
    <dgm:pt modelId="{C5412F5C-A128-462A-A1A1-29D7B7F273AB}">
      <dgm:prSet/>
      <dgm:spPr/>
      <dgm:t>
        <a:bodyPr/>
        <a:lstStyle/>
        <a:p>
          <a:endParaRPr lang="fr-FR"/>
        </a:p>
      </dgm:t>
    </dgm:pt>
    <dgm:pt modelId="{3B14883F-5040-4C1A-B041-A29261AFE6CF}" type="parTrans" cxnId="{91EEFEF7-6458-4CAA-AECF-6A52DC5E22CA}">
      <dgm:prSet/>
      <dgm:spPr/>
      <dgm:t>
        <a:bodyPr/>
        <a:lstStyle/>
        <a:p>
          <a:endParaRPr lang="fr-FR"/>
        </a:p>
      </dgm:t>
    </dgm:pt>
    <dgm:pt modelId="{A3BEAEC3-6CCB-4420-BDA4-BF764446C9FB}" type="sibTrans" cxnId="{91EEFEF7-6458-4CAA-AECF-6A52DC5E22CA}">
      <dgm:prSet/>
      <dgm:spPr/>
      <dgm:t>
        <a:bodyPr/>
        <a:lstStyle/>
        <a:p>
          <a:endParaRPr lang="fr-FR"/>
        </a:p>
      </dgm:t>
    </dgm:pt>
    <dgm:pt modelId="{018FA39D-6CC4-4EB2-83E2-BE4F83455447}">
      <dgm:prSet/>
      <dgm:spPr/>
      <dgm:t>
        <a:bodyPr/>
        <a:lstStyle/>
        <a:p>
          <a:endParaRPr lang="fr-FR"/>
        </a:p>
      </dgm:t>
    </dgm:pt>
    <dgm:pt modelId="{D83FEB49-2389-4196-B55E-B6AA469904B9}" type="parTrans" cxnId="{C9D7134E-688D-4D70-BE36-C91FFFE6867D}">
      <dgm:prSet/>
      <dgm:spPr/>
      <dgm:t>
        <a:bodyPr/>
        <a:lstStyle/>
        <a:p>
          <a:endParaRPr lang="fr-FR"/>
        </a:p>
      </dgm:t>
    </dgm:pt>
    <dgm:pt modelId="{7F481743-E621-4AD9-8AFC-6EFF22A3E09B}" type="sibTrans" cxnId="{C9D7134E-688D-4D70-BE36-C91FFFE6867D}">
      <dgm:prSet/>
      <dgm:spPr/>
      <dgm:t>
        <a:bodyPr/>
        <a:lstStyle/>
        <a:p>
          <a:endParaRPr lang="fr-FR"/>
        </a:p>
      </dgm:t>
    </dgm:pt>
    <dgm:pt modelId="{9563B775-1ED7-4DA8-A158-8D272473441D}" type="pres">
      <dgm:prSet presAssocID="{0DB33563-F400-40EC-A474-FE75B7F25E3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A1076AB-553D-4AB2-A119-9FF81EA052DB}" type="pres">
      <dgm:prSet presAssocID="{3714DEC5-28DC-42BC-8E22-A552FC770AF1}" presName="centerShape" presStyleLbl="node0" presStyleIdx="0" presStyleCnt="1"/>
      <dgm:spPr>
        <a:prstGeom prst="ellipse">
          <a:avLst/>
        </a:prstGeom>
      </dgm:spPr>
      <dgm:t>
        <a:bodyPr/>
        <a:lstStyle/>
        <a:p>
          <a:endParaRPr lang="fr-FR"/>
        </a:p>
      </dgm:t>
    </dgm:pt>
    <dgm:pt modelId="{D08AFE95-AD1F-443A-BF10-D29B233C687D}" type="pres">
      <dgm:prSet presAssocID="{375BF66D-2696-4D72-A43E-F381CE48788A}" presName="Name9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439264" y="17182"/>
              </a:lnTo>
            </a:path>
          </a:pathLst>
        </a:custGeom>
      </dgm:spPr>
      <dgm:t>
        <a:bodyPr/>
        <a:lstStyle/>
        <a:p>
          <a:endParaRPr lang="fr-FR"/>
        </a:p>
      </dgm:t>
    </dgm:pt>
    <dgm:pt modelId="{9AAA2616-B146-4376-8DC5-732939ADAF59}" type="pres">
      <dgm:prSet presAssocID="{375BF66D-2696-4D72-A43E-F381CE48788A}" presName="connTx" presStyleLbl="parChTrans1D2" presStyleIdx="0" presStyleCnt="2"/>
      <dgm:spPr/>
      <dgm:t>
        <a:bodyPr/>
        <a:lstStyle/>
        <a:p>
          <a:endParaRPr lang="fr-FR"/>
        </a:p>
      </dgm:t>
    </dgm:pt>
    <dgm:pt modelId="{BA5CABDB-79EA-4B63-B0D7-69A6C825FFB2}" type="pres">
      <dgm:prSet presAssocID="{DDEFE79E-494F-4F11-A67A-A61981139EA6}" presName="node" presStyleLbl="node1" presStyleIdx="0" presStyleCnt="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fr-FR"/>
        </a:p>
      </dgm:t>
    </dgm:pt>
    <dgm:pt modelId="{503E5689-7C3B-4084-A117-0B2CABC2E4E7}" type="pres">
      <dgm:prSet presAssocID="{263F3B0E-C313-4820-9F8C-A4BA10E30CB5}" presName="Name9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439264" y="17182"/>
              </a:lnTo>
            </a:path>
          </a:pathLst>
        </a:custGeom>
      </dgm:spPr>
      <dgm:t>
        <a:bodyPr/>
        <a:lstStyle/>
        <a:p>
          <a:endParaRPr lang="fr-FR"/>
        </a:p>
      </dgm:t>
    </dgm:pt>
    <dgm:pt modelId="{D768CD94-F0BC-4C2E-9991-41CEBE1EB210}" type="pres">
      <dgm:prSet presAssocID="{263F3B0E-C313-4820-9F8C-A4BA10E30CB5}" presName="connTx" presStyleLbl="parChTrans1D2" presStyleIdx="1" presStyleCnt="2"/>
      <dgm:spPr/>
      <dgm:t>
        <a:bodyPr/>
        <a:lstStyle/>
        <a:p>
          <a:endParaRPr lang="fr-FR"/>
        </a:p>
      </dgm:t>
    </dgm:pt>
    <dgm:pt modelId="{01AE3CA0-D6A3-437B-936B-B9DF633C528F}" type="pres">
      <dgm:prSet presAssocID="{06886B98-519F-4698-B2B4-299E25EF225C}" presName="node" presStyleLbl="node1" presStyleIdx="1" presStyleCnt="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fr-FR"/>
        </a:p>
      </dgm:t>
    </dgm:pt>
  </dgm:ptLst>
  <dgm:cxnLst>
    <dgm:cxn modelId="{89C0798E-9448-4CBA-96A3-1707E02CC45B}" type="presOf" srcId="{375BF66D-2696-4D72-A43E-F381CE48788A}" destId="{9AAA2616-B146-4376-8DC5-732939ADAF59}" srcOrd="1" destOrd="0" presId="urn:microsoft.com/office/officeart/2005/8/layout/radial1"/>
    <dgm:cxn modelId="{2CE66E54-D7F4-4297-A338-24AD7A16C45A}" type="presOf" srcId="{DDEFE79E-494F-4F11-A67A-A61981139EA6}" destId="{BA5CABDB-79EA-4B63-B0D7-69A6C825FFB2}" srcOrd="0" destOrd="0" presId="urn:microsoft.com/office/officeart/2005/8/layout/radial1"/>
    <dgm:cxn modelId="{91EEFEF7-6458-4CAA-AECF-6A52DC5E22CA}" srcId="{0DB33563-F400-40EC-A474-FE75B7F25E30}" destId="{C5412F5C-A128-462A-A1A1-29D7B7F273AB}" srcOrd="2" destOrd="0" parTransId="{3B14883F-5040-4C1A-B041-A29261AFE6CF}" sibTransId="{A3BEAEC3-6CCB-4420-BDA4-BF764446C9FB}"/>
    <dgm:cxn modelId="{9EE7FD78-D14F-4A6D-8D6E-40B0D4B476D8}" srcId="{3714DEC5-28DC-42BC-8E22-A552FC770AF1}" destId="{DDEFE79E-494F-4F11-A67A-A61981139EA6}" srcOrd="0" destOrd="0" parTransId="{375BF66D-2696-4D72-A43E-F381CE48788A}" sibTransId="{34D54979-1CE3-4607-8A4E-42C1EB526417}"/>
    <dgm:cxn modelId="{318FFB1B-2C8C-4008-B15A-22AD54411BCB}" type="presOf" srcId="{0DB33563-F400-40EC-A474-FE75B7F25E30}" destId="{9563B775-1ED7-4DA8-A158-8D272473441D}" srcOrd="0" destOrd="0" presId="urn:microsoft.com/office/officeart/2005/8/layout/radial1"/>
    <dgm:cxn modelId="{1761C923-8ED8-4ABC-BE5A-76BE65FF956C}" srcId="{3714DEC5-28DC-42BC-8E22-A552FC770AF1}" destId="{06886B98-519F-4698-B2B4-299E25EF225C}" srcOrd="1" destOrd="0" parTransId="{263F3B0E-C313-4820-9F8C-A4BA10E30CB5}" sibTransId="{96BF2062-6F0F-4EFD-8B0D-388614CC46C4}"/>
    <dgm:cxn modelId="{1933E5FB-F989-4A26-B33E-F1372D593FA0}" type="presOf" srcId="{263F3B0E-C313-4820-9F8C-A4BA10E30CB5}" destId="{D768CD94-F0BC-4C2E-9991-41CEBE1EB210}" srcOrd="1" destOrd="0" presId="urn:microsoft.com/office/officeart/2005/8/layout/radial1"/>
    <dgm:cxn modelId="{4CC0A3DE-6436-4EF7-9AAF-6C6D2890A304}" srcId="{0DB33563-F400-40EC-A474-FE75B7F25E30}" destId="{3714DEC5-28DC-42BC-8E22-A552FC770AF1}" srcOrd="0" destOrd="0" parTransId="{F6B5EA10-117F-41D6-94C2-015C1EBE2F14}" sibTransId="{1DCE0509-819C-4808-8208-F6CB8B2434A7}"/>
    <dgm:cxn modelId="{3FC042BB-FCEF-4677-845B-5F948B994628}" type="presOf" srcId="{3714DEC5-28DC-42BC-8E22-A552FC770AF1}" destId="{3A1076AB-553D-4AB2-A119-9FF81EA052DB}" srcOrd="0" destOrd="0" presId="urn:microsoft.com/office/officeart/2005/8/layout/radial1"/>
    <dgm:cxn modelId="{49FD3CE4-1DD7-4AE2-92F4-4C489C4C9B7E}" type="presOf" srcId="{06886B98-519F-4698-B2B4-299E25EF225C}" destId="{01AE3CA0-D6A3-437B-936B-B9DF633C528F}" srcOrd="0" destOrd="0" presId="urn:microsoft.com/office/officeart/2005/8/layout/radial1"/>
    <dgm:cxn modelId="{C9D7134E-688D-4D70-BE36-C91FFFE6867D}" srcId="{0DB33563-F400-40EC-A474-FE75B7F25E30}" destId="{018FA39D-6CC4-4EB2-83E2-BE4F83455447}" srcOrd="3" destOrd="0" parTransId="{D83FEB49-2389-4196-B55E-B6AA469904B9}" sibTransId="{7F481743-E621-4AD9-8AFC-6EFF22A3E09B}"/>
    <dgm:cxn modelId="{711D751B-5B1B-4995-81CB-398492F40D29}" type="presOf" srcId="{263F3B0E-C313-4820-9F8C-A4BA10E30CB5}" destId="{503E5689-7C3B-4084-A117-0B2CABC2E4E7}" srcOrd="0" destOrd="0" presId="urn:microsoft.com/office/officeart/2005/8/layout/radial1"/>
    <dgm:cxn modelId="{3161D9B1-2FD3-41E4-8CB1-F014365B3621}" type="presOf" srcId="{375BF66D-2696-4D72-A43E-F381CE48788A}" destId="{D08AFE95-AD1F-443A-BF10-D29B233C687D}" srcOrd="0" destOrd="0" presId="urn:microsoft.com/office/officeart/2005/8/layout/radial1"/>
    <dgm:cxn modelId="{947207B6-AC98-4B6D-A0E6-8FDA226220B8}" srcId="{0DB33563-F400-40EC-A474-FE75B7F25E30}" destId="{B689A3B1-B56E-4441-9BCB-82C775FD5C3F}" srcOrd="1" destOrd="0" parTransId="{6607A39F-4D93-4567-B06A-F86000F73D4A}" sibTransId="{89C613F3-BCE9-4ADB-97A9-DC644729A968}"/>
    <dgm:cxn modelId="{FFC7E9A6-0DBA-421F-A136-892F2D866C7D}" type="presParOf" srcId="{9563B775-1ED7-4DA8-A158-8D272473441D}" destId="{3A1076AB-553D-4AB2-A119-9FF81EA052DB}" srcOrd="0" destOrd="0" presId="urn:microsoft.com/office/officeart/2005/8/layout/radial1"/>
    <dgm:cxn modelId="{1E5F95C9-17C4-44B7-8E62-45335FAD4BFF}" type="presParOf" srcId="{9563B775-1ED7-4DA8-A158-8D272473441D}" destId="{D08AFE95-AD1F-443A-BF10-D29B233C687D}" srcOrd="1" destOrd="0" presId="urn:microsoft.com/office/officeart/2005/8/layout/radial1"/>
    <dgm:cxn modelId="{A7014CBB-857B-4B9D-A8EF-86237C902773}" type="presParOf" srcId="{D08AFE95-AD1F-443A-BF10-D29B233C687D}" destId="{9AAA2616-B146-4376-8DC5-732939ADAF59}" srcOrd="0" destOrd="0" presId="urn:microsoft.com/office/officeart/2005/8/layout/radial1"/>
    <dgm:cxn modelId="{BF540260-077D-4BE0-9134-59D231E028A1}" type="presParOf" srcId="{9563B775-1ED7-4DA8-A158-8D272473441D}" destId="{BA5CABDB-79EA-4B63-B0D7-69A6C825FFB2}" srcOrd="2" destOrd="0" presId="urn:microsoft.com/office/officeart/2005/8/layout/radial1"/>
    <dgm:cxn modelId="{7113313F-8692-4FE8-BFFA-E51A7FF89CFA}" type="presParOf" srcId="{9563B775-1ED7-4DA8-A158-8D272473441D}" destId="{503E5689-7C3B-4084-A117-0B2CABC2E4E7}" srcOrd="3" destOrd="0" presId="urn:microsoft.com/office/officeart/2005/8/layout/radial1"/>
    <dgm:cxn modelId="{96745EB3-AB4C-491B-9D40-787957F872BE}" type="presParOf" srcId="{503E5689-7C3B-4084-A117-0B2CABC2E4E7}" destId="{D768CD94-F0BC-4C2E-9991-41CEBE1EB210}" srcOrd="0" destOrd="0" presId="urn:microsoft.com/office/officeart/2005/8/layout/radial1"/>
    <dgm:cxn modelId="{53E000AB-72B6-4617-9936-8A6450804666}" type="presParOf" srcId="{9563B775-1ED7-4DA8-A158-8D272473441D}" destId="{01AE3CA0-D6A3-437B-936B-B9DF633C528F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43801A-187F-45FE-A3E6-4440818C33B2}" type="doc">
      <dgm:prSet loTypeId="urn:microsoft.com/office/officeart/2005/8/layout/process4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89E37B0-DA8F-4858-870B-9626B86F279C}">
      <dgm:prSet custT="1"/>
      <dgm:spPr>
        <a:xfrm rot="10800000">
          <a:off x="0" y="3268783"/>
          <a:ext cx="8424936" cy="1649462"/>
        </a:xfr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r" rtl="1"/>
          <a:r>
            <a:rPr lang="ar-DZ" sz="2000" b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المعدلات</a:t>
          </a:r>
          <a:r>
            <a:rPr lang="ar-DZ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: 5</a:t>
          </a:r>
          <a:r>
            <a:rPr lang="fr-FR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%</a:t>
          </a:r>
          <a:r>
            <a:rPr lang="ar-DZ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 أنشطة  الشراء واعادة البيع </a:t>
          </a:r>
        </a:p>
        <a:p>
          <a:pPr algn="r" rtl="1"/>
          <a:r>
            <a:rPr lang="ar-DZ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12 </a:t>
          </a:r>
          <a:r>
            <a:rPr lang="fr-FR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 %</a:t>
          </a:r>
          <a:r>
            <a:rPr lang="ar-DZ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أنشطة تأدية الخدمات</a:t>
          </a:r>
          <a:endParaRPr lang="fr-FR" sz="2000" b="0" dirty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C289DB4A-DBF4-488F-A6B2-0FDBDBBCE11B}" type="parTrans" cxnId="{9933B795-2338-432D-ACAA-ED75F973777B}">
      <dgm:prSet/>
      <dgm:spPr/>
      <dgm:t>
        <a:bodyPr/>
        <a:lstStyle/>
        <a:p>
          <a:endParaRPr lang="fr-FR"/>
        </a:p>
      </dgm:t>
    </dgm:pt>
    <dgm:pt modelId="{A879E459-F454-4675-92C1-AAABA7272AFF}" type="sibTrans" cxnId="{9933B795-2338-432D-ACAA-ED75F973777B}">
      <dgm:prSet/>
      <dgm:spPr/>
      <dgm:t>
        <a:bodyPr/>
        <a:lstStyle/>
        <a:p>
          <a:endParaRPr lang="fr-FR"/>
        </a:p>
      </dgm:t>
    </dgm:pt>
    <dgm:pt modelId="{F4177DA7-C156-4682-8871-B6E09AED5667}">
      <dgm:prSet custT="1"/>
      <dgm:spPr>
        <a:xfrm>
          <a:off x="0" y="4902159"/>
          <a:ext cx="8424936" cy="1072472"/>
        </a:xfr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r"/>
          <a:r>
            <a:rPr lang="ar-DZ" sz="2000" b="1" dirty="0" smtClean="0">
              <a:solidFill>
                <a:srgbClr val="000000"/>
              </a:solidFill>
              <a:effectLst/>
              <a:latin typeface="(Utiliser une police de caractè"/>
              <a:ea typeface="+mn-ea"/>
              <a:cs typeface="Traditional Arabic"/>
            </a:rPr>
            <a:t>الحد الأدنى 10000 د بغض النظر عن رقم الاعمال</a:t>
          </a:r>
          <a:endParaRPr lang="fr-FR" sz="1500" b="1" dirty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8CBF5F3D-53BF-49EF-A46F-D4DC30C58CC7}" type="parTrans" cxnId="{E5FCC92A-5EF2-4812-8EFF-8DD256EB3B09}">
      <dgm:prSet/>
      <dgm:spPr/>
      <dgm:t>
        <a:bodyPr/>
        <a:lstStyle/>
        <a:p>
          <a:endParaRPr lang="fr-FR"/>
        </a:p>
      </dgm:t>
    </dgm:pt>
    <dgm:pt modelId="{E9B01F67-8616-4FD4-82DA-FB158FA990E2}" type="sibTrans" cxnId="{E5FCC92A-5EF2-4812-8EFF-8DD256EB3B09}">
      <dgm:prSet/>
      <dgm:spPr/>
      <dgm:t>
        <a:bodyPr/>
        <a:lstStyle/>
        <a:p>
          <a:endParaRPr lang="fr-FR"/>
        </a:p>
      </dgm:t>
    </dgm:pt>
    <dgm:pt modelId="{0EB6F2F3-FA5A-49AF-A516-4ABF25B31FE9}">
      <dgm:prSet custT="1"/>
      <dgm:spPr/>
      <dgm:t>
        <a:bodyPr/>
        <a:lstStyle/>
        <a:p>
          <a:pPr algn="ctr" rtl="1"/>
          <a:r>
            <a:rPr lang="ar-DZ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مبلغ الضريبة = رقم الأعمال السنوي </a:t>
          </a:r>
          <a:r>
            <a:rPr lang="fr-FR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x  </a:t>
          </a:r>
          <a:r>
            <a:rPr lang="ar-DZ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معدل الضريبة </a:t>
          </a:r>
          <a:endParaRPr lang="fr-FR" sz="2000" b="0" dirty="0" smtClean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70319E5A-CB97-4DCA-8D27-E250657C5BAA}" type="parTrans" cxnId="{5956B43E-7CF8-4FEC-9D64-228F6C0B21B3}">
      <dgm:prSet/>
      <dgm:spPr/>
      <dgm:t>
        <a:bodyPr/>
        <a:lstStyle/>
        <a:p>
          <a:endParaRPr lang="fr-FR"/>
        </a:p>
      </dgm:t>
    </dgm:pt>
    <dgm:pt modelId="{7B94AF7B-857A-44EF-A6A6-7EB07BCCA9C9}" type="sibTrans" cxnId="{5956B43E-7CF8-4FEC-9D64-228F6C0B21B3}">
      <dgm:prSet/>
      <dgm:spPr/>
      <dgm:t>
        <a:bodyPr/>
        <a:lstStyle/>
        <a:p>
          <a:endParaRPr lang="fr-FR"/>
        </a:p>
      </dgm:t>
    </dgm:pt>
    <dgm:pt modelId="{8E85C6E7-E930-4B99-83A1-57DF20A4338A}">
      <dgm:prSet custT="1"/>
      <dgm:spPr>
        <a:xfrm rot="10800000">
          <a:off x="0" y="1635407"/>
          <a:ext cx="8424936" cy="1649462"/>
        </a:xfr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rtl="1"/>
          <a:endParaRPr lang="ar-DZ" sz="2000" b="0" dirty="0" smtClean="0">
            <a:solidFill>
              <a:srgbClr val="000066"/>
            </a:solidFill>
            <a:latin typeface="Verdana"/>
            <a:ea typeface="+mn-ea"/>
            <a:cs typeface="+mn-cs"/>
          </a:endParaRPr>
        </a:p>
        <a:p>
          <a:pPr rtl="1"/>
          <a:r>
            <a:rPr lang="ar-DZ" sz="20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الخاضعين : الاشخاص الطبيعيين والمعنويين والشركات التي تمارس نشاطا صناعيا او تجاريا أو حرفيا أو مهنة غير تجارية التي يقل رقم أعمالها  السنوي خمسة عشر مليون دينار, ماعدا التي اختارت نظام حقيقي</a:t>
          </a:r>
          <a:endParaRPr lang="fr-FR" sz="2000" b="0" dirty="0" smtClean="0">
            <a:solidFill>
              <a:srgbClr val="000066"/>
            </a:solidFill>
            <a:latin typeface="Verdana"/>
            <a:ea typeface="+mn-ea"/>
            <a:cs typeface="+mn-cs"/>
          </a:endParaRPr>
        </a:p>
        <a:p>
          <a:pPr algn="r" rtl="1"/>
          <a:endParaRPr lang="fr-FR" sz="2000" b="0" dirty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66E5FFD0-101D-4AD4-8D5B-32D988665D98}" type="sibTrans" cxnId="{DFFD6413-A371-4803-BA80-8997C691B7A7}">
      <dgm:prSet/>
      <dgm:spPr/>
      <dgm:t>
        <a:bodyPr/>
        <a:lstStyle/>
        <a:p>
          <a:endParaRPr lang="fr-FR"/>
        </a:p>
      </dgm:t>
    </dgm:pt>
    <dgm:pt modelId="{58221C51-31FD-49B9-9204-AECC21DCB384}" type="parTrans" cxnId="{DFFD6413-A371-4803-BA80-8997C691B7A7}">
      <dgm:prSet/>
      <dgm:spPr/>
      <dgm:t>
        <a:bodyPr/>
        <a:lstStyle/>
        <a:p>
          <a:endParaRPr lang="fr-FR"/>
        </a:p>
      </dgm:t>
    </dgm:pt>
    <dgm:pt modelId="{6239BBF3-0257-4054-A0B4-798AC67214FF}">
      <dgm:prSet custT="1"/>
      <dgm:spPr/>
      <dgm:t>
        <a:bodyPr/>
        <a:lstStyle/>
        <a:p>
          <a:r>
            <a:rPr lang="ar-DZ" sz="2400" b="0" dirty="0">
              <a:solidFill>
                <a:srgbClr val="000066"/>
              </a:solidFill>
              <a:latin typeface="Verdana"/>
              <a:ea typeface="+mn-ea"/>
              <a:cs typeface="+mn-cs"/>
            </a:rPr>
            <a:t>تؤسس ضريبة جزافية وحيدة تغطي الضريبة على الدخل </a:t>
          </a:r>
          <a:r>
            <a:rPr lang="ar-DZ" sz="2400" b="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الاجمالي ,والرسم على القيمة المضافة والرسم على النشاط المهني</a:t>
          </a:r>
          <a:endParaRPr lang="fr-FR" sz="2400" b="0" dirty="0" smtClean="0">
            <a:solidFill>
              <a:srgbClr val="000066"/>
            </a:solidFill>
            <a:latin typeface="Verdana"/>
            <a:ea typeface="+mn-ea"/>
            <a:cs typeface="+mn-cs"/>
          </a:endParaRPr>
        </a:p>
      </dgm:t>
    </dgm:pt>
    <dgm:pt modelId="{B530262D-0F92-4D92-8A39-5FD113EEB195}" type="parTrans" cxnId="{3713855D-C501-4319-80F1-ADEB7B461AD2}">
      <dgm:prSet/>
      <dgm:spPr/>
      <dgm:t>
        <a:bodyPr/>
        <a:lstStyle/>
        <a:p>
          <a:endParaRPr lang="fr-FR"/>
        </a:p>
      </dgm:t>
    </dgm:pt>
    <dgm:pt modelId="{60AFD982-B066-4700-8AC2-D92A43957973}" type="sibTrans" cxnId="{3713855D-C501-4319-80F1-ADEB7B461AD2}">
      <dgm:prSet/>
      <dgm:spPr/>
      <dgm:t>
        <a:bodyPr/>
        <a:lstStyle/>
        <a:p>
          <a:endParaRPr lang="fr-FR"/>
        </a:p>
      </dgm:t>
    </dgm:pt>
    <dgm:pt modelId="{DDB30123-D950-47DE-87F7-7D95421DAD5F}" type="pres">
      <dgm:prSet presAssocID="{A943801A-187F-45FE-A3E6-4440818C33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B86B8D1-1010-456F-8AD9-1CFF58D6DAB1}" type="pres">
      <dgm:prSet presAssocID="{F4177DA7-C156-4682-8871-B6E09AED5667}" presName="boxAndChildren" presStyleCnt="0"/>
      <dgm:spPr/>
    </dgm:pt>
    <dgm:pt modelId="{825BC580-ECF3-45A8-8707-62EFEA534CF4}" type="pres">
      <dgm:prSet presAssocID="{F4177DA7-C156-4682-8871-B6E09AED5667}" presName="parentTextBox" presStyleLbl="node1" presStyleIdx="0" presStyleCnt="5" custLinFactNeighborY="-10846"/>
      <dgm:spPr>
        <a:prstGeom prst="rect">
          <a:avLst/>
        </a:prstGeom>
      </dgm:spPr>
      <dgm:t>
        <a:bodyPr/>
        <a:lstStyle/>
        <a:p>
          <a:endParaRPr lang="fr-FR"/>
        </a:p>
      </dgm:t>
    </dgm:pt>
    <dgm:pt modelId="{D0A574FC-64A5-447A-8B72-FE38DC5FC71E}" type="pres">
      <dgm:prSet presAssocID="{7B94AF7B-857A-44EF-A6A6-7EB07BCCA9C9}" presName="sp" presStyleCnt="0"/>
      <dgm:spPr/>
    </dgm:pt>
    <dgm:pt modelId="{7DBB4EBE-2830-40C8-B4E0-2C8947B512A0}" type="pres">
      <dgm:prSet presAssocID="{0EB6F2F3-FA5A-49AF-A516-4ABF25B31FE9}" presName="arrowAndChildren" presStyleCnt="0"/>
      <dgm:spPr/>
    </dgm:pt>
    <dgm:pt modelId="{DA8FBC39-537D-4F36-9DAD-66D820E8B7AB}" type="pres">
      <dgm:prSet presAssocID="{0EB6F2F3-FA5A-49AF-A516-4ABF25B31FE9}" presName="parentTextArrow" presStyleLbl="node1" presStyleIdx="1" presStyleCnt="5"/>
      <dgm:spPr/>
      <dgm:t>
        <a:bodyPr/>
        <a:lstStyle/>
        <a:p>
          <a:endParaRPr lang="fr-FR"/>
        </a:p>
      </dgm:t>
    </dgm:pt>
    <dgm:pt modelId="{5AEC1515-48A1-4DE6-B0A9-3048A1DA932A}" type="pres">
      <dgm:prSet presAssocID="{A879E459-F454-4675-92C1-AAABA7272AFF}" presName="sp" presStyleCnt="0"/>
      <dgm:spPr/>
    </dgm:pt>
    <dgm:pt modelId="{A1088A3F-14B1-4E5D-9F35-B5D06819E8A8}" type="pres">
      <dgm:prSet presAssocID="{689E37B0-DA8F-4858-870B-9626B86F279C}" presName="arrowAndChildren" presStyleCnt="0"/>
      <dgm:spPr/>
    </dgm:pt>
    <dgm:pt modelId="{A2B24347-8159-44B0-B7EB-3D52ED6FA231}" type="pres">
      <dgm:prSet presAssocID="{689E37B0-DA8F-4858-870B-9626B86F279C}" presName="parentTextArrow" presStyleLbl="node1" presStyleIdx="2" presStyleCnt="5"/>
      <dgm:spPr>
        <a:prstGeom prst="upArrowCallout">
          <a:avLst/>
        </a:prstGeom>
      </dgm:spPr>
      <dgm:t>
        <a:bodyPr/>
        <a:lstStyle/>
        <a:p>
          <a:endParaRPr lang="fr-FR"/>
        </a:p>
      </dgm:t>
    </dgm:pt>
    <dgm:pt modelId="{D38C41C4-C98B-4D9F-9AEA-E575F9E04806}" type="pres">
      <dgm:prSet presAssocID="{66E5FFD0-101D-4AD4-8D5B-32D988665D98}" presName="sp" presStyleCnt="0"/>
      <dgm:spPr/>
    </dgm:pt>
    <dgm:pt modelId="{70BDC859-1466-4B94-877C-9456B3B56AA4}" type="pres">
      <dgm:prSet presAssocID="{8E85C6E7-E930-4B99-83A1-57DF20A4338A}" presName="arrowAndChildren" presStyleCnt="0"/>
      <dgm:spPr/>
    </dgm:pt>
    <dgm:pt modelId="{3A5CD0D9-3C7A-47A4-98E2-B07A8F110D39}" type="pres">
      <dgm:prSet presAssocID="{8E85C6E7-E930-4B99-83A1-57DF20A4338A}" presName="parentTextArrow" presStyleLbl="node1" presStyleIdx="3" presStyleCnt="5" custLinFactNeighborX="1404" custLinFactNeighborY="-4709"/>
      <dgm:spPr>
        <a:prstGeom prst="upArrowCallout">
          <a:avLst/>
        </a:prstGeom>
      </dgm:spPr>
      <dgm:t>
        <a:bodyPr/>
        <a:lstStyle/>
        <a:p>
          <a:endParaRPr lang="fr-FR"/>
        </a:p>
      </dgm:t>
    </dgm:pt>
    <dgm:pt modelId="{23FBE4F9-2774-4F4E-A8AB-4A3EDDCEB6AB}" type="pres">
      <dgm:prSet presAssocID="{60AFD982-B066-4700-8AC2-D92A43957973}" presName="sp" presStyleCnt="0"/>
      <dgm:spPr/>
    </dgm:pt>
    <dgm:pt modelId="{23619B63-0C03-4681-B29D-7E4A25A88197}" type="pres">
      <dgm:prSet presAssocID="{6239BBF3-0257-4054-A0B4-798AC67214FF}" presName="arrowAndChildren" presStyleCnt="0"/>
      <dgm:spPr/>
    </dgm:pt>
    <dgm:pt modelId="{14C298CF-D02A-472B-B97F-28677402798E}" type="pres">
      <dgm:prSet presAssocID="{6239BBF3-0257-4054-A0B4-798AC67214FF}" presName="parentTextArrow" presStyleLbl="node1" presStyleIdx="4" presStyleCnt="5"/>
      <dgm:spPr/>
      <dgm:t>
        <a:bodyPr/>
        <a:lstStyle/>
        <a:p>
          <a:endParaRPr lang="fr-FR"/>
        </a:p>
      </dgm:t>
    </dgm:pt>
  </dgm:ptLst>
  <dgm:cxnLst>
    <dgm:cxn modelId="{9933B795-2338-432D-ACAA-ED75F973777B}" srcId="{A943801A-187F-45FE-A3E6-4440818C33B2}" destId="{689E37B0-DA8F-4858-870B-9626B86F279C}" srcOrd="2" destOrd="0" parTransId="{C289DB4A-DBF4-488F-A6B2-0FDBDBBCE11B}" sibTransId="{A879E459-F454-4675-92C1-AAABA7272AFF}"/>
    <dgm:cxn modelId="{BFBCAA37-6666-4CD9-BD15-E08AE46008B0}" type="presOf" srcId="{0EB6F2F3-FA5A-49AF-A516-4ABF25B31FE9}" destId="{DA8FBC39-537D-4F36-9DAD-66D820E8B7AB}" srcOrd="0" destOrd="0" presId="urn:microsoft.com/office/officeart/2005/8/layout/process4"/>
    <dgm:cxn modelId="{E5FCC92A-5EF2-4812-8EFF-8DD256EB3B09}" srcId="{A943801A-187F-45FE-A3E6-4440818C33B2}" destId="{F4177DA7-C156-4682-8871-B6E09AED5667}" srcOrd="4" destOrd="0" parTransId="{8CBF5F3D-53BF-49EF-A46F-D4DC30C58CC7}" sibTransId="{E9B01F67-8616-4FD4-82DA-FB158FA990E2}"/>
    <dgm:cxn modelId="{5956B43E-7CF8-4FEC-9D64-228F6C0B21B3}" srcId="{A943801A-187F-45FE-A3E6-4440818C33B2}" destId="{0EB6F2F3-FA5A-49AF-A516-4ABF25B31FE9}" srcOrd="3" destOrd="0" parTransId="{70319E5A-CB97-4DCA-8D27-E250657C5BAA}" sibTransId="{7B94AF7B-857A-44EF-A6A6-7EB07BCCA9C9}"/>
    <dgm:cxn modelId="{3713855D-C501-4319-80F1-ADEB7B461AD2}" srcId="{A943801A-187F-45FE-A3E6-4440818C33B2}" destId="{6239BBF3-0257-4054-A0B4-798AC67214FF}" srcOrd="0" destOrd="0" parTransId="{B530262D-0F92-4D92-8A39-5FD113EEB195}" sibTransId="{60AFD982-B066-4700-8AC2-D92A43957973}"/>
    <dgm:cxn modelId="{856C70C0-0007-40E5-9619-2E1CEA6A9C7D}" type="presOf" srcId="{689E37B0-DA8F-4858-870B-9626B86F279C}" destId="{A2B24347-8159-44B0-B7EB-3D52ED6FA231}" srcOrd="0" destOrd="0" presId="urn:microsoft.com/office/officeart/2005/8/layout/process4"/>
    <dgm:cxn modelId="{0EF59996-9669-4C05-B98B-DD73459496B9}" type="presOf" srcId="{8E85C6E7-E930-4B99-83A1-57DF20A4338A}" destId="{3A5CD0D9-3C7A-47A4-98E2-B07A8F110D39}" srcOrd="0" destOrd="0" presId="urn:microsoft.com/office/officeart/2005/8/layout/process4"/>
    <dgm:cxn modelId="{9360CA18-CC05-4EE3-B83B-A06F76ECF8E8}" type="presOf" srcId="{A943801A-187F-45FE-A3E6-4440818C33B2}" destId="{DDB30123-D950-47DE-87F7-7D95421DAD5F}" srcOrd="0" destOrd="0" presId="urn:microsoft.com/office/officeart/2005/8/layout/process4"/>
    <dgm:cxn modelId="{A200B869-E1D7-40C4-93A5-64F840242C45}" type="presOf" srcId="{6239BBF3-0257-4054-A0B4-798AC67214FF}" destId="{14C298CF-D02A-472B-B97F-28677402798E}" srcOrd="0" destOrd="0" presId="urn:microsoft.com/office/officeart/2005/8/layout/process4"/>
    <dgm:cxn modelId="{DFFD6413-A371-4803-BA80-8997C691B7A7}" srcId="{A943801A-187F-45FE-A3E6-4440818C33B2}" destId="{8E85C6E7-E930-4B99-83A1-57DF20A4338A}" srcOrd="1" destOrd="0" parTransId="{58221C51-31FD-49B9-9204-AECC21DCB384}" sibTransId="{66E5FFD0-101D-4AD4-8D5B-32D988665D98}"/>
    <dgm:cxn modelId="{D78C0607-30C1-410D-B305-0AF896087ECA}" type="presOf" srcId="{F4177DA7-C156-4682-8871-B6E09AED5667}" destId="{825BC580-ECF3-45A8-8707-62EFEA534CF4}" srcOrd="0" destOrd="0" presId="urn:microsoft.com/office/officeart/2005/8/layout/process4"/>
    <dgm:cxn modelId="{A1670EFC-8211-4478-B155-4467FE037F67}" type="presParOf" srcId="{DDB30123-D950-47DE-87F7-7D95421DAD5F}" destId="{7B86B8D1-1010-456F-8AD9-1CFF58D6DAB1}" srcOrd="0" destOrd="0" presId="urn:microsoft.com/office/officeart/2005/8/layout/process4"/>
    <dgm:cxn modelId="{77EFDA6C-DA23-4F48-B18E-77615A13D7A1}" type="presParOf" srcId="{7B86B8D1-1010-456F-8AD9-1CFF58D6DAB1}" destId="{825BC580-ECF3-45A8-8707-62EFEA534CF4}" srcOrd="0" destOrd="0" presId="urn:microsoft.com/office/officeart/2005/8/layout/process4"/>
    <dgm:cxn modelId="{111F9FEF-36DA-4E43-A97B-768AA48A5852}" type="presParOf" srcId="{DDB30123-D950-47DE-87F7-7D95421DAD5F}" destId="{D0A574FC-64A5-447A-8B72-FE38DC5FC71E}" srcOrd="1" destOrd="0" presId="urn:microsoft.com/office/officeart/2005/8/layout/process4"/>
    <dgm:cxn modelId="{59446B3D-439A-422E-99AD-E001460C51AF}" type="presParOf" srcId="{DDB30123-D950-47DE-87F7-7D95421DAD5F}" destId="{7DBB4EBE-2830-40C8-B4E0-2C8947B512A0}" srcOrd="2" destOrd="0" presId="urn:microsoft.com/office/officeart/2005/8/layout/process4"/>
    <dgm:cxn modelId="{09D92BD8-9986-4FA8-8546-5F3CFE6172FB}" type="presParOf" srcId="{7DBB4EBE-2830-40C8-B4E0-2C8947B512A0}" destId="{DA8FBC39-537D-4F36-9DAD-66D820E8B7AB}" srcOrd="0" destOrd="0" presId="urn:microsoft.com/office/officeart/2005/8/layout/process4"/>
    <dgm:cxn modelId="{412D2447-F8F0-4803-9095-BFB55F2C35B2}" type="presParOf" srcId="{DDB30123-D950-47DE-87F7-7D95421DAD5F}" destId="{5AEC1515-48A1-4DE6-B0A9-3048A1DA932A}" srcOrd="3" destOrd="0" presId="urn:microsoft.com/office/officeart/2005/8/layout/process4"/>
    <dgm:cxn modelId="{8B4D4D0F-F706-4B48-97B1-C0CA76060665}" type="presParOf" srcId="{DDB30123-D950-47DE-87F7-7D95421DAD5F}" destId="{A1088A3F-14B1-4E5D-9F35-B5D06819E8A8}" srcOrd="4" destOrd="0" presId="urn:microsoft.com/office/officeart/2005/8/layout/process4"/>
    <dgm:cxn modelId="{6E362CB8-D50B-4C35-916C-162D55BCF5B3}" type="presParOf" srcId="{A1088A3F-14B1-4E5D-9F35-B5D06819E8A8}" destId="{A2B24347-8159-44B0-B7EB-3D52ED6FA231}" srcOrd="0" destOrd="0" presId="urn:microsoft.com/office/officeart/2005/8/layout/process4"/>
    <dgm:cxn modelId="{E1B45665-B010-456F-9264-5D561339CDFC}" type="presParOf" srcId="{DDB30123-D950-47DE-87F7-7D95421DAD5F}" destId="{D38C41C4-C98B-4D9F-9AEA-E575F9E04806}" srcOrd="5" destOrd="0" presId="urn:microsoft.com/office/officeart/2005/8/layout/process4"/>
    <dgm:cxn modelId="{2BAE2781-918B-48B0-9726-2BED55A67CF9}" type="presParOf" srcId="{DDB30123-D950-47DE-87F7-7D95421DAD5F}" destId="{70BDC859-1466-4B94-877C-9456B3B56AA4}" srcOrd="6" destOrd="0" presId="urn:microsoft.com/office/officeart/2005/8/layout/process4"/>
    <dgm:cxn modelId="{2B6200E5-BACB-46CC-8FAC-30042D6D43F7}" type="presParOf" srcId="{70BDC859-1466-4B94-877C-9456B3B56AA4}" destId="{3A5CD0D9-3C7A-47A4-98E2-B07A8F110D39}" srcOrd="0" destOrd="0" presId="urn:microsoft.com/office/officeart/2005/8/layout/process4"/>
    <dgm:cxn modelId="{C98D11DA-EF36-4869-B68B-25528E22D3DA}" type="presParOf" srcId="{DDB30123-D950-47DE-87F7-7D95421DAD5F}" destId="{23FBE4F9-2774-4F4E-A8AB-4A3EDDCEB6AB}" srcOrd="7" destOrd="0" presId="urn:microsoft.com/office/officeart/2005/8/layout/process4"/>
    <dgm:cxn modelId="{1DBA6077-FC0F-4CA7-8F6D-FD59AC085E21}" type="presParOf" srcId="{DDB30123-D950-47DE-87F7-7D95421DAD5F}" destId="{23619B63-0C03-4681-B29D-7E4A25A88197}" srcOrd="8" destOrd="0" presId="urn:microsoft.com/office/officeart/2005/8/layout/process4"/>
    <dgm:cxn modelId="{9D723151-2E9A-4F59-BB4A-C1B7092B6A08}" type="presParOf" srcId="{23619B63-0C03-4681-B29D-7E4A25A88197}" destId="{14C298CF-D02A-472B-B97F-28677402798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78864-884C-47FD-8C1E-507822448EF1}">
      <dsp:nvSpPr>
        <dsp:cNvPr id="0" name=""/>
        <dsp:cNvSpPr/>
      </dsp:nvSpPr>
      <dsp:spPr>
        <a:xfrm>
          <a:off x="0" y="5131879"/>
          <a:ext cx="8424936" cy="8419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 قانون المالية لسنة  2015  </a:t>
          </a:r>
          <a:r>
            <a:rPr lang="ar-DZ" sz="2000" kern="1200" dirty="0" smtClean="0"/>
            <a:t>أ</a:t>
          </a:r>
          <a:r>
            <a:rPr lang="ar-SA" sz="2000" kern="1200" dirty="0" err="1" smtClean="0"/>
            <a:t>سس</a:t>
          </a:r>
          <a:r>
            <a:rPr lang="ar-DZ" sz="2000" kern="1200" dirty="0" smtClean="0"/>
            <a:t>ت</a:t>
          </a:r>
          <a:r>
            <a:rPr lang="ar-SA" sz="2000" kern="1200" dirty="0" smtClean="0"/>
            <a:t> </a:t>
          </a:r>
          <a:r>
            <a:rPr lang="ar-DZ" sz="2000" kern="1200" dirty="0" smtClean="0"/>
            <a:t>ال</a:t>
          </a:r>
          <a:r>
            <a:rPr lang="ar-SA" sz="2000" kern="1200" dirty="0" smtClean="0"/>
            <a:t>ضريبة </a:t>
          </a:r>
          <a:r>
            <a:rPr lang="ar-DZ" sz="2000" kern="1200" dirty="0" smtClean="0"/>
            <a:t>ال</a:t>
          </a:r>
          <a:r>
            <a:rPr lang="ar-SA" sz="2000" kern="1200" dirty="0" smtClean="0"/>
            <a:t>جزافية </a:t>
          </a:r>
          <a:r>
            <a:rPr lang="ar-DZ" sz="2000" kern="1200" dirty="0" smtClean="0"/>
            <a:t>ال</a:t>
          </a:r>
          <a:r>
            <a:rPr lang="ar-SA" sz="2000" kern="1200" dirty="0" smtClean="0"/>
            <a:t>وحيدة</a:t>
          </a:r>
          <a:endParaRPr lang="fr-FR" sz="2000" b="0" kern="1200" dirty="0"/>
        </a:p>
      </dsp:txBody>
      <dsp:txXfrm>
        <a:off x="0" y="5131879"/>
        <a:ext cx="8424936" cy="841927"/>
      </dsp:txXfrm>
    </dsp:sp>
    <dsp:sp modelId="{3328C61F-E5EE-4A08-B3FC-2384DF88717D}">
      <dsp:nvSpPr>
        <dsp:cNvPr id="0" name=""/>
        <dsp:cNvSpPr/>
      </dsp:nvSpPr>
      <dsp:spPr>
        <a:xfrm rot="10800000">
          <a:off x="0" y="3849623"/>
          <a:ext cx="8424936" cy="129488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solidFill>
                <a:srgbClr val="000000"/>
              </a:solidFill>
              <a:effectLst/>
              <a:latin typeface="(Utiliser une police de caractè"/>
              <a:ea typeface="Times New Roman"/>
              <a:cs typeface="Traditional Arabic"/>
            </a:rPr>
            <a:t>إعادة هيكلة الرسم على القيمة المضافة</a:t>
          </a:r>
          <a:r>
            <a:rPr lang="ar-DZ" sz="2000" kern="1200" dirty="0" smtClean="0">
              <a:solidFill>
                <a:srgbClr val="000000"/>
              </a:solidFill>
              <a:effectLst/>
              <a:latin typeface="(Utiliser une police de caractè"/>
              <a:ea typeface="Times New Roman"/>
              <a:cs typeface="Traditional Arabic"/>
            </a:rPr>
            <a:t> سنة 2001 ثم  تعديله في سنة 2017</a:t>
          </a:r>
          <a:r>
            <a:rPr lang="ar-SA" sz="2000" kern="1200" dirty="0" smtClean="0">
              <a:solidFill>
                <a:srgbClr val="000000"/>
              </a:solidFill>
              <a:effectLst/>
              <a:latin typeface="(Utiliser une police de caractè"/>
              <a:ea typeface="Times New Roman"/>
              <a:cs typeface="Traditional Arabic"/>
            </a:rPr>
            <a:t> </a:t>
          </a:r>
          <a:endParaRPr lang="fr-FR" sz="1500" kern="1200" dirty="0"/>
        </a:p>
      </dsp:txBody>
      <dsp:txXfrm rot="10800000">
        <a:off x="0" y="3849623"/>
        <a:ext cx="8424936" cy="841377"/>
      </dsp:txXfrm>
    </dsp:sp>
    <dsp:sp modelId="{A2B24347-8159-44B0-B7EB-3D52ED6FA231}">
      <dsp:nvSpPr>
        <dsp:cNvPr id="0" name=""/>
        <dsp:cNvSpPr/>
      </dsp:nvSpPr>
      <dsp:spPr>
        <a:xfrm rot="10800000">
          <a:off x="0" y="2567368"/>
          <a:ext cx="8424936" cy="129488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سنة 1996</a:t>
          </a:r>
          <a:r>
            <a:rPr lang="fr-FR" sz="2000" kern="1200" dirty="0" smtClean="0"/>
            <a:t> </a:t>
          </a:r>
          <a:r>
            <a:rPr lang="ar-DZ" sz="2000" kern="1200" dirty="0" smtClean="0"/>
            <a:t>تم اعتماد </a:t>
          </a:r>
          <a:r>
            <a:rPr lang="ar-SA" sz="2000" kern="1200" dirty="0" smtClean="0"/>
            <a:t>الرسم على النشاط المهني </a:t>
          </a:r>
          <a:r>
            <a:rPr lang="fr-FR" sz="2000" kern="1200" dirty="0" smtClean="0"/>
            <a:t>TAP </a:t>
          </a:r>
          <a:endParaRPr lang="fr-FR" sz="1500" b="0" kern="1200" dirty="0"/>
        </a:p>
      </dsp:txBody>
      <dsp:txXfrm rot="10800000">
        <a:off x="0" y="2567368"/>
        <a:ext cx="8424936" cy="841377"/>
      </dsp:txXfrm>
    </dsp:sp>
    <dsp:sp modelId="{3A5CD0D9-3C7A-47A4-98E2-B07A8F110D39}">
      <dsp:nvSpPr>
        <dsp:cNvPr id="0" name=""/>
        <dsp:cNvSpPr/>
      </dsp:nvSpPr>
      <dsp:spPr>
        <a:xfrm rot="10800000">
          <a:off x="0" y="1285112"/>
          <a:ext cx="8424936" cy="129488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ارتكز مضمون الإصلاح الضريبي لسنة 1992 على تأسيس ثلاثة ضرائب جديدة هي الضريبة على الدخل الإجمالي، الضريبة على أرباح الشركات والضريبة على القيمة المضافة</a:t>
          </a:r>
          <a:endParaRPr lang="fr-FR" sz="2000" b="0" kern="1200" dirty="0"/>
        </a:p>
      </dsp:txBody>
      <dsp:txXfrm rot="10800000">
        <a:off x="0" y="1285112"/>
        <a:ext cx="8424936" cy="841377"/>
      </dsp:txXfrm>
    </dsp:sp>
    <dsp:sp modelId="{C1BCA37A-1DDA-4C99-AB76-ABA524CF5BCC}">
      <dsp:nvSpPr>
        <dsp:cNvPr id="0" name=""/>
        <dsp:cNvSpPr/>
      </dsp:nvSpPr>
      <dsp:spPr>
        <a:xfrm rot="10800000">
          <a:off x="0" y="0"/>
          <a:ext cx="8424936" cy="129488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تميز النظام ال</a:t>
          </a:r>
          <a:r>
            <a:rPr lang="ar-DZ" sz="2000" kern="1200" dirty="0" smtClean="0"/>
            <a:t>جبائي</a:t>
          </a:r>
          <a:r>
            <a:rPr lang="ar-SA" sz="2000" kern="1200" dirty="0" smtClean="0"/>
            <a:t> الجزائري قبل التسعينات بالتعقيد والثقل لذلك أصبح نظاماً ضريبياً صعب التحكم في تسييره ومكلفاً للغاية</a:t>
          </a:r>
          <a:endParaRPr lang="fr-FR" sz="1600" b="0" kern="1200" dirty="0"/>
        </a:p>
      </dsp:txBody>
      <dsp:txXfrm rot="10800000">
        <a:off x="0" y="0"/>
        <a:ext cx="8424936" cy="8413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25212D-2D2F-4F60-9019-22416632055E}">
      <dsp:nvSpPr>
        <dsp:cNvPr id="0" name=""/>
        <dsp:cNvSpPr/>
      </dsp:nvSpPr>
      <dsp:spPr>
        <a:xfrm>
          <a:off x="3252455" y="495"/>
          <a:ext cx="1894873" cy="94743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ضريبة وحيدة</a:t>
          </a:r>
          <a:endParaRPr lang="fr-FR" sz="2400" b="1" kern="1200" dirty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>
        <a:off x="3280204" y="28244"/>
        <a:ext cx="1839375" cy="891938"/>
      </dsp:txXfrm>
    </dsp:sp>
    <dsp:sp modelId="{562C99ED-DBCE-4235-A514-BB9675BE2AE3}">
      <dsp:nvSpPr>
        <dsp:cNvPr id="0" name=""/>
        <dsp:cNvSpPr/>
      </dsp:nvSpPr>
      <dsp:spPr>
        <a:xfrm rot="2275268">
          <a:off x="4916533" y="1182218"/>
          <a:ext cx="809916" cy="331602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>
        <a:off x="5016014" y="1248538"/>
        <a:ext cx="610954" cy="198962"/>
      </dsp:txXfrm>
    </dsp:sp>
    <dsp:sp modelId="{BD42C566-64E3-4830-8C84-E4AC8C0E0FA7}">
      <dsp:nvSpPr>
        <dsp:cNvPr id="0" name=""/>
        <dsp:cNvSpPr/>
      </dsp:nvSpPr>
      <dsp:spPr>
        <a:xfrm>
          <a:off x="5495654" y="1748108"/>
          <a:ext cx="1894873" cy="94743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solidFill>
                <a:srgbClr val="000066"/>
              </a:solidFill>
              <a:effectLst/>
              <a:latin typeface="Verdana"/>
              <a:ea typeface="+mn-ea"/>
              <a:cs typeface="Simplified Arabic"/>
            </a:rPr>
            <a:t>ضريبة عامة </a:t>
          </a:r>
          <a:endParaRPr lang="fr-FR" sz="1500" b="0" kern="1200" dirty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>
        <a:off x="5523403" y="1775857"/>
        <a:ext cx="1839375" cy="891938"/>
      </dsp:txXfrm>
    </dsp:sp>
    <dsp:sp modelId="{68C0EA50-FDB3-4941-860B-7B45A8816A95}">
      <dsp:nvSpPr>
        <dsp:cNvPr id="0" name=""/>
        <dsp:cNvSpPr/>
      </dsp:nvSpPr>
      <dsp:spPr>
        <a:xfrm rot="6403623">
          <a:off x="5588227" y="3553069"/>
          <a:ext cx="809916" cy="331602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 rot="10800000">
        <a:off x="5687708" y="3619389"/>
        <a:ext cx="610954" cy="198962"/>
      </dsp:txXfrm>
    </dsp:sp>
    <dsp:sp modelId="{D885ED27-FCEB-4A3F-967F-E4038DDF9AA2}">
      <dsp:nvSpPr>
        <dsp:cNvPr id="0" name=""/>
        <dsp:cNvSpPr/>
      </dsp:nvSpPr>
      <dsp:spPr>
        <a:xfrm>
          <a:off x="4595844" y="4742196"/>
          <a:ext cx="1894873" cy="94743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ضريبة سنوية </a:t>
          </a:r>
          <a:endParaRPr lang="fr-FR" sz="1500" kern="1200" dirty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>
        <a:off x="4623593" y="4769945"/>
        <a:ext cx="1839375" cy="891938"/>
      </dsp:txXfrm>
    </dsp:sp>
    <dsp:sp modelId="{5C7DE09F-0EA3-4689-AAD6-042CFCF347F3}">
      <dsp:nvSpPr>
        <dsp:cNvPr id="0" name=""/>
        <dsp:cNvSpPr/>
      </dsp:nvSpPr>
      <dsp:spPr>
        <a:xfrm rot="10716630">
          <a:off x="3684836" y="5085368"/>
          <a:ext cx="809916" cy="331602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 rot="10800000">
        <a:off x="3784317" y="5151688"/>
        <a:ext cx="610954" cy="198962"/>
      </dsp:txXfrm>
    </dsp:sp>
    <dsp:sp modelId="{BB8A889F-1A02-409B-87FD-8FFFC0DA3E76}">
      <dsp:nvSpPr>
        <dsp:cNvPr id="0" name=""/>
        <dsp:cNvSpPr/>
      </dsp:nvSpPr>
      <dsp:spPr>
        <a:xfrm>
          <a:off x="1688873" y="4812707"/>
          <a:ext cx="1894873" cy="94743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ضريبة نسبية</a:t>
          </a:r>
          <a:endParaRPr lang="fr-FR" sz="2000" b="0" kern="1200" dirty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>
        <a:off x="1716622" y="4840456"/>
        <a:ext cx="1839375" cy="891938"/>
      </dsp:txXfrm>
    </dsp:sp>
    <dsp:sp modelId="{5828FCF5-538B-4CB8-9FDB-2E317A5CD9EA}">
      <dsp:nvSpPr>
        <dsp:cNvPr id="0" name=""/>
        <dsp:cNvSpPr/>
      </dsp:nvSpPr>
      <dsp:spPr>
        <a:xfrm rot="15120000">
          <a:off x="1748177" y="3633569"/>
          <a:ext cx="809916" cy="331602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 rot="10800000">
        <a:off x="1847658" y="3699889"/>
        <a:ext cx="610954" cy="198962"/>
      </dsp:txXfrm>
    </dsp:sp>
    <dsp:sp modelId="{20467F17-BB85-48E9-9F87-26DAE46092D2}">
      <dsp:nvSpPr>
        <dsp:cNvPr id="0" name=""/>
        <dsp:cNvSpPr/>
      </dsp:nvSpPr>
      <dsp:spPr>
        <a:xfrm>
          <a:off x="722525" y="1838597"/>
          <a:ext cx="1894873" cy="94743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b="1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ضريبة تصريحية</a:t>
          </a:r>
          <a:endParaRPr lang="fr-FR" sz="2500" b="0" kern="1200" dirty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>
        <a:off x="750274" y="1866346"/>
        <a:ext cx="1839375" cy="891938"/>
      </dsp:txXfrm>
    </dsp:sp>
    <dsp:sp modelId="{DA3848ED-3FD2-4064-8656-4BD0176B4B8D}">
      <dsp:nvSpPr>
        <dsp:cNvPr id="0" name=""/>
        <dsp:cNvSpPr/>
      </dsp:nvSpPr>
      <dsp:spPr>
        <a:xfrm rot="19440000">
          <a:off x="2529968" y="1227463"/>
          <a:ext cx="809916" cy="331602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0066FF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>
        <a:off x="2629449" y="1293783"/>
        <a:ext cx="610954" cy="1989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1076AB-553D-4AB2-A119-9FF81EA052DB}">
      <dsp:nvSpPr>
        <dsp:cNvPr id="0" name=""/>
        <dsp:cNvSpPr/>
      </dsp:nvSpPr>
      <dsp:spPr>
        <a:xfrm>
          <a:off x="3087800" y="1899668"/>
          <a:ext cx="1457247" cy="1457247"/>
        </a:xfrm>
        <a:prstGeom prst="ellipse">
          <a:avLst/>
        </a:prstGeo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23</a:t>
          </a:r>
          <a:r>
            <a:rPr lang="fr-FR" sz="18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 </a:t>
          </a:r>
          <a:r>
            <a:rPr lang="ar-DZ" sz="18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أنشطة البناء والاشغال العمومية</a:t>
          </a:r>
          <a:endParaRPr lang="fr-FR" sz="1800" kern="1200" dirty="0">
            <a:solidFill>
              <a:srgbClr val="FFFFFF"/>
            </a:solidFill>
            <a:latin typeface="Verdana"/>
            <a:ea typeface="+mn-ea"/>
            <a:cs typeface="+mn-cs"/>
          </a:endParaRPr>
        </a:p>
      </dsp:txBody>
      <dsp:txXfrm>
        <a:off x="3301209" y="2113077"/>
        <a:ext cx="1030429" cy="1030429"/>
      </dsp:txXfrm>
    </dsp:sp>
    <dsp:sp modelId="{D08AFE95-AD1F-443A-BF10-D29B233C687D}">
      <dsp:nvSpPr>
        <dsp:cNvPr id="0" name=""/>
        <dsp:cNvSpPr/>
      </dsp:nvSpPr>
      <dsp:spPr>
        <a:xfrm rot="16200000">
          <a:off x="3596791" y="1662853"/>
          <a:ext cx="43926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439264" y="17182"/>
              </a:lnTo>
            </a:path>
          </a:pathLst>
        </a:custGeom>
        <a:noFill/>
        <a:ln w="25400" cap="flat" cmpd="sng" algn="ctr">
          <a:solidFill>
            <a:srgbClr val="0066F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rgbClr val="000066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sp:txBody>
      <dsp:txXfrm>
        <a:off x="3805442" y="1691017"/>
        <a:ext cx="0" cy="0"/>
      </dsp:txXfrm>
    </dsp:sp>
    <dsp:sp modelId="{BA5CABDB-79EA-4B63-B0D7-69A6C825FFB2}">
      <dsp:nvSpPr>
        <dsp:cNvPr id="0" name=""/>
        <dsp:cNvSpPr/>
      </dsp:nvSpPr>
      <dsp:spPr>
        <a:xfrm>
          <a:off x="3087800" y="3156"/>
          <a:ext cx="1457247" cy="1457247"/>
        </a:xfrm>
        <a:prstGeom prst="ellipse">
          <a:avLst/>
        </a:prstGeo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19 </a:t>
          </a:r>
          <a:r>
            <a:rPr lang="fr-FR" sz="20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</a:t>
          </a:r>
          <a:r>
            <a:rPr lang="ar-DZ" sz="20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أنشطة انتاج السلع</a:t>
          </a:r>
          <a:endParaRPr lang="fr-FR" sz="2000" kern="1200" dirty="0">
            <a:solidFill>
              <a:srgbClr val="FFFFFF"/>
            </a:solidFill>
            <a:latin typeface="Verdana"/>
            <a:ea typeface="+mn-ea"/>
            <a:cs typeface="+mn-cs"/>
          </a:endParaRPr>
        </a:p>
      </dsp:txBody>
      <dsp:txXfrm>
        <a:off x="3301209" y="216565"/>
        <a:ext cx="1030429" cy="1030429"/>
      </dsp:txXfrm>
    </dsp:sp>
    <dsp:sp modelId="{503E5689-7C3B-4084-A117-0B2CABC2E4E7}">
      <dsp:nvSpPr>
        <dsp:cNvPr id="0" name=""/>
        <dsp:cNvSpPr/>
      </dsp:nvSpPr>
      <dsp:spPr>
        <a:xfrm rot="5400000">
          <a:off x="3596791" y="3559365"/>
          <a:ext cx="43926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439264" y="17182"/>
              </a:lnTo>
            </a:path>
          </a:pathLst>
        </a:custGeom>
        <a:noFill/>
        <a:ln w="25400" cap="flat" cmpd="sng" algn="ctr">
          <a:solidFill>
            <a:srgbClr val="0066F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rgbClr val="000066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sp:txBody>
      <dsp:txXfrm>
        <a:off x="3827405" y="3565566"/>
        <a:ext cx="0" cy="0"/>
      </dsp:txXfrm>
    </dsp:sp>
    <dsp:sp modelId="{01AE3CA0-D6A3-437B-936B-B9DF633C528F}">
      <dsp:nvSpPr>
        <dsp:cNvPr id="0" name=""/>
        <dsp:cNvSpPr/>
      </dsp:nvSpPr>
      <dsp:spPr>
        <a:xfrm>
          <a:off x="3087800" y="3796180"/>
          <a:ext cx="1457247" cy="1457247"/>
        </a:xfrm>
        <a:prstGeom prst="ellipse">
          <a:avLst/>
        </a:prstGeo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26</a:t>
          </a:r>
          <a:r>
            <a:rPr lang="fr-FR" sz="20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</a:t>
          </a:r>
          <a:r>
            <a:rPr lang="ar-DZ" sz="20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باقي الأنشطة الأخرى</a:t>
          </a:r>
          <a:endParaRPr lang="fr-FR" sz="2000" kern="1200" dirty="0">
            <a:solidFill>
              <a:srgbClr val="FFFFFF"/>
            </a:solidFill>
            <a:latin typeface="Verdana"/>
            <a:ea typeface="+mn-ea"/>
            <a:cs typeface="+mn-cs"/>
          </a:endParaRPr>
        </a:p>
      </dsp:txBody>
      <dsp:txXfrm>
        <a:off x="3301209" y="4009589"/>
        <a:ext cx="1030429" cy="10304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1076AB-553D-4AB2-A119-9FF81EA052DB}">
      <dsp:nvSpPr>
        <dsp:cNvPr id="0" name=""/>
        <dsp:cNvSpPr/>
      </dsp:nvSpPr>
      <dsp:spPr>
        <a:xfrm>
          <a:off x="3087800" y="1899668"/>
          <a:ext cx="1457247" cy="1457247"/>
        </a:xfrm>
        <a:prstGeom prst="ellipse">
          <a:avLst/>
        </a:prstGeo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9</a:t>
          </a:r>
          <a:r>
            <a:rPr lang="fr-FR" sz="24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 </a:t>
          </a:r>
          <a:r>
            <a:rPr lang="ar-DZ" sz="2400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المعدل المخفض</a:t>
          </a:r>
          <a:endParaRPr lang="fr-FR" sz="2400" kern="1200" dirty="0">
            <a:solidFill>
              <a:srgbClr val="FFFFFF"/>
            </a:solidFill>
            <a:latin typeface="Verdana"/>
            <a:ea typeface="+mn-ea"/>
            <a:cs typeface="+mn-cs"/>
          </a:endParaRPr>
        </a:p>
      </dsp:txBody>
      <dsp:txXfrm>
        <a:off x="3301209" y="2113077"/>
        <a:ext cx="1030429" cy="1030429"/>
      </dsp:txXfrm>
    </dsp:sp>
    <dsp:sp modelId="{D08AFE95-AD1F-443A-BF10-D29B233C687D}">
      <dsp:nvSpPr>
        <dsp:cNvPr id="0" name=""/>
        <dsp:cNvSpPr/>
      </dsp:nvSpPr>
      <dsp:spPr>
        <a:xfrm rot="16200000">
          <a:off x="3596791" y="1662853"/>
          <a:ext cx="43926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439264" y="17182"/>
              </a:lnTo>
            </a:path>
          </a:pathLst>
        </a:custGeom>
        <a:noFill/>
        <a:ln w="25400" cap="flat" cmpd="sng" algn="ctr">
          <a:solidFill>
            <a:srgbClr val="0066F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rgbClr val="000066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sp:txBody>
      <dsp:txXfrm>
        <a:off x="3805442" y="1669054"/>
        <a:ext cx="21963" cy="21963"/>
      </dsp:txXfrm>
    </dsp:sp>
    <dsp:sp modelId="{BA5CABDB-79EA-4B63-B0D7-69A6C825FFB2}">
      <dsp:nvSpPr>
        <dsp:cNvPr id="0" name=""/>
        <dsp:cNvSpPr/>
      </dsp:nvSpPr>
      <dsp:spPr>
        <a:xfrm>
          <a:off x="3087800" y="3156"/>
          <a:ext cx="1457247" cy="1457247"/>
        </a:xfrm>
        <a:prstGeom prst="ellipse">
          <a:avLst/>
        </a:prstGeo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19 </a:t>
          </a:r>
          <a:r>
            <a:rPr lang="fr-FR" sz="1800" b="1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%</a:t>
          </a:r>
          <a:r>
            <a:rPr lang="ar-DZ" sz="1800" b="1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 </a:t>
          </a:r>
          <a:r>
            <a:rPr lang="ar-DZ" sz="2000" b="1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المعدل العادي </a:t>
          </a:r>
          <a:endParaRPr lang="fr-FR" sz="2000" b="1" kern="1200" dirty="0">
            <a:solidFill>
              <a:srgbClr val="FFFFFF"/>
            </a:solidFill>
            <a:latin typeface="Verdana"/>
            <a:ea typeface="+mn-ea"/>
            <a:cs typeface="+mn-cs"/>
          </a:endParaRPr>
        </a:p>
      </dsp:txBody>
      <dsp:txXfrm>
        <a:off x="3301209" y="216565"/>
        <a:ext cx="1030429" cy="1030429"/>
      </dsp:txXfrm>
    </dsp:sp>
    <dsp:sp modelId="{503E5689-7C3B-4084-A117-0B2CABC2E4E7}">
      <dsp:nvSpPr>
        <dsp:cNvPr id="0" name=""/>
        <dsp:cNvSpPr/>
      </dsp:nvSpPr>
      <dsp:spPr>
        <a:xfrm rot="5400000">
          <a:off x="3596791" y="3559365"/>
          <a:ext cx="43926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439264" y="17182"/>
              </a:lnTo>
            </a:path>
          </a:pathLst>
        </a:custGeom>
        <a:noFill/>
        <a:ln w="25400" cap="flat" cmpd="sng" algn="ctr">
          <a:solidFill>
            <a:srgbClr val="0066FF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>
            <a:solidFill>
              <a:srgbClr val="000066">
                <a:hueOff val="0"/>
                <a:satOff val="0"/>
                <a:lumOff val="0"/>
                <a:alphaOff val="0"/>
              </a:srgbClr>
            </a:solidFill>
            <a:latin typeface="Verdana"/>
            <a:ea typeface="+mn-ea"/>
            <a:cs typeface="+mn-cs"/>
          </a:endParaRPr>
        </a:p>
      </dsp:txBody>
      <dsp:txXfrm>
        <a:off x="3805442" y="3565566"/>
        <a:ext cx="21963" cy="21963"/>
      </dsp:txXfrm>
    </dsp:sp>
    <dsp:sp modelId="{01AE3CA0-D6A3-437B-936B-B9DF633C528F}">
      <dsp:nvSpPr>
        <dsp:cNvPr id="0" name=""/>
        <dsp:cNvSpPr/>
      </dsp:nvSpPr>
      <dsp:spPr>
        <a:xfrm>
          <a:off x="3087800" y="3796180"/>
          <a:ext cx="1457247" cy="1457247"/>
        </a:xfrm>
        <a:prstGeom prst="ellipse">
          <a:avLst/>
        </a:prstGeom>
        <a:solidFill>
          <a:srgbClr val="0066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500" b="1" kern="1200" dirty="0" smtClean="0">
              <a:solidFill>
                <a:srgbClr val="FFFFFF"/>
              </a:solidFill>
              <a:latin typeface="Verdana"/>
              <a:ea typeface="+mn-ea"/>
              <a:cs typeface="+mn-cs"/>
            </a:rPr>
            <a:t>بعض المؤسسات معفية من دفع الرسم على القيمة المضافة</a:t>
          </a:r>
          <a:endParaRPr lang="fr-FR" sz="1500" b="1" kern="1200" dirty="0">
            <a:solidFill>
              <a:srgbClr val="FFFFFF"/>
            </a:solidFill>
            <a:latin typeface="Verdana"/>
            <a:ea typeface="+mn-ea"/>
            <a:cs typeface="+mn-cs"/>
          </a:endParaRPr>
        </a:p>
      </dsp:txBody>
      <dsp:txXfrm>
        <a:off x="3301209" y="4009589"/>
        <a:ext cx="1030429" cy="10304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BC580-ECF3-45A8-8707-62EFEA534CF4}">
      <dsp:nvSpPr>
        <dsp:cNvPr id="0" name=""/>
        <dsp:cNvSpPr/>
      </dsp:nvSpPr>
      <dsp:spPr>
        <a:xfrm>
          <a:off x="0" y="5040564"/>
          <a:ext cx="8424936" cy="841927"/>
        </a:xfrm>
        <a:prstGeom prst="rect">
          <a:avLst/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solidFill>
                <a:srgbClr val="000000"/>
              </a:solidFill>
              <a:effectLst/>
              <a:latin typeface="(Utiliser une police de caractè"/>
              <a:ea typeface="+mn-ea"/>
              <a:cs typeface="Traditional Arabic"/>
            </a:rPr>
            <a:t>الحد الأدنى 10000 د بغض النظر عن رقم الاعمال</a:t>
          </a:r>
          <a:endParaRPr lang="fr-FR" sz="1500" b="1" kern="1200" dirty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>
        <a:off x="0" y="5040564"/>
        <a:ext cx="8424936" cy="841927"/>
      </dsp:txXfrm>
    </dsp:sp>
    <dsp:sp modelId="{DA8FBC39-537D-4F36-9DAD-66D820E8B7AB}">
      <dsp:nvSpPr>
        <dsp:cNvPr id="0" name=""/>
        <dsp:cNvSpPr/>
      </dsp:nvSpPr>
      <dsp:spPr>
        <a:xfrm rot="10800000">
          <a:off x="0" y="3849623"/>
          <a:ext cx="8424936" cy="129488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مبلغ الضريبة = رقم الأعمال السنوي </a:t>
          </a:r>
          <a:r>
            <a:rPr lang="fr-FR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x  </a:t>
          </a:r>
          <a:r>
            <a:rPr lang="ar-DZ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معدل الضريبة </a:t>
          </a:r>
          <a:endParaRPr lang="fr-FR" sz="2000" b="0" kern="1200" dirty="0" smtClean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 rot="10800000">
        <a:off x="0" y="3849623"/>
        <a:ext cx="8424936" cy="841377"/>
      </dsp:txXfrm>
    </dsp:sp>
    <dsp:sp modelId="{A2B24347-8159-44B0-B7EB-3D52ED6FA231}">
      <dsp:nvSpPr>
        <dsp:cNvPr id="0" name=""/>
        <dsp:cNvSpPr/>
      </dsp:nvSpPr>
      <dsp:spPr>
        <a:xfrm rot="10800000">
          <a:off x="0" y="2567368"/>
          <a:ext cx="8424936" cy="1294884"/>
        </a:xfrm>
        <a:prstGeom prst="upArrowCallout">
          <a:avLst/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0" kern="1200" smtClean="0">
              <a:solidFill>
                <a:srgbClr val="000066"/>
              </a:solidFill>
              <a:latin typeface="Verdana"/>
              <a:ea typeface="+mn-ea"/>
              <a:cs typeface="+mn-cs"/>
            </a:rPr>
            <a:t>المعدلات</a:t>
          </a:r>
          <a:r>
            <a:rPr lang="ar-DZ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: 5</a:t>
          </a:r>
          <a:r>
            <a:rPr lang="fr-FR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%</a:t>
          </a:r>
          <a:r>
            <a:rPr lang="ar-DZ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 أنشطة  الشراء واعادة البيع 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12 </a:t>
          </a:r>
          <a:r>
            <a:rPr lang="fr-FR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 %</a:t>
          </a:r>
          <a:r>
            <a:rPr lang="ar-DZ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أنشطة تأدية الخدمات</a:t>
          </a:r>
          <a:endParaRPr lang="fr-FR" sz="2000" b="0" kern="1200" dirty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 rot="10800000">
        <a:off x="0" y="2567368"/>
        <a:ext cx="8424936" cy="841377"/>
      </dsp:txXfrm>
    </dsp:sp>
    <dsp:sp modelId="{3A5CD0D9-3C7A-47A4-98E2-B07A8F110D39}">
      <dsp:nvSpPr>
        <dsp:cNvPr id="0" name=""/>
        <dsp:cNvSpPr/>
      </dsp:nvSpPr>
      <dsp:spPr>
        <a:xfrm rot="10800000">
          <a:off x="0" y="1224136"/>
          <a:ext cx="8424936" cy="1294884"/>
        </a:xfrm>
        <a:prstGeom prst="upArrowCallout">
          <a:avLst/>
        </a:prstGeom>
        <a:gradFill rotWithShape="0">
          <a:gsLst>
            <a:gs pos="0">
              <a:srgbClr val="0066FF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0066FF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0066FF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2000" b="0" kern="1200" dirty="0" smtClean="0">
            <a:solidFill>
              <a:srgbClr val="000066"/>
            </a:solidFill>
            <a:latin typeface="Verdana"/>
            <a:ea typeface="+mn-ea"/>
            <a:cs typeface="+mn-cs"/>
          </a:endParaRPr>
        </a:p>
        <a:p>
          <a:pPr lvl="0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الخاضعين : الاشخاص الطبيعيين والمعنويين والشركات التي تمارس نشاطا صناعيا او تجاريا أو حرفيا أو مهنة غير تجارية التي يقل رقم أعمالها  السنوي خمسة عشر مليون دينار, ماعدا التي اختارت نظام حقيقي</a:t>
          </a:r>
          <a:endParaRPr lang="fr-FR" sz="2000" b="0" kern="1200" dirty="0" smtClean="0">
            <a:solidFill>
              <a:srgbClr val="000066"/>
            </a:solidFill>
            <a:latin typeface="Verdana"/>
            <a:ea typeface="+mn-ea"/>
            <a:cs typeface="+mn-cs"/>
          </a:endParaRP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0" kern="1200" dirty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 rot="10800000">
        <a:off x="0" y="1224136"/>
        <a:ext cx="8424936" cy="841377"/>
      </dsp:txXfrm>
    </dsp:sp>
    <dsp:sp modelId="{14C298CF-D02A-472B-B97F-28677402798E}">
      <dsp:nvSpPr>
        <dsp:cNvPr id="0" name=""/>
        <dsp:cNvSpPr/>
      </dsp:nvSpPr>
      <dsp:spPr>
        <a:xfrm rot="10800000">
          <a:off x="0" y="2857"/>
          <a:ext cx="8424936" cy="129488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0" kern="1200" dirty="0">
              <a:solidFill>
                <a:srgbClr val="000066"/>
              </a:solidFill>
              <a:latin typeface="Verdana"/>
              <a:ea typeface="+mn-ea"/>
              <a:cs typeface="+mn-cs"/>
            </a:rPr>
            <a:t>تؤسس ضريبة جزافية وحيدة تغطي الضريبة على الدخل </a:t>
          </a:r>
          <a:r>
            <a:rPr lang="ar-DZ" sz="2400" b="0" kern="1200" dirty="0" smtClean="0">
              <a:solidFill>
                <a:srgbClr val="000066"/>
              </a:solidFill>
              <a:latin typeface="Verdana"/>
              <a:ea typeface="+mn-ea"/>
              <a:cs typeface="+mn-cs"/>
            </a:rPr>
            <a:t>الاجمالي ,والرسم على القيمة المضافة والرسم على النشاط المهني</a:t>
          </a:r>
          <a:endParaRPr lang="fr-FR" sz="2400" b="0" kern="1200" dirty="0" smtClean="0">
            <a:solidFill>
              <a:srgbClr val="000066"/>
            </a:solidFill>
            <a:latin typeface="Verdana"/>
            <a:ea typeface="+mn-ea"/>
            <a:cs typeface="+mn-cs"/>
          </a:endParaRPr>
        </a:p>
      </dsp:txBody>
      <dsp:txXfrm rot="10800000">
        <a:off x="0" y="2857"/>
        <a:ext cx="8424936" cy="841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D918ED-6F80-44AC-A02E-AE6BB563333F}" type="datetimeFigureOut">
              <a:rPr lang="fr-FR"/>
              <a:pPr>
                <a:defRPr/>
              </a:pPr>
              <a:t>19/03/2021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E0532D-0BD0-4A06-8677-E6563BFF9CA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855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rtl="1"/>
            <a:endParaRPr lang="ar-DZ" dirty="0" smtClean="0"/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54B1565-0677-4C62-BB68-67BA7BE908A7}" type="slidenum">
              <a:rPr lang="fr-FR" altLang="ar-DZ">
                <a:solidFill>
                  <a:prstClr val="black"/>
                </a:solidFill>
                <a:latin typeface="Arial" charset="0"/>
              </a:rPr>
              <a:pPr/>
              <a:t>3</a:t>
            </a:fld>
            <a:endParaRPr lang="fr-FR" altLang="ar-DZ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0532D-0BD0-4A06-8677-E6563BFF9CAE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3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0532D-0BD0-4A06-8677-E6563BFF9CAE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3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0532D-0BD0-4A06-8677-E6563BFF9CAE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3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0532D-0BD0-4A06-8677-E6563BFF9CAE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901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54BA-2B8F-46F6-A92B-28445F1122F9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155AE-135F-4FC5-BD2A-2C83F85DCE5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773E-A5B6-4C47-88BC-39F702253456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836B7-E6C4-45B7-932F-D3273C28559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FE88A-5F42-4C83-BA4C-52B64378288B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FA3B-8790-4565-A8C2-704C1AA81B83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E59D7B-25EC-4EA4-811F-D17E44F9E2B9}" type="slidenum">
              <a:rPr lang="en-US" altLang="ar-DZ">
                <a:solidFill>
                  <a:srgbClr val="000066"/>
                </a:solidFill>
              </a:rPr>
              <a:pPr/>
              <a:t>‹N°›</a:t>
            </a:fld>
            <a:endParaRPr lang="en-US" altLang="ar-DZ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04328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e de titr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92" name="Rectangle 12"/>
          <p:cNvSpPr>
            <a:spLocks noGrp="1" noChangeArrowheads="1"/>
          </p:cNvSpPr>
          <p:nvPr>
            <p:ph type="ctrTitle" sz="quarter"/>
          </p:nvPr>
        </p:nvSpPr>
        <p:spPr bwMode="white">
          <a:xfrm>
            <a:off x="762000" y="2438400"/>
            <a:ext cx="7467600" cy="1470025"/>
          </a:xfrm>
        </p:spPr>
        <p:txBody>
          <a:bodyPr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148493" name="Rectangle 13"/>
          <p:cNvSpPr>
            <a:spLocks noGrp="1" noChangeArrowheads="1"/>
          </p:cNvSpPr>
          <p:nvPr>
            <p:ph type="subTitle" sz="quarter" idx="1"/>
          </p:nvPr>
        </p:nvSpPr>
        <p:spPr bwMode="white">
          <a:xfrm>
            <a:off x="762000" y="3962400"/>
            <a:ext cx="7496175" cy="457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eaLnBrk="0" hangingPunct="0">
              <a:defRPr/>
            </a:pPr>
            <a:r>
              <a:rPr lang="fr-FR">
                <a:solidFill>
                  <a:srgbClr val="000066"/>
                </a:solidFill>
              </a:rPr>
              <a:t>www.themegallery.com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 sz="1400" b="0"/>
            </a:lvl1pPr>
          </a:lstStyle>
          <a:p>
            <a:pPr>
              <a:defRPr/>
            </a:pPr>
            <a:endParaRPr lang="en-US">
              <a:solidFill>
                <a:srgbClr val="000066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 algn="r">
              <a:defRPr sz="1400" b="0"/>
            </a:lvl1pPr>
          </a:lstStyle>
          <a:p>
            <a:fld id="{7021541A-9167-4A26-B779-B969CF57AECC}" type="slidenum">
              <a:rPr lang="en-US" altLang="ar-DZ">
                <a:solidFill>
                  <a:srgbClr val="000066"/>
                </a:solidFill>
              </a:rPr>
              <a:pPr/>
              <a:t>‹N°›</a:t>
            </a:fld>
            <a:endParaRPr lang="en-US" altLang="ar-DZ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247933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54BA-2B8F-46F6-A92B-28445F1122F9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155AE-135F-4FC5-BD2A-2C83F85DCE51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42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EC6F-1F36-47E1-BE61-15D8E68927FA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9AAEF-7605-4AE5-B9E4-49A5BC034F98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236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1928-2E8C-47A9-B044-D249891A040E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87A5-DF72-437C-98A8-01B5759A386C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517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8D5A8-5A2C-4BD5-94A1-85A0FAE0F8F3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25E8C-2E0D-405B-8051-7115B4EF9620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1322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FD943-00AA-42F7-8015-716F7A5F8504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6C1A7-D7CD-4F74-A10E-10E29D67F542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106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17E5C-1CE7-43FC-9661-A5FB2A15286A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9C064-036E-484C-B690-475ED9B12FA2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12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EC6F-1F36-47E1-BE61-15D8E68927FA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9AAEF-7605-4AE5-B9E4-49A5BC034F9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99996-2AB8-4E47-8605-70B1F6188113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83FBC-B541-4B76-8171-5830332FC5EA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6709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38E8-2AD2-4BC2-881B-B9455B266FDD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055D1-530F-4F31-9FC1-74A86D35AB1B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144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144C-640D-4588-BB17-F48ECAF8848D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D1305-6788-4447-8B5B-085461E432C7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639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773E-A5B6-4C47-88BC-39F702253456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836B7-E6C4-45B7-932F-D3273C28559A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189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FE88A-5F42-4C83-BA4C-52B64378288B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FA3B-8790-4565-A8C2-704C1AA81B83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5011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54BA-2B8F-46F6-A92B-28445F1122F9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155AE-135F-4FC5-BD2A-2C83F85DCE51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42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EC6F-1F36-47E1-BE61-15D8E68927FA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9AAEF-7605-4AE5-B9E4-49A5BC034F98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2360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1928-2E8C-47A9-B044-D249891A040E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87A5-DF72-437C-98A8-01B5759A386C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5173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8D5A8-5A2C-4BD5-94A1-85A0FAE0F8F3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25E8C-2E0D-405B-8051-7115B4EF9620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1322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FD943-00AA-42F7-8015-716F7A5F8504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6C1A7-D7CD-4F74-A10E-10E29D67F542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10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1928-2E8C-47A9-B044-D249891A040E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87A5-DF72-437C-98A8-01B5759A386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17E5C-1CE7-43FC-9661-A5FB2A15286A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9C064-036E-484C-B690-475ED9B12FA2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1248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99996-2AB8-4E47-8605-70B1F6188113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83FBC-B541-4B76-8171-5830332FC5EA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6709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38E8-2AD2-4BC2-881B-B9455B266FDD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055D1-530F-4F31-9FC1-74A86D35AB1B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144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144C-640D-4588-BB17-F48ECAF8848D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D1305-6788-4447-8B5B-085461E432C7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6396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773E-A5B6-4C47-88BC-39F702253456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836B7-E6C4-45B7-932F-D3273C28559A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189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FE88A-5F42-4C83-BA4C-52B64378288B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FA3B-8790-4565-A8C2-704C1AA81B83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5011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54BA-2B8F-46F6-A92B-28445F1122F9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155AE-135F-4FC5-BD2A-2C83F85DCE51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424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EC6F-1F36-47E1-BE61-15D8E68927FA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9AAEF-7605-4AE5-B9E4-49A5BC034F98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2360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1928-2E8C-47A9-B044-D249891A040E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87A5-DF72-437C-98A8-01B5759A386C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5173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8D5A8-5A2C-4BD5-94A1-85A0FAE0F8F3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25E8C-2E0D-405B-8051-7115B4EF9620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13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8D5A8-5A2C-4BD5-94A1-85A0FAE0F8F3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25E8C-2E0D-405B-8051-7115B4EF962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FD943-00AA-42F7-8015-716F7A5F8504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6C1A7-D7CD-4F74-A10E-10E29D67F542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1065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17E5C-1CE7-43FC-9661-A5FB2A15286A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9C064-036E-484C-B690-475ED9B12FA2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1248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99996-2AB8-4E47-8605-70B1F6188113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83FBC-B541-4B76-8171-5830332FC5EA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6709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38E8-2AD2-4BC2-881B-B9455B266FDD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055D1-530F-4F31-9FC1-74A86D35AB1B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144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144C-640D-4588-BB17-F48ECAF8848D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D1305-6788-4447-8B5B-085461E432C7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6396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773E-A5B6-4C47-88BC-39F702253456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836B7-E6C4-45B7-932F-D3273C28559A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189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FE88A-5F42-4C83-BA4C-52B64378288B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FA3B-8790-4565-A8C2-704C1AA81B83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5011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54BA-2B8F-46F6-A92B-28445F1122F9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155AE-135F-4FC5-BD2A-2C83F85DCE51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3933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EC6F-1F36-47E1-BE61-15D8E68927FA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9AAEF-7605-4AE5-B9E4-49A5BC034F98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8892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1928-2E8C-47A9-B044-D249891A040E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87A5-DF72-437C-98A8-01B5759A386C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22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FD943-00AA-42F7-8015-716F7A5F8504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6C1A7-D7CD-4F74-A10E-10E29D67F54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8D5A8-5A2C-4BD5-94A1-85A0FAE0F8F3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25E8C-2E0D-405B-8051-7115B4EF9620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9714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FD943-00AA-42F7-8015-716F7A5F8504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6C1A7-D7CD-4F74-A10E-10E29D67F542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43216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17E5C-1CE7-43FC-9661-A5FB2A15286A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9C064-036E-484C-B690-475ED9B12FA2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63163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99996-2AB8-4E47-8605-70B1F6188113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83FBC-B541-4B76-8171-5830332FC5EA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63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38E8-2AD2-4BC2-881B-B9455B266FDD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055D1-530F-4F31-9FC1-74A86D35AB1B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21740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144C-640D-4588-BB17-F48ECAF8848D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D1305-6788-4447-8B5B-085461E432C7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95363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773E-A5B6-4C47-88BC-39F702253456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836B7-E6C4-45B7-932F-D3273C28559A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9357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FE88A-5F42-4C83-BA4C-52B64378288B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FA3B-8790-4565-A8C2-704C1AA81B83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74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17E5C-1CE7-43FC-9661-A5FB2A15286A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9C064-036E-484C-B690-475ED9B12FA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99996-2AB8-4E47-8605-70B1F6188113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83FBC-B541-4B76-8171-5830332FC5E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38E8-2AD2-4BC2-881B-B9455B266FDD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055D1-530F-4F31-9FC1-74A86D35AB1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144C-640D-4588-BB17-F48ECAF8848D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D1305-6788-4447-8B5B-085461E432C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4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35FBCE-4281-4D48-843B-F266E4AFA954}" type="datetime1">
              <a:rPr lang="fr-FR"/>
              <a:pPr>
                <a:defRPr/>
              </a:pPr>
              <a:t>19/03/2021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BEC181-9389-4024-BA78-66F57892ADB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15" descr="29641"/>
          <p:cNvSpPr>
            <a:spLocks/>
          </p:cNvSpPr>
          <p:nvPr/>
        </p:nvSpPr>
        <p:spPr bwMode="gray">
          <a:xfrm>
            <a:off x="36513" y="80963"/>
            <a:ext cx="9077325" cy="1595437"/>
          </a:xfrm>
          <a:custGeom>
            <a:avLst/>
            <a:gdLst>
              <a:gd name="T0" fmla="*/ 0 w 5718"/>
              <a:gd name="T1" fmla="*/ 2147483646 h 1005"/>
              <a:gd name="T2" fmla="*/ 2147483646 w 5718"/>
              <a:gd name="T3" fmla="*/ 2147483646 h 1005"/>
              <a:gd name="T4" fmla="*/ 2147483646 w 5718"/>
              <a:gd name="T5" fmla="*/ 2147483646 h 1005"/>
              <a:gd name="T6" fmla="*/ 2147483646 w 5718"/>
              <a:gd name="T7" fmla="*/ 2147483646 h 1005"/>
              <a:gd name="T8" fmla="*/ 2147483646 w 5718"/>
              <a:gd name="T9" fmla="*/ 2147483646 h 1005"/>
              <a:gd name="T10" fmla="*/ 2147483646 w 5718"/>
              <a:gd name="T11" fmla="*/ 2147483646 h 1005"/>
              <a:gd name="T12" fmla="*/ 2147483646 w 5718"/>
              <a:gd name="T13" fmla="*/ 2147483646 h 1005"/>
              <a:gd name="T14" fmla="*/ 2147483646 w 5718"/>
              <a:gd name="T15" fmla="*/ 2147483646 h 1005"/>
              <a:gd name="T16" fmla="*/ 2147483646 w 5718"/>
              <a:gd name="T17" fmla="*/ 2147483646 h 1005"/>
              <a:gd name="T18" fmla="*/ 2147483646 w 5718"/>
              <a:gd name="T19" fmla="*/ 0 h 10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718" h="1005">
                <a:moveTo>
                  <a:pt x="0" y="756"/>
                </a:moveTo>
                <a:cubicBezTo>
                  <a:pt x="96" y="724"/>
                  <a:pt x="297" y="635"/>
                  <a:pt x="576" y="560"/>
                </a:cubicBezTo>
                <a:cubicBezTo>
                  <a:pt x="855" y="485"/>
                  <a:pt x="1037" y="442"/>
                  <a:pt x="1403" y="390"/>
                </a:cubicBezTo>
                <a:cubicBezTo>
                  <a:pt x="1769" y="337"/>
                  <a:pt x="2154" y="320"/>
                  <a:pt x="2452" y="314"/>
                </a:cubicBezTo>
                <a:lnTo>
                  <a:pt x="3102" y="326"/>
                </a:lnTo>
                <a:cubicBezTo>
                  <a:pt x="3367" y="346"/>
                  <a:pt x="3736" y="377"/>
                  <a:pt x="4043" y="434"/>
                </a:cubicBezTo>
                <a:cubicBezTo>
                  <a:pt x="4350" y="490"/>
                  <a:pt x="4669" y="578"/>
                  <a:pt x="4944" y="668"/>
                </a:cubicBezTo>
                <a:cubicBezTo>
                  <a:pt x="5219" y="757"/>
                  <a:pt x="5679" y="1005"/>
                  <a:pt x="5691" y="971"/>
                </a:cubicBezTo>
                <a:cubicBezTo>
                  <a:pt x="5695" y="964"/>
                  <a:pt x="5718" y="25"/>
                  <a:pt x="5718" y="19"/>
                </a:cubicBezTo>
                <a:cubicBezTo>
                  <a:pt x="5718" y="7"/>
                  <a:pt x="1198" y="4"/>
                  <a:pt x="9" y="0"/>
                </a:cubicBezTo>
              </a:path>
            </a:pathLst>
          </a:cu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fr-FR">
              <a:solidFill>
                <a:srgbClr val="000066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ar-DZ" smtClean="0"/>
              <a:t>Cliquez pour modifier les styles du texte du masque</a:t>
            </a:r>
          </a:p>
          <a:p>
            <a:pPr lvl="1"/>
            <a:r>
              <a:rPr lang="fr-FR" altLang="ar-DZ" smtClean="0"/>
              <a:t>Deuxième niveau</a:t>
            </a:r>
          </a:p>
          <a:p>
            <a:pPr lvl="2"/>
            <a:r>
              <a:rPr lang="fr-FR" altLang="ar-DZ" smtClean="0"/>
              <a:t>Troisième niveau</a:t>
            </a:r>
          </a:p>
          <a:p>
            <a:pPr lvl="3"/>
            <a:r>
              <a:rPr lang="fr-FR" altLang="ar-DZ" smtClean="0"/>
              <a:t>Quatrième niveau</a:t>
            </a:r>
          </a:p>
          <a:p>
            <a:pPr lvl="4"/>
            <a:r>
              <a:rPr lang="fr-FR" altLang="ar-DZ" smtClean="0"/>
              <a:t>Cinquième niveau</a:t>
            </a:r>
            <a:endParaRPr lang="en-US" altLang="ar-DZ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4888" y="6450013"/>
            <a:ext cx="28971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 rtl="0" eaLnBrk="1" hangingPunct="1">
              <a:defRPr sz="1300" b="1"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66"/>
                </a:solidFill>
              </a:rPr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6454775"/>
            <a:ext cx="927100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300" b="1">
                <a:latin typeface="Verdana" pitchFamily="34" charset="0"/>
              </a:defRPr>
            </a:lvl1pPr>
          </a:lstStyle>
          <a:p>
            <a:fld id="{2C15D25A-932E-4490-BE92-10FD6BE1031F}" type="slidenum">
              <a:rPr lang="en-US" altLang="ar-DZ">
                <a:solidFill>
                  <a:srgbClr val="000066"/>
                </a:solidFill>
              </a:rPr>
              <a:pPr/>
              <a:t>‹N°›</a:t>
            </a:fld>
            <a:endParaRPr lang="en-US" altLang="ar-DZ">
              <a:solidFill>
                <a:srgbClr val="000066"/>
              </a:solidFill>
            </a:endParaRPr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542925" y="53975"/>
            <a:ext cx="7392988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ar-DZ" smtClean="0"/>
              <a:t>Cliquez pour modifier le style du titre</a:t>
            </a:r>
            <a:endParaRPr lang="en-US" altLang="ar-DZ" smtClean="0"/>
          </a:p>
        </p:txBody>
      </p:sp>
      <p:grpSp>
        <p:nvGrpSpPr>
          <p:cNvPr id="2055" name="Group 16"/>
          <p:cNvGrpSpPr>
            <a:grpSpLocks/>
          </p:cNvGrpSpPr>
          <p:nvPr/>
        </p:nvGrpSpPr>
        <p:grpSpPr bwMode="auto">
          <a:xfrm>
            <a:off x="-1588" y="0"/>
            <a:ext cx="9145588" cy="6858000"/>
            <a:chOff x="-1" y="0"/>
            <a:chExt cx="8065" cy="6048"/>
          </a:xfrm>
        </p:grpSpPr>
        <p:sp>
          <p:nvSpPr>
            <p:cNvPr id="2057" name="Freeform 17"/>
            <p:cNvSpPr>
              <a:spLocks/>
            </p:cNvSpPr>
            <p:nvPr/>
          </p:nvSpPr>
          <p:spPr bwMode="gray">
            <a:xfrm>
              <a:off x="-1" y="5629"/>
              <a:ext cx="389" cy="417"/>
            </a:xfrm>
            <a:custGeom>
              <a:avLst/>
              <a:gdLst>
                <a:gd name="T0" fmla="*/ 314 w 389"/>
                <a:gd name="T1" fmla="*/ 416 h 417"/>
                <a:gd name="T2" fmla="*/ 389 w 389"/>
                <a:gd name="T3" fmla="*/ 417 h 417"/>
                <a:gd name="T4" fmla="*/ 158 w 389"/>
                <a:gd name="T5" fmla="*/ 297 h 417"/>
                <a:gd name="T6" fmla="*/ 39 w 389"/>
                <a:gd name="T7" fmla="*/ 179 h 417"/>
                <a:gd name="T8" fmla="*/ 0 w 389"/>
                <a:gd name="T9" fmla="*/ 0 h 417"/>
                <a:gd name="T10" fmla="*/ 1 w 389"/>
                <a:gd name="T11" fmla="*/ 417 h 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9" h="417">
                  <a:moveTo>
                    <a:pt x="314" y="416"/>
                  </a:moveTo>
                  <a:lnTo>
                    <a:pt x="389" y="417"/>
                  </a:lnTo>
                  <a:lnTo>
                    <a:pt x="158" y="297"/>
                  </a:lnTo>
                  <a:lnTo>
                    <a:pt x="39" y="179"/>
                  </a:lnTo>
                  <a:lnTo>
                    <a:pt x="0" y="0"/>
                  </a:lnTo>
                  <a:lnTo>
                    <a:pt x="1" y="4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8" name="Freeform 18"/>
            <p:cNvSpPr>
              <a:spLocks/>
            </p:cNvSpPr>
            <p:nvPr/>
          </p:nvSpPr>
          <p:spPr bwMode="gray">
            <a:xfrm>
              <a:off x="7701" y="5645"/>
              <a:ext cx="363" cy="403"/>
            </a:xfrm>
            <a:custGeom>
              <a:avLst/>
              <a:gdLst>
                <a:gd name="T0" fmla="*/ 2147483646 w 232"/>
                <a:gd name="T1" fmla="*/ 0 h 290"/>
                <a:gd name="T2" fmla="*/ 2147483646 w 232"/>
                <a:gd name="T3" fmla="*/ 200650961 h 290"/>
                <a:gd name="T4" fmla="*/ 2147483646 w 232"/>
                <a:gd name="T5" fmla="*/ 353812894 h 290"/>
                <a:gd name="T6" fmla="*/ 0 w 232"/>
                <a:gd name="T7" fmla="*/ 404610191 h 290"/>
                <a:gd name="T8" fmla="*/ 2147483646 w 232"/>
                <a:gd name="T9" fmla="*/ 400658243 h 2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59" name="AutoShape 19"/>
            <p:cNvSpPr>
              <a:spLocks noChangeArrowheads="1"/>
            </p:cNvSpPr>
            <p:nvPr/>
          </p:nvSpPr>
          <p:spPr bwMode="gray">
            <a:xfrm>
              <a:off x="26" y="42"/>
              <a:ext cx="8012" cy="59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fr-FR" smtClean="0">
                <a:solidFill>
                  <a:srgbClr val="000066"/>
                </a:solidFill>
              </a:endParaRPr>
            </a:p>
          </p:txBody>
        </p:sp>
        <p:sp>
          <p:nvSpPr>
            <p:cNvPr id="2060" name="Freeform 20"/>
            <p:cNvSpPr>
              <a:spLocks/>
            </p:cNvSpPr>
            <p:nvPr/>
          </p:nvSpPr>
          <p:spPr bwMode="gray">
            <a:xfrm>
              <a:off x="-1" y="13"/>
              <a:ext cx="405" cy="441"/>
            </a:xfrm>
            <a:custGeom>
              <a:avLst/>
              <a:gdLst>
                <a:gd name="T0" fmla="*/ 2 w 405"/>
                <a:gd name="T1" fmla="*/ 441 h 441"/>
                <a:gd name="T2" fmla="*/ 107 w 405"/>
                <a:gd name="T3" fmla="*/ 175 h 441"/>
                <a:gd name="T4" fmla="*/ 387 w 405"/>
                <a:gd name="T5" fmla="*/ 0 h 441"/>
                <a:gd name="T6" fmla="*/ 1 w 405"/>
                <a:gd name="T7" fmla="*/ 0 h 4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05" h="441">
                  <a:moveTo>
                    <a:pt x="2" y="441"/>
                  </a:moveTo>
                  <a:cubicBezTo>
                    <a:pt x="19" y="397"/>
                    <a:pt x="0" y="345"/>
                    <a:pt x="107" y="175"/>
                  </a:cubicBezTo>
                  <a:cubicBezTo>
                    <a:pt x="214" y="6"/>
                    <a:pt x="405" y="16"/>
                    <a:pt x="387" y="0"/>
                  </a:cubicBezTo>
                  <a:lnTo>
                    <a:pt x="1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61" name="Freeform 21"/>
            <p:cNvSpPr>
              <a:spLocks/>
            </p:cNvSpPr>
            <p:nvPr/>
          </p:nvSpPr>
          <p:spPr bwMode="gray">
            <a:xfrm>
              <a:off x="7588" y="0"/>
              <a:ext cx="470" cy="483"/>
            </a:xfrm>
            <a:custGeom>
              <a:avLst/>
              <a:gdLst>
                <a:gd name="T0" fmla="*/ 0 w 470"/>
                <a:gd name="T1" fmla="*/ 4 h 483"/>
                <a:gd name="T2" fmla="*/ 342 w 470"/>
                <a:gd name="T3" fmla="*/ 150 h 483"/>
                <a:gd name="T4" fmla="*/ 470 w 470"/>
                <a:gd name="T5" fmla="*/ 461 h 483"/>
                <a:gd name="T6" fmla="*/ 470 w 470"/>
                <a:gd name="T7" fmla="*/ 0 h 48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70" h="483">
                  <a:moveTo>
                    <a:pt x="0" y="4"/>
                  </a:moveTo>
                  <a:cubicBezTo>
                    <a:pt x="57" y="28"/>
                    <a:pt x="264" y="74"/>
                    <a:pt x="342" y="150"/>
                  </a:cubicBezTo>
                  <a:cubicBezTo>
                    <a:pt x="450" y="275"/>
                    <a:pt x="452" y="483"/>
                    <a:pt x="470" y="461"/>
                  </a:cubicBezTo>
                  <a:lnTo>
                    <a:pt x="47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2056" name="Line 22"/>
          <p:cNvSpPr>
            <a:spLocks noChangeShapeType="1"/>
          </p:cNvSpPr>
          <p:nvPr/>
        </p:nvSpPr>
        <p:spPr bwMode="gray">
          <a:xfrm>
            <a:off x="323850" y="650081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hangingPunct="0"/>
            <a:endParaRPr lang="fr-FR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01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 spd="med"/>
  <p:hf sldNum="0" hdr="0" dt="0"/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5pPr>
      <a:lvl6pPr marL="4572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6pPr>
      <a:lvl7pPr marL="9144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7pPr>
      <a:lvl8pPr marL="13716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8pPr>
      <a:lvl9pPr marL="18288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100">
          <a:solidFill>
            <a:schemeClr val="tx1"/>
          </a:solidFill>
          <a:latin typeface="+mj-lt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tx1"/>
          </a:solidFill>
          <a:latin typeface="+mj-lt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j-lt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5pPr>
      <a:lvl6pPr marL="26114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6pPr>
      <a:lvl7pPr marL="30686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7pPr>
      <a:lvl8pPr marL="35258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8pPr>
      <a:lvl9pPr marL="39830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4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35FBCE-4281-4D48-843B-F266E4AFA954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BEC181-9389-4024-BA78-66F57892ADBC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46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4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35FBCE-4281-4D48-843B-F266E4AFA954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BEC181-9389-4024-BA78-66F57892ADBC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46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4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35FBCE-4281-4D48-843B-F266E4AFA954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BEC181-9389-4024-BA78-66F57892ADBC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46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4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35FBCE-4281-4D48-843B-F266E4AFA954}" type="datetime1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19/03/2021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</a:rPr>
              <a:t>Conception d’un observateur pour l’estimation de l’état de charge d’une batterie</a:t>
            </a:r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BEC181-9389-4024-BA78-66F57892ADBC}" type="slidenum">
              <a:rPr lang="fr-B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167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0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115616" y="1371540"/>
            <a:ext cx="6984776" cy="37856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  <a:reflection blurRad="6350" stA="50000" endA="300" endPos="55500" dist="50800" dir="5400000" sy="-100000" algn="bl" rotWithShape="0"/>
            <a:softEdge rad="317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381000" h="190500" prst="convex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000" dirty="0">
              <a:effectLst>
                <a:glow rad="101600">
                  <a:schemeClr val="accent3">
                    <a:lumMod val="50000"/>
                    <a:alpha val="60000"/>
                  </a:schemeClr>
                </a:glow>
                <a:reflection blurRad="6350" stA="55000" endA="50" endPos="85000" dist="29997" dir="5400000" sy="-100000" algn="bl" rotWithShape="0"/>
              </a:effectLst>
              <a:cs typeface="arabswell_1" pitchFamily="2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4000" dirty="0">
                <a:effectLst>
                  <a:glow rad="101600">
                    <a:schemeClr val="accent3">
                      <a:lumMod val="50000"/>
                      <a:alpha val="60000"/>
                    </a:schemeClr>
                  </a:glow>
                  <a:reflection blurRad="6350" stA="55000" endA="50" endPos="85000" dist="29997" dir="5400000" sy="-100000" algn="bl" rotWithShape="0"/>
                </a:effectLst>
                <a:cs typeface="arabswell_1" pitchFamily="2" charset="-78"/>
              </a:rPr>
              <a:t>بسم الله الرحمان الرحيم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000" dirty="0">
              <a:effectLst>
                <a:glow rad="101600">
                  <a:schemeClr val="accent3">
                    <a:lumMod val="50000"/>
                    <a:alpha val="60000"/>
                  </a:schemeClr>
                </a:glow>
                <a:reflection blurRad="6350" stA="55000" endA="50" endPos="85000" dist="29997" dir="5400000" sy="-100000" algn="bl" rotWithShape="0"/>
              </a:effectLst>
              <a:cs typeface="arabswell_1" pitchFamily="2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000" dirty="0">
              <a:effectLst>
                <a:glow rad="101600">
                  <a:schemeClr val="accent3">
                    <a:lumMod val="50000"/>
                    <a:alpha val="60000"/>
                  </a:schemeClr>
                </a:glow>
                <a:reflection blurRad="6350" stA="55000" endA="50" endPos="85000" dist="29997" dir="5400000" sy="-100000" algn="bl" rotWithShape="0"/>
              </a:effectLst>
              <a:cs typeface="arabswell_1" pitchFamily="2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4000" dirty="0">
                <a:effectLst>
                  <a:glow rad="101600">
                    <a:schemeClr val="accent3">
                      <a:lumMod val="50000"/>
                      <a:alpha val="60000"/>
                    </a:schemeClr>
                  </a:glow>
                  <a:reflection blurRad="6350" stA="55000" endA="50" endPos="85000" dist="29997" dir="5400000" sy="-100000" algn="bl" rotWithShape="0"/>
                </a:effectLst>
                <a:cs typeface="arabswell_1" pitchFamily="2" charset="-78"/>
              </a:rPr>
              <a:t>السلام عليكم ورحمة الله وبركاته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4000" dirty="0">
              <a:effectLst>
                <a:glow rad="101600">
                  <a:schemeClr val="accent3">
                    <a:lumMod val="50000"/>
                    <a:alpha val="60000"/>
                  </a:schemeClr>
                </a:glow>
                <a:reflection blurRad="6350" stA="55000" endA="50" endPos="85000" dist="29997" dir="5400000" sy="-100000" algn="bl" rotWithShape="0"/>
              </a:effectLst>
              <a:cs typeface="arabswell_1" pitchFamily="2" charset="-78"/>
            </a:endParaRPr>
          </a:p>
        </p:txBody>
      </p:sp>
    </p:spTree>
  </p:cSld>
  <p:clrMapOvr>
    <a:masterClrMapping/>
  </p:clrMapOvr>
  <p:transition advClick="0" advTm="7000"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691680" y="114348"/>
            <a:ext cx="5832648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معدل الضريبة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418603358"/>
              </p:ext>
            </p:extLst>
          </p:nvPr>
        </p:nvGraphicFramePr>
        <p:xfrm>
          <a:off x="755576" y="1052736"/>
          <a:ext cx="763284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309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84784"/>
            <a:ext cx="91440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/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تعريف: </a:t>
            </a:r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تحسب </a:t>
            </a:r>
            <a:r>
              <a:rPr lang="ar-DZ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الضريبة على الدخل </a:t>
            </a:r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الاجمالي  للأجراء التابعين </a:t>
            </a:r>
            <a:r>
              <a:rPr lang="ar-DZ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للمؤسسات </a:t>
            </a:r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الإدارية </a:t>
            </a:r>
            <a:r>
              <a:rPr lang="ar-DZ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أو التجارية أو الصناعية </a:t>
            </a:r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وغًيرها، </a:t>
            </a:r>
            <a:r>
              <a:rPr lang="ar-DZ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وفق </a:t>
            </a:r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الجدول </a:t>
            </a:r>
            <a:r>
              <a:rPr lang="ar-DZ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الشهري للضريبة </a:t>
            </a:r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المطبقة </a:t>
            </a:r>
            <a:r>
              <a:rPr lang="ar-DZ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على الدخل </a:t>
            </a:r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الاجمالي  للأجراء.</a:t>
            </a:r>
            <a:endParaRPr lang="fr-FR" sz="2400" dirty="0">
              <a:solidFill>
                <a:prstClr val="black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704359"/>
            <a:ext cx="7920879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3200" b="1" kern="0" dirty="0" smtClean="0">
                <a:solidFill>
                  <a:srgbClr val="FFFFFF"/>
                </a:solidFill>
                <a:latin typeface="Arial"/>
                <a:cs typeface="Times New Roman"/>
              </a:rPr>
              <a:t>الضريبة على الدخل الاجمالي</a:t>
            </a:r>
            <a:r>
              <a:rPr lang="fr-FR" sz="3200" b="1" kern="0" dirty="0" smtClean="0">
                <a:solidFill>
                  <a:srgbClr val="FFFFFF"/>
                </a:solidFill>
                <a:latin typeface="Arial"/>
              </a:rPr>
              <a:t>(IRG)</a:t>
            </a:r>
            <a:endParaRPr lang="ar-DZ" sz="24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99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692364" y="116632"/>
            <a:ext cx="5832648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28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معدل </a:t>
            </a:r>
            <a:r>
              <a:rPr lang="ar-DZ" sz="28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الضريبة</a:t>
            </a:r>
          </a:p>
          <a:p>
            <a:pPr algn="ctr" eaLnBrk="0" hangingPunct="0"/>
            <a:r>
              <a:rPr lang="ar-DZ" sz="2000" b="1" dirty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(</a:t>
            </a:r>
            <a:r>
              <a:rPr lang="ar-DZ" sz="20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خاص بضريبة الاجور)</a:t>
            </a:r>
            <a:endParaRPr lang="ar-DZ" sz="20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512401"/>
            <a:ext cx="3779912" cy="1844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36" y="1534462"/>
            <a:ext cx="4904927" cy="1678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à coins arrondis 1"/>
          <p:cNvSpPr/>
          <p:nvPr/>
        </p:nvSpPr>
        <p:spPr>
          <a:xfrm>
            <a:off x="499609" y="3356992"/>
            <a:ext cx="8502052" cy="744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b="1" dirty="0" smtClean="0">
                <a:solidFill>
                  <a:prstClr val="white"/>
                </a:solidFill>
              </a:rPr>
              <a:t>التخفيض: </a:t>
            </a:r>
            <a:endParaRPr lang="fr-FR" b="1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767" y="3356992"/>
            <a:ext cx="71993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à coins arrondis 7"/>
          <p:cNvSpPr/>
          <p:nvPr/>
        </p:nvSpPr>
        <p:spPr>
          <a:xfrm>
            <a:off x="433025" y="4963789"/>
            <a:ext cx="8568636" cy="17775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endParaRPr lang="ar-DZ" b="1" dirty="0" smtClean="0">
              <a:solidFill>
                <a:prstClr val="white"/>
              </a:solidFill>
            </a:endParaRPr>
          </a:p>
          <a:p>
            <a:pPr algn="r" rtl="1"/>
            <a:endParaRPr lang="ar-DZ" b="1" dirty="0">
              <a:solidFill>
                <a:prstClr val="white"/>
              </a:solidFill>
            </a:endParaRPr>
          </a:p>
          <a:p>
            <a:pPr algn="r" rtl="1"/>
            <a:r>
              <a:rPr lang="ar-DZ" b="1" dirty="0" smtClean="0">
                <a:solidFill>
                  <a:prstClr val="white"/>
                </a:solidFill>
              </a:rPr>
              <a:t>المجموعة </a:t>
            </a:r>
            <a:r>
              <a:rPr lang="ar-DZ" b="1" dirty="0" smtClean="0">
                <a:solidFill>
                  <a:prstClr val="white"/>
                </a:solidFill>
              </a:rPr>
              <a:t>التي يفوق أجرها الخاضع </a:t>
            </a:r>
            <a:r>
              <a:rPr lang="ar-DZ" b="1" dirty="0" smtClean="0">
                <a:solidFill>
                  <a:prstClr val="white"/>
                </a:solidFill>
              </a:rPr>
              <a:t>للضريبة أكثر من </a:t>
            </a:r>
            <a:r>
              <a:rPr lang="ar-DZ" b="1" dirty="0">
                <a:solidFill>
                  <a:prstClr val="white"/>
                </a:solidFill>
              </a:rPr>
              <a:t>35000 تحسب وفق جدول الشرائح  مع تطبيق التخفيض </a:t>
            </a:r>
            <a:r>
              <a:rPr lang="ar-DZ" b="1" dirty="0" smtClean="0">
                <a:solidFill>
                  <a:prstClr val="white"/>
                </a:solidFill>
              </a:rPr>
              <a:t>أما </a:t>
            </a:r>
            <a:r>
              <a:rPr lang="ar-DZ" b="1" dirty="0" smtClean="0">
                <a:solidFill>
                  <a:prstClr val="white"/>
                </a:solidFill>
              </a:rPr>
              <a:t>المجموعة التي دخلها الخاضع للضريبة يقل عن 30000دج فهي غير ملزمة بدفع الضريبة</a:t>
            </a:r>
          </a:p>
          <a:p>
            <a:pPr algn="r" rtl="1"/>
            <a:r>
              <a:rPr lang="ar-DZ" b="1" dirty="0">
                <a:solidFill>
                  <a:prstClr val="white"/>
                </a:solidFill>
              </a:rPr>
              <a:t>اما </a:t>
            </a:r>
            <a:r>
              <a:rPr lang="ar-DZ" b="1" dirty="0" smtClean="0">
                <a:solidFill>
                  <a:prstClr val="white"/>
                </a:solidFill>
              </a:rPr>
              <a:t>المجموعة التي </a:t>
            </a:r>
            <a:r>
              <a:rPr lang="ar-DZ" b="1" dirty="0">
                <a:solidFill>
                  <a:prstClr val="white"/>
                </a:solidFill>
              </a:rPr>
              <a:t>دخلها الخاضع للضريبة </a:t>
            </a:r>
            <a:r>
              <a:rPr lang="ar-DZ" b="1" dirty="0" smtClean="0">
                <a:solidFill>
                  <a:prstClr val="white"/>
                </a:solidFill>
              </a:rPr>
              <a:t> محصور بين  30000 الى34500 فهي تحسب وفق </a:t>
            </a:r>
            <a:r>
              <a:rPr lang="ar-DZ" b="1" dirty="0">
                <a:solidFill>
                  <a:prstClr val="white"/>
                </a:solidFill>
              </a:rPr>
              <a:t>ج</a:t>
            </a:r>
            <a:r>
              <a:rPr lang="ar-DZ" b="1" dirty="0" smtClean="0">
                <a:solidFill>
                  <a:prstClr val="white"/>
                </a:solidFill>
              </a:rPr>
              <a:t>دول الشرائح  مع تطبيق التخفيض الموضح في الملاحظة أعلاه تضرب النتيجة في 3/8 وتطرح منها 3/20000 </a:t>
            </a:r>
            <a:r>
              <a:rPr lang="ar-DZ" b="1" dirty="0" smtClean="0">
                <a:solidFill>
                  <a:prstClr val="white"/>
                </a:solidFill>
              </a:rPr>
              <a:t>أي وفق المعادلة التالية : </a:t>
            </a:r>
            <a:r>
              <a:rPr lang="fr-FR" b="1" dirty="0">
                <a:solidFill>
                  <a:prstClr val="white"/>
                </a:solidFill>
              </a:rPr>
              <a:t>IRG = IRG(selon le premier abattement) ×(8/3)-(20000/3)</a:t>
            </a:r>
          </a:p>
          <a:p>
            <a:pPr algn="r" rtl="1"/>
            <a:endParaRPr lang="ar-DZ" b="1" dirty="0" smtClean="0">
              <a:solidFill>
                <a:prstClr val="white"/>
              </a:solidFill>
            </a:endParaRPr>
          </a:p>
          <a:p>
            <a:pPr algn="r" rtl="1"/>
            <a:endParaRPr lang="fr-FR" b="1" dirty="0">
              <a:solidFill>
                <a:prstClr val="white"/>
              </a:solidFill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338379" y="1134352"/>
            <a:ext cx="5832648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20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جدول الشرائح السنوي والشهري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331640" y="4288951"/>
            <a:ext cx="7462326" cy="67483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b="1" dirty="0">
                <a:solidFill>
                  <a:prstClr val="white"/>
                </a:solidFill>
              </a:rPr>
              <a:t>مع </a:t>
            </a:r>
            <a:r>
              <a:rPr lang="ar-DZ" b="1" dirty="0" smtClean="0">
                <a:solidFill>
                  <a:prstClr val="white"/>
                </a:solidFill>
              </a:rPr>
              <a:t>الأخذ بعين الاعتبار </a:t>
            </a:r>
            <a:r>
              <a:rPr lang="ar-DZ" b="1" dirty="0">
                <a:solidFill>
                  <a:prstClr val="white"/>
                </a:solidFill>
              </a:rPr>
              <a:t>المعطيات التي جاء بها قانون المالية التكميلي لسنة 2020 </a:t>
            </a:r>
          </a:p>
        </p:txBody>
      </p:sp>
    </p:spTree>
    <p:extLst>
      <p:ext uri="{BB962C8B-B14F-4D97-AF65-F5344CB8AC3E}">
        <p14:creationId xmlns:p14="http://schemas.microsoft.com/office/powerpoint/2010/main" val="31501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1331" y="1484784"/>
            <a:ext cx="91440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/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تعريف: </a:t>
            </a:r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هو رسم يفرض على رقم الاعمال المحقق من قبل المكلفين بالضريبة</a:t>
            </a:r>
            <a:endParaRPr lang="fr-FR" sz="2400" dirty="0">
              <a:solidFill>
                <a:prstClr val="black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7686" y="2433662"/>
            <a:ext cx="9144000" cy="34163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rtl="1"/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اساس فرض الرسم </a:t>
            </a:r>
            <a:r>
              <a:rPr lang="ar-SA" sz="2400" b="1" dirty="0" smtClean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: </a:t>
            </a:r>
            <a:endParaRPr lang="ar-SA" sz="2400" b="1" dirty="0">
              <a:solidFill>
                <a:prstClr val="black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  <a:p>
            <a:pPr algn="justLow" rtl="1"/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يؤسس الرسم على المبلغ الاجمالي للمداخيل المهنية الاجمالية او رقم الاعمال بدون الرسم على القيمة المضافة</a:t>
            </a:r>
            <a:r>
              <a:rPr lang="ar-SA" sz="2400" b="1" dirty="0" smtClean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.</a:t>
            </a:r>
            <a:endParaRPr lang="ar-SA" sz="2400" b="1" dirty="0">
              <a:solidFill>
                <a:prstClr val="black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  <a:p>
            <a:pPr algn="justLow" rtl="1"/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المعدل العام للرسم على النشاط المهني هو 2</a:t>
            </a:r>
            <a:r>
              <a:rPr lang="fr-FR" sz="2400" b="1" dirty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%</a:t>
            </a:r>
            <a:r>
              <a:rPr lang="ar-SA" sz="2400" b="1" dirty="0" smtClean="0">
                <a:solidFill>
                  <a:srgbClr val="C00000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.</a:t>
            </a:r>
            <a:endParaRPr lang="ar-DZ" sz="2400" b="1" dirty="0" smtClean="0">
              <a:solidFill>
                <a:srgbClr val="C00000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  <a:p>
            <a:pPr algn="justLow" rtl="1"/>
            <a:endParaRPr lang="ar-DZ" sz="2400" b="1" dirty="0" smtClean="0">
              <a:solidFill>
                <a:srgbClr val="C00000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  <a:p>
            <a:pPr algn="justLow" rtl="1"/>
            <a:r>
              <a:rPr lang="ar-SA" sz="2400" dirty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الحدث المنشئ للرسم على النشاط المهني : </a:t>
            </a:r>
            <a:r>
              <a:rPr lang="ar-SA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 </a:t>
            </a:r>
            <a:endParaRPr lang="ar-SA" sz="2400" dirty="0">
              <a:solidFill>
                <a:srgbClr val="C00000"/>
              </a:solidFill>
              <a:latin typeface="A Jannat LT" pitchFamily="2" charset="-78"/>
              <a:cs typeface="A Jannat LT" pitchFamily="2" charset="-78"/>
            </a:endParaRPr>
          </a:p>
          <a:p>
            <a:pPr algn="justLow" rtl="1"/>
            <a:r>
              <a:rPr lang="ar-SA" sz="2400" dirty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بالنسبة للبيوع من التسليم </a:t>
            </a:r>
            <a:r>
              <a:rPr lang="ar-SA" sz="2400" dirty="0" err="1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القانوين</a:t>
            </a:r>
            <a:r>
              <a:rPr lang="ar-SA" sz="2400" dirty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 أو </a:t>
            </a:r>
            <a:r>
              <a:rPr lang="ar-SA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ا</a:t>
            </a:r>
            <a:r>
              <a:rPr lang="ar-DZ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لم</a:t>
            </a:r>
            <a:r>
              <a:rPr lang="ar-SA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ادي </a:t>
            </a:r>
            <a:r>
              <a:rPr lang="ar-SA" sz="2400" dirty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للبضاعة؛ </a:t>
            </a:r>
          </a:p>
          <a:p>
            <a:pPr algn="justLow" rtl="1"/>
            <a:r>
              <a:rPr lang="ar-SA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بالنسبة ل</a:t>
            </a:r>
            <a:r>
              <a:rPr lang="ar-DZ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ل</a:t>
            </a:r>
            <a:r>
              <a:rPr lang="ar-SA" sz="2400" dirty="0" err="1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أشغا</a:t>
            </a:r>
            <a:r>
              <a:rPr lang="ar-DZ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ل</a:t>
            </a:r>
            <a:r>
              <a:rPr lang="ar-SA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العقارية وتأدية </a:t>
            </a:r>
            <a:r>
              <a:rPr lang="ar-SA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ا</a:t>
            </a:r>
            <a:r>
              <a:rPr lang="ar-DZ" sz="2400" dirty="0" err="1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لخ</a:t>
            </a:r>
            <a:r>
              <a:rPr lang="ar-SA" sz="2400" dirty="0" err="1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دمات</a:t>
            </a:r>
            <a:r>
              <a:rPr lang="ar-SA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من القبض الكلي أو </a:t>
            </a:r>
            <a:r>
              <a:rPr lang="ar-DZ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الج</a:t>
            </a:r>
            <a:r>
              <a:rPr lang="ar-SA" sz="2400" dirty="0" err="1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زئي</a:t>
            </a:r>
            <a:r>
              <a:rPr lang="ar-SA" sz="2400" dirty="0" smtClean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 </a:t>
            </a:r>
            <a:r>
              <a:rPr lang="ar-SA" sz="2400" dirty="0">
                <a:solidFill>
                  <a:srgbClr val="C00000"/>
                </a:solidFill>
                <a:latin typeface="A Jannat LT" pitchFamily="2" charset="-78"/>
                <a:cs typeface="A Jannat LT" pitchFamily="2" charset="-78"/>
              </a:rPr>
              <a:t>للثمن. </a:t>
            </a:r>
            <a:endParaRPr lang="ar-DZ" sz="2400" dirty="0" smtClean="0">
              <a:solidFill>
                <a:srgbClr val="C00000"/>
              </a:solidFill>
              <a:latin typeface="A Jannat LT" pitchFamily="2" charset="-78"/>
              <a:cs typeface="A Jannat LT" pitchFamily="2" charset="-78"/>
            </a:endParaRPr>
          </a:p>
          <a:p>
            <a:pPr algn="justLow" rtl="1"/>
            <a:r>
              <a:rPr lang="ar-DZ" sz="2400" b="1" dirty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الرسم على لقطاع  الانتاج 1 بالمئة</a:t>
            </a:r>
            <a:endParaRPr lang="ar-SA" sz="2400" b="1" dirty="0">
              <a:solidFill>
                <a:prstClr val="black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704359"/>
            <a:ext cx="7920879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3200" b="1" kern="0" dirty="0" smtClean="0">
                <a:solidFill>
                  <a:srgbClr val="FFFFFF"/>
                </a:solidFill>
                <a:latin typeface="Arial"/>
                <a:cs typeface="Times New Roman"/>
              </a:rPr>
              <a:t>الرسم على النشاط المهني</a:t>
            </a:r>
            <a:r>
              <a:rPr lang="fr-FR" sz="3200" b="1" kern="0" dirty="0" smtClean="0">
                <a:solidFill>
                  <a:srgbClr val="FFFFFF"/>
                </a:solidFill>
                <a:latin typeface="Arial"/>
              </a:rPr>
              <a:t>(TAP)</a:t>
            </a:r>
            <a:endParaRPr lang="ar-DZ" sz="24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1568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827584" y="332656"/>
            <a:ext cx="741682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2400" b="1" dirty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</a:t>
            </a:r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لضريبة الجزافية الوحيدة.</a:t>
            </a:r>
            <a:endParaRPr lang="ar-DZ" sz="32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06916" y="980728"/>
            <a:ext cx="7416824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: </a:t>
            </a:r>
            <a:r>
              <a:rPr lang="ar-DZ" sz="2400" b="1" dirty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تؤسس ضريبة جزافية </a:t>
            </a:r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وحيدة تغطي الضريبة </a:t>
            </a:r>
            <a:r>
              <a:rPr lang="ar-DZ" sz="2400" b="1" dirty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على الدخل </a:t>
            </a:r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الاجمالي </a:t>
            </a:r>
            <a:endParaRPr lang="ar-DZ" sz="2400" b="1" dirty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  <a:p>
            <a:pPr algn="ctr" eaLnBrk="0" hangingPunct="0"/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والرسم </a:t>
            </a:r>
            <a:r>
              <a:rPr lang="ar-DZ" sz="2400" b="1" dirty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على القيمة </a:t>
            </a:r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المضافة </a:t>
            </a:r>
            <a:r>
              <a:rPr lang="ar-DZ" sz="2400" b="1" dirty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والرسم على النشاط </a:t>
            </a:r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المهني.</a:t>
            </a:r>
            <a:endParaRPr lang="ar-DZ" sz="32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488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39552" y="58128"/>
            <a:ext cx="813690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الضريبة </a:t>
            </a:r>
            <a:r>
              <a:rPr lang="ar-DZ" sz="2400" b="1" dirty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الجزافية الوحيدة</a:t>
            </a:r>
            <a:endParaRPr lang="ar-DZ" sz="24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2132971797"/>
              </p:ext>
            </p:extLst>
          </p:nvPr>
        </p:nvGraphicFramePr>
        <p:xfrm>
          <a:off x="395536" y="620688"/>
          <a:ext cx="842493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13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051720" y="1628800"/>
            <a:ext cx="4212085" cy="169277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ar-DZ" sz="24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  <a:p>
            <a:pPr algn="ctr" eaLnBrk="0" hangingPunct="0"/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النظام الجبائي الجزائري</a:t>
            </a:r>
          </a:p>
          <a:p>
            <a:pPr algn="ctr" eaLnBrk="0" hangingPunct="0"/>
            <a:r>
              <a:rPr lang="fr-FR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 </a:t>
            </a:r>
            <a:endParaRPr lang="ar-DZ" sz="24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  <a:p>
            <a:pPr algn="ctr" eaLnBrk="0" hangingPunct="0"/>
            <a:endParaRPr lang="ar-DZ" sz="32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489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899592" y="0"/>
            <a:ext cx="7392987" cy="563562"/>
          </a:xfrm>
        </p:spPr>
        <p:txBody>
          <a:bodyPr/>
          <a:lstStyle/>
          <a:p>
            <a:pPr rtl="1" eaLnBrk="1" hangingPunct="1"/>
            <a:r>
              <a:rPr lang="ar-DZ" sz="3200" dirty="0" smtClean="0"/>
              <a:t>الاصلاح الجبائي  </a:t>
            </a:r>
            <a:endParaRPr lang="fr-FR" sz="4000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9459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33623D7-CD4D-4C9B-8704-0AE7AB0E9935}" type="slidenum">
              <a:rPr lang="en-US" altLang="ar-DZ" sz="1300" smtClean="0">
                <a:solidFill>
                  <a:srgbClr val="000066"/>
                </a:solidFill>
              </a:rPr>
              <a:pPr/>
              <a:t>3</a:t>
            </a:fld>
            <a:endParaRPr lang="en-US" altLang="ar-DZ" sz="1300" smtClean="0">
              <a:solidFill>
                <a:srgbClr val="000066"/>
              </a:solidFill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799555212"/>
              </p:ext>
            </p:extLst>
          </p:nvPr>
        </p:nvGraphicFramePr>
        <p:xfrm>
          <a:off x="514400" y="620688"/>
          <a:ext cx="842493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570662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2009" y="836712"/>
            <a:ext cx="91440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/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تعريف: تؤسس ضريبة سنوية على مجمل الارباح والمداخيل التي تحققها الاشخاص المعنوية(المادة 135 من </a:t>
            </a:r>
            <a:r>
              <a:rPr lang="ar-SA" sz="2400" b="1" dirty="0" err="1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ق.ض.م</a:t>
            </a:r>
            <a:r>
              <a:rPr lang="ar-SA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).</a:t>
            </a:r>
            <a:endParaRPr lang="fr-FR" sz="2400" dirty="0">
              <a:solidFill>
                <a:prstClr val="black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30691" y="1916832"/>
            <a:ext cx="9144000" cy="15696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rtl="1"/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ومجال التطبيق: </a:t>
            </a:r>
          </a:p>
          <a:p>
            <a:pPr algn="justLow" rtl="1"/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شركات الاموال تخضع وجويا.</a:t>
            </a:r>
          </a:p>
          <a:p>
            <a:pPr algn="justLow" rtl="1"/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شركات الاشخاص اختياراً</a:t>
            </a:r>
            <a:r>
              <a:rPr lang="ar-SA" sz="2400" b="1" dirty="0" smtClean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.</a:t>
            </a:r>
            <a:endParaRPr lang="ar-SA" sz="2400" b="1" dirty="0">
              <a:solidFill>
                <a:prstClr val="black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  <a:p>
            <a:pPr algn="justLow" rtl="1"/>
            <a:r>
              <a:rPr lang="ar-SA" sz="2400" b="1" dirty="0" smtClean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الوعاء </a:t>
            </a: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: الاساس الخاضع للضريبة هو النتيجة </a:t>
            </a:r>
            <a:r>
              <a:rPr lang="ar-SA" sz="2400" b="1" dirty="0" err="1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الجبائية</a:t>
            </a: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 </a:t>
            </a:r>
            <a:r>
              <a:rPr lang="ar-SA" sz="2400" b="1" dirty="0" smtClean="0">
                <a:solidFill>
                  <a:srgbClr val="C00000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.</a:t>
            </a:r>
            <a:endParaRPr lang="ar-SA" sz="2400" dirty="0" smtClean="0">
              <a:solidFill>
                <a:srgbClr val="C00000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119584"/>
            <a:ext cx="7920879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3200" b="1" kern="0" dirty="0">
                <a:solidFill>
                  <a:srgbClr val="FFFFFF"/>
                </a:solidFill>
                <a:latin typeface="Arial"/>
                <a:ea typeface="+mj-ea"/>
                <a:cs typeface="+mj-cs"/>
              </a:rPr>
              <a:t>الضريبة على أرباح الشركات</a:t>
            </a:r>
            <a:r>
              <a:rPr lang="fr-FR" sz="3200" b="1" kern="0" dirty="0">
                <a:solidFill>
                  <a:srgbClr val="FFFFFF"/>
                </a:solidFill>
                <a:latin typeface="Arial"/>
                <a:ea typeface="+mj-ea"/>
                <a:cs typeface="+mj-cs"/>
              </a:rPr>
              <a:t>(IBS)</a:t>
            </a:r>
            <a:endParaRPr lang="ar-DZ" sz="24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89040"/>
            <a:ext cx="8352928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630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339752" y="106652"/>
            <a:ext cx="4212085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800" b="1" kern="0" dirty="0">
                <a:solidFill>
                  <a:srgbClr val="FFFFFF"/>
                </a:solidFill>
                <a:latin typeface="Verdana"/>
                <a:cs typeface="Simplified Arabic"/>
              </a:rPr>
              <a:t>خصائص </a:t>
            </a:r>
            <a:r>
              <a:rPr lang="fr-FR" sz="2800" b="1" kern="0" dirty="0">
                <a:solidFill>
                  <a:srgbClr val="FFFFFF"/>
                </a:solidFill>
                <a:latin typeface="Verdana"/>
                <a:cs typeface="Simplified Arabic"/>
              </a:rPr>
              <a:t>IBS</a:t>
            </a:r>
            <a:endParaRPr lang="fr-FR" sz="2000" kern="0" dirty="0">
              <a:solidFill>
                <a:srgbClr val="FFFFFF"/>
              </a:solidFill>
              <a:latin typeface="Verdana"/>
            </a:endParaRP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2418210265"/>
              </p:ext>
            </p:extLst>
          </p:nvPr>
        </p:nvGraphicFramePr>
        <p:xfrm>
          <a:off x="539552" y="836712"/>
          <a:ext cx="8399784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95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0728"/>
            <a:ext cx="7776864" cy="374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95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691680" y="114348"/>
            <a:ext cx="5832648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معدل الضريبة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2437979571"/>
              </p:ext>
            </p:extLst>
          </p:nvPr>
        </p:nvGraphicFramePr>
        <p:xfrm>
          <a:off x="755576" y="1052736"/>
          <a:ext cx="763284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95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0963" y="2132856"/>
            <a:ext cx="91440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/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تعريف: </a:t>
            </a:r>
            <a:r>
              <a:rPr lang="ar-DZ" sz="2400" b="1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يعتبر من الضرائب العامة على الاستهلاك وهو ضريبة غير مباشرة تقتطع من المستهلك الاخير الذي يتحملها بشكل كلي.</a:t>
            </a:r>
            <a:endParaRPr lang="fr-FR" sz="2400" dirty="0">
              <a:solidFill>
                <a:prstClr val="black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704359"/>
            <a:ext cx="7920879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3200" b="1" kern="0" dirty="0" smtClean="0">
                <a:solidFill>
                  <a:srgbClr val="FFFFFF"/>
                </a:solidFill>
                <a:latin typeface="Arial"/>
                <a:cs typeface="Times New Roman"/>
              </a:rPr>
              <a:t>الرسم على القيمة المضافة </a:t>
            </a:r>
            <a:r>
              <a:rPr lang="fr-FR" sz="3200" b="1" kern="0" dirty="0" smtClean="0">
                <a:solidFill>
                  <a:srgbClr val="FFFFFF"/>
                </a:solidFill>
                <a:latin typeface="Arial"/>
              </a:rPr>
              <a:t>(TVA)</a:t>
            </a:r>
            <a:endParaRPr lang="ar-DZ" sz="24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5994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797555" y="116632"/>
            <a:ext cx="7272808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ar-DZ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الحدث المنشئ للرسم على القيمة المضافة </a:t>
            </a:r>
            <a:r>
              <a:rPr lang="fr-FR" sz="2400" b="1" dirty="0" smtClean="0">
                <a:solidFill>
                  <a:prstClr val="white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> </a:t>
            </a:r>
            <a:endParaRPr lang="ar-DZ" sz="2400" b="1" dirty="0" smtClean="0">
              <a:solidFill>
                <a:prstClr val="white"/>
              </a:solidFill>
              <a:latin typeface="A Jannat LT" pitchFamily="2" charset="-78"/>
              <a:ea typeface="Times New Roman" pitchFamily="18" charset="0"/>
              <a:cs typeface="A Jannat LT" pitchFamily="2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527" y="764704"/>
            <a:ext cx="7776863" cy="33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37112"/>
            <a:ext cx="7998862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424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db2004c019l">
  <a:themeElements>
    <a:clrScheme name="sample 3">
      <a:dk1>
        <a:srgbClr val="000066"/>
      </a:dk1>
      <a:lt1>
        <a:srgbClr val="FFFFFF"/>
      </a:lt1>
      <a:dk2>
        <a:srgbClr val="58A252"/>
      </a:dk2>
      <a:lt2>
        <a:srgbClr val="B2B2B2"/>
      </a:lt2>
      <a:accent1>
        <a:srgbClr val="0066FF"/>
      </a:accent1>
      <a:accent2>
        <a:srgbClr val="2C95A0"/>
      </a:accent2>
      <a:accent3>
        <a:srgbClr val="FFFFFF"/>
      </a:accent3>
      <a:accent4>
        <a:srgbClr val="000056"/>
      </a:accent4>
      <a:accent5>
        <a:srgbClr val="AAB8FF"/>
      </a:accent5>
      <a:accent6>
        <a:srgbClr val="278791"/>
      </a:accent6>
      <a:hlink>
        <a:srgbClr val="35BBE5"/>
      </a:hlink>
      <a:folHlink>
        <a:srgbClr val="872ECA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33CCCC"/>
        </a:accent1>
        <a:accent2>
          <a:srgbClr val="0099CC"/>
        </a:accent2>
        <a:accent3>
          <a:srgbClr val="FFFFFF"/>
        </a:accent3>
        <a:accent4>
          <a:srgbClr val="000056"/>
        </a:accent4>
        <a:accent5>
          <a:srgbClr val="ADE2E2"/>
        </a:accent5>
        <a:accent6>
          <a:srgbClr val="008AB9"/>
        </a:accent6>
        <a:hlink>
          <a:srgbClr val="6A9EB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66"/>
        </a:dk1>
        <a:lt1>
          <a:srgbClr val="FFFFFF"/>
        </a:lt1>
        <a:dk2>
          <a:srgbClr val="415CB3"/>
        </a:dk2>
        <a:lt2>
          <a:srgbClr val="B2B2B2"/>
        </a:lt2>
        <a:accent1>
          <a:srgbClr val="55AEEB"/>
        </a:accent1>
        <a:accent2>
          <a:srgbClr val="FF9933"/>
        </a:accent2>
        <a:accent3>
          <a:srgbClr val="FFFFFF"/>
        </a:accent3>
        <a:accent4>
          <a:srgbClr val="000056"/>
        </a:accent4>
        <a:accent5>
          <a:srgbClr val="B4D3F3"/>
        </a:accent5>
        <a:accent6>
          <a:srgbClr val="E78A2D"/>
        </a:accent6>
        <a:hlink>
          <a:srgbClr val="4D7AB5"/>
        </a:hlink>
        <a:folHlink>
          <a:srgbClr val="9964A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0066FF"/>
        </a:accent1>
        <a:accent2>
          <a:srgbClr val="2C95A0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78791"/>
        </a:accent6>
        <a:hlink>
          <a:srgbClr val="35BBE5"/>
        </a:hlink>
        <a:folHlink>
          <a:srgbClr val="872EC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4640</TotalTime>
  <Words>563</Words>
  <Application>Microsoft Office PowerPoint</Application>
  <PresentationFormat>Affichage à l'écran (4:3)</PresentationFormat>
  <Paragraphs>75</Paragraphs>
  <Slides>15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6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Thème Office</vt:lpstr>
      <vt:lpstr>cdb2004c019l</vt:lpstr>
      <vt:lpstr>2_Thème Office</vt:lpstr>
      <vt:lpstr>3_Thème Office</vt:lpstr>
      <vt:lpstr>4_Thème Office</vt:lpstr>
      <vt:lpstr>5_Thème Office</vt:lpstr>
      <vt:lpstr>Présentation PowerPoint</vt:lpstr>
      <vt:lpstr>Présentation PowerPoint</vt:lpstr>
      <vt:lpstr>الاصلاح الجبائي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akak</dc:creator>
  <cp:lastModifiedBy>Utilisateur Windows</cp:lastModifiedBy>
  <cp:revision>527</cp:revision>
  <dcterms:created xsi:type="dcterms:W3CDTF">2011-06-29T17:39:24Z</dcterms:created>
  <dcterms:modified xsi:type="dcterms:W3CDTF">2021-03-19T07:14:14Z</dcterms:modified>
</cp:coreProperties>
</file>